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jpg" ContentType="image/jpeg"/>
  <Override PartName="/ppt/presentation.xml" ContentType="application/vnd.openxmlformats-officedocument.presentationml.presentation.main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slides/slide8.xml" ContentType="application/vnd.openxmlformats-officedocument.presentationml.slide+xml"/>
  <Override PartName="/ppt/slides/slide10.xml" ContentType="application/vnd.openxmlformats-officedocument.presentationml.slide+xml"/>
  <Override PartName="/ppt/slides/slide2.xml" ContentType="application/vnd.openxmlformats-officedocument.presentationml.slide+xml"/>
  <Override PartName="/ppt/slides/slide1.xml" ContentType="application/vnd.openxmlformats-officedocument.presentationml.slide+xml"/>
  <Override PartName="/ppt/slides/slide4.xml" ContentType="application/vnd.openxmlformats-officedocument.presentationml.slide+xml"/>
  <Override PartName="/ppt/slides/slide6.xml" ContentType="application/vnd.openxmlformats-officedocument.presentationml.slide+xml"/>
  <Override PartName="/ppt/slides/slide3.xml" ContentType="application/vnd.openxmlformats-officedocument.presentationml.slide+xml"/>
  <Override PartName="/ppt/slides/slide11.xml" ContentType="application/vnd.openxmlformats-officedocument.presentationml.slide+xml"/>
  <Override PartName="/ppt/slides/slide5.xml" ContentType="application/vnd.openxmlformats-officedocument.presentationml.slide+xml"/>
  <Override PartName="/ppt/notesSlides/notesSlide3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Layouts/slideLayout6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9.xml" ContentType="application/vnd.openxmlformats-officedocument.presentationml.slideLayout+xml"/>
  <Override PartName="/ppt/notesSlides/notesSlide2.xml" ContentType="application/vnd.openxmlformats-officedocument.presentationml.notesSlide+xml"/>
  <Override PartName="/ppt/slideLayouts/slideLayout8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notesSlides/notesSlide1.xml" ContentType="application/vnd.openxmlformats-officedocument.presentationml.notesSlide+xml"/>
  <Override PartName="/ppt/notesMasters/notesMaster1.xml" ContentType="application/vnd.openxmlformats-officedocument.presentationml.notesMaster+xml"/>
  <Override PartName="/ppt/theme/theme2.xml" ContentType="application/vnd.openxmlformats-officedocument.theme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ppt/presProps.xml" ContentType="application/vnd.openxmlformats-officedocument.presentationml.presProps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2.xml" ContentType="application/vnd.openxmlformats-officedocument.customXmlProperties+xml"/>
  <Override PartName="/customXml/itemProps1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notesMasterIdLst>
    <p:notesMasterId r:id="rId13"/>
  </p:notesMasterIdLst>
  <p:sldIdLst>
    <p:sldId id="428" r:id="rId2"/>
    <p:sldId id="431" r:id="rId3"/>
    <p:sldId id="260" r:id="rId4"/>
    <p:sldId id="312" r:id="rId5"/>
    <p:sldId id="352" r:id="rId6"/>
    <p:sldId id="310" r:id="rId7"/>
    <p:sldId id="357" r:id="rId8"/>
    <p:sldId id="430" r:id="rId9"/>
    <p:sldId id="296" r:id="rId10"/>
    <p:sldId id="325" r:id="rId11"/>
    <p:sldId id="323" r:id="rId12"/>
  </p:sldIdLst>
  <p:sldSz cx="16256000" cy="9144000"/>
  <p:notesSz cx="6797675" cy="9872663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0240" autoAdjust="0"/>
    <p:restoredTop sz="94651" autoAdjust="0"/>
  </p:normalViewPr>
  <p:slideViewPr>
    <p:cSldViewPr snapToGrid="0">
      <p:cViewPr varScale="1">
        <p:scale>
          <a:sx n="82" d="100"/>
          <a:sy n="82" d="100"/>
        </p:scale>
        <p:origin x="942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customXml" Target="../customXml/item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20" Type="http://schemas.openxmlformats.org/officeDocument/2006/relationships/customXml" Target="../customXml/item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customXml" Target="../customXml/item2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7" Type="http://schemas.openxmlformats.org/officeDocument/2006/relationships/image" Target="../media/image11.emf"/><Relationship Id="rId2" Type="http://schemas.openxmlformats.org/officeDocument/2006/relationships/image" Target="../media/image6.emf"/><Relationship Id="rId1" Type="http://schemas.openxmlformats.org/officeDocument/2006/relationships/image" Target="../media/image5.emf"/><Relationship Id="rId6" Type="http://schemas.openxmlformats.org/officeDocument/2006/relationships/image" Target="../media/image10.emf"/><Relationship Id="rId5" Type="http://schemas.openxmlformats.org/officeDocument/2006/relationships/image" Target="../media/image9.emf"/><Relationship Id="rId4" Type="http://schemas.openxmlformats.org/officeDocument/2006/relationships/image" Target="../media/image8.emf"/></Relationships>
</file>

<file path=ppt/drawings/_rels/vmlDrawing2.vml.rels><?xml version="1.0" encoding="UTF-8" standalone="yes"?>
<Relationships xmlns="http://schemas.openxmlformats.org/package/2006/relationships"><Relationship Id="rId3" Type="http://schemas.openxmlformats.org/officeDocument/2006/relationships/image" Target="../media/image21.emf"/><Relationship Id="rId7" Type="http://schemas.openxmlformats.org/officeDocument/2006/relationships/image" Target="../media/image25.emf"/><Relationship Id="rId2" Type="http://schemas.openxmlformats.org/officeDocument/2006/relationships/image" Target="../media/image20.emf"/><Relationship Id="rId1" Type="http://schemas.openxmlformats.org/officeDocument/2006/relationships/image" Target="../media/image19.emf"/><Relationship Id="rId6" Type="http://schemas.openxmlformats.org/officeDocument/2006/relationships/image" Target="../media/image24.emf"/><Relationship Id="rId5" Type="http://schemas.openxmlformats.org/officeDocument/2006/relationships/image" Target="../media/image23.emf"/><Relationship Id="rId4" Type="http://schemas.openxmlformats.org/officeDocument/2006/relationships/image" Target="../media/image22.emf"/></Relationships>
</file>

<file path=ppt/drawings/_rels/vmlDrawing3.vml.rels><?xml version="1.0" encoding="UTF-8" standalone="yes"?>
<Relationships xmlns="http://schemas.openxmlformats.org/package/2006/relationships"><Relationship Id="rId3" Type="http://schemas.openxmlformats.org/officeDocument/2006/relationships/image" Target="../media/image32.emf"/><Relationship Id="rId2" Type="http://schemas.openxmlformats.org/officeDocument/2006/relationships/image" Target="../media/image31.emf"/><Relationship Id="rId1" Type="http://schemas.openxmlformats.org/officeDocument/2006/relationships/image" Target="../media/image30.emf"/><Relationship Id="rId6" Type="http://schemas.openxmlformats.org/officeDocument/2006/relationships/image" Target="../media/image35.emf"/><Relationship Id="rId5" Type="http://schemas.openxmlformats.org/officeDocument/2006/relationships/image" Target="../media/image34.emf"/><Relationship Id="rId4" Type="http://schemas.openxmlformats.org/officeDocument/2006/relationships/image" Target="../media/image33.emf"/></Relationships>
</file>

<file path=ppt/drawings/_rels/vmlDrawing4.vml.rels><?xml version="1.0" encoding="UTF-8" standalone="yes"?>
<Relationships xmlns="http://schemas.openxmlformats.org/package/2006/relationships"><Relationship Id="rId3" Type="http://schemas.openxmlformats.org/officeDocument/2006/relationships/image" Target="../media/image48.emf"/><Relationship Id="rId2" Type="http://schemas.openxmlformats.org/officeDocument/2006/relationships/image" Target="../media/image47.emf"/><Relationship Id="rId1" Type="http://schemas.openxmlformats.org/officeDocument/2006/relationships/image" Target="../media/image46.emf"/><Relationship Id="rId4" Type="http://schemas.openxmlformats.org/officeDocument/2006/relationships/image" Target="../media/image49.emf"/></Relationships>
</file>

<file path=ppt/drawings/_rels/vmlDrawing5.vml.rels><?xml version="1.0" encoding="UTF-8" standalone="yes"?>
<Relationships xmlns="http://schemas.openxmlformats.org/package/2006/relationships"><Relationship Id="rId3" Type="http://schemas.openxmlformats.org/officeDocument/2006/relationships/image" Target="../media/image55.emf"/><Relationship Id="rId2" Type="http://schemas.openxmlformats.org/officeDocument/2006/relationships/image" Target="../media/image54.emf"/><Relationship Id="rId1" Type="http://schemas.openxmlformats.org/officeDocument/2006/relationships/image" Target="../media/image53.emf"/><Relationship Id="rId5" Type="http://schemas.openxmlformats.org/officeDocument/2006/relationships/image" Target="../media/image57.emf"/><Relationship Id="rId4" Type="http://schemas.openxmlformats.org/officeDocument/2006/relationships/image" Target="../media/image56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534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534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187E6F5-6EE7-4130-9302-36DF1E7A03AD}" type="datetimeFigureOut">
              <a:rPr lang="en-US" smtClean="0"/>
              <a:t>6/1/2022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39738" y="1235075"/>
            <a:ext cx="5918200" cy="3330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768" y="4751219"/>
            <a:ext cx="5438140" cy="3887361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377318"/>
            <a:ext cx="2945659" cy="49534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43" y="9377318"/>
            <a:ext cx="2945659" cy="49534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3617F4F-E528-491E-BD1C-604ECCFE8D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14481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39738" y="1235075"/>
            <a:ext cx="5918200" cy="33305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617F4F-E528-491E-BD1C-604ECCFE8D8D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853589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39738" y="1235075"/>
            <a:ext cx="5918200" cy="33305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617F4F-E528-491E-BD1C-604ECCFE8D8D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365602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39738" y="1235075"/>
            <a:ext cx="5918200" cy="33305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617F4F-E528-491E-BD1C-604ECCFE8D8D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725063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032000" y="1496484"/>
            <a:ext cx="12192000" cy="3183467"/>
          </a:xfrm>
        </p:spPr>
        <p:txBody>
          <a:bodyPr anchor="b"/>
          <a:lstStyle>
            <a:lvl1pPr algn="ctr">
              <a:defRPr sz="8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032000" y="4802717"/>
            <a:ext cx="12192000" cy="2207683"/>
          </a:xfrm>
        </p:spPr>
        <p:txBody>
          <a:bodyPr/>
          <a:lstStyle>
            <a:lvl1pPr marL="0" indent="0" algn="ctr">
              <a:buNone/>
              <a:defRPr sz="3200"/>
            </a:lvl1pPr>
            <a:lvl2pPr marL="609585" indent="0" algn="ctr">
              <a:buNone/>
              <a:defRPr sz="2667"/>
            </a:lvl2pPr>
            <a:lvl3pPr marL="1219170" indent="0" algn="ctr">
              <a:buNone/>
              <a:defRPr sz="2400"/>
            </a:lvl3pPr>
            <a:lvl4pPr marL="1828754" indent="0" algn="ctr">
              <a:buNone/>
              <a:defRPr sz="2133"/>
            </a:lvl4pPr>
            <a:lvl5pPr marL="2438339" indent="0" algn="ctr">
              <a:buNone/>
              <a:defRPr sz="2133"/>
            </a:lvl5pPr>
            <a:lvl6pPr marL="3047924" indent="0" algn="ctr">
              <a:buNone/>
              <a:defRPr sz="2133"/>
            </a:lvl6pPr>
            <a:lvl7pPr marL="3657509" indent="0" algn="ctr">
              <a:buNone/>
              <a:defRPr sz="2133"/>
            </a:lvl7pPr>
            <a:lvl8pPr marL="4267093" indent="0" algn="ctr">
              <a:buNone/>
              <a:defRPr sz="2133"/>
            </a:lvl8pPr>
            <a:lvl9pPr marL="4876678" indent="0" algn="ctr">
              <a:buNone/>
              <a:defRPr sz="2133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10B5AF-17EA-4BDD-9817-3BFFEA430EF4}" type="datetime1">
              <a:rPr lang="en-US" smtClean="0"/>
              <a:t>6/1/2022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076397-3791-427A-B070-7B48585D33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943358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EF6D82-E4F1-4195-B61F-44B0A7F6AEAB}" type="datetime1">
              <a:rPr lang="en-US" smtClean="0"/>
              <a:t>6/1/2022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076397-3791-427A-B070-7B48585D33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417777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09133" y="2279652"/>
            <a:ext cx="14020800" cy="3803649"/>
          </a:xfrm>
        </p:spPr>
        <p:txBody>
          <a:bodyPr anchor="b"/>
          <a:lstStyle>
            <a:lvl1pPr>
              <a:defRPr sz="8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9133" y="6119285"/>
            <a:ext cx="14020800" cy="2000249"/>
          </a:xfrm>
        </p:spPr>
        <p:txBody>
          <a:bodyPr/>
          <a:lstStyle>
            <a:lvl1pPr marL="0" indent="0">
              <a:buNone/>
              <a:defRPr sz="3200">
                <a:solidFill>
                  <a:schemeClr val="tx1">
                    <a:tint val="75000"/>
                  </a:schemeClr>
                </a:solidFill>
              </a:defRPr>
            </a:lvl1pPr>
            <a:lvl2pPr marL="609585" indent="0">
              <a:buNone/>
              <a:defRPr sz="2667">
                <a:solidFill>
                  <a:schemeClr val="tx1">
                    <a:tint val="75000"/>
                  </a:schemeClr>
                </a:solidFill>
              </a:defRPr>
            </a:lvl2pPr>
            <a:lvl3pPr marL="121917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3pPr>
            <a:lvl4pPr marL="1828754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4pPr>
            <a:lvl5pPr marL="2438339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5pPr>
            <a:lvl6pPr marL="3047924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6pPr>
            <a:lvl7pPr marL="3657509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7pPr>
            <a:lvl8pPr marL="4267093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8pPr>
            <a:lvl9pPr marL="4876678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F88C12-C4B9-4BDE-878D-1A3054B25BB6}" type="datetime1">
              <a:rPr lang="en-US" smtClean="0"/>
              <a:t>6/1/2022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076397-3791-427A-B070-7B48585D33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13461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17600" y="2434167"/>
            <a:ext cx="6908800" cy="580178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229600" y="2434167"/>
            <a:ext cx="6908800" cy="580178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728AF3-B741-4EA1-86A5-F11B74CDC8F9}" type="datetime1">
              <a:rPr lang="en-US" smtClean="0"/>
              <a:t>6/1/2022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076397-3791-427A-B070-7B48585D33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679302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9717" y="486834"/>
            <a:ext cx="14020800" cy="176741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19718" y="2241551"/>
            <a:ext cx="6877049" cy="1098549"/>
          </a:xfrm>
        </p:spPr>
        <p:txBody>
          <a:bodyPr anchor="b"/>
          <a:lstStyle>
            <a:lvl1pPr marL="0" indent="0">
              <a:buNone/>
              <a:defRPr sz="3200" b="1"/>
            </a:lvl1pPr>
            <a:lvl2pPr marL="609585" indent="0">
              <a:buNone/>
              <a:defRPr sz="2667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33" b="1"/>
            </a:lvl4pPr>
            <a:lvl5pPr marL="2438339" indent="0">
              <a:buNone/>
              <a:defRPr sz="2133" b="1"/>
            </a:lvl5pPr>
            <a:lvl6pPr marL="3047924" indent="0">
              <a:buNone/>
              <a:defRPr sz="2133" b="1"/>
            </a:lvl6pPr>
            <a:lvl7pPr marL="3657509" indent="0">
              <a:buNone/>
              <a:defRPr sz="2133" b="1"/>
            </a:lvl7pPr>
            <a:lvl8pPr marL="4267093" indent="0">
              <a:buNone/>
              <a:defRPr sz="2133" b="1"/>
            </a:lvl8pPr>
            <a:lvl9pPr marL="4876678" indent="0">
              <a:buNone/>
              <a:defRPr sz="2133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19718" y="3340100"/>
            <a:ext cx="6877049" cy="491278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8229600" y="2241551"/>
            <a:ext cx="6910917" cy="1098549"/>
          </a:xfrm>
        </p:spPr>
        <p:txBody>
          <a:bodyPr anchor="b"/>
          <a:lstStyle>
            <a:lvl1pPr marL="0" indent="0">
              <a:buNone/>
              <a:defRPr sz="3200" b="1"/>
            </a:lvl1pPr>
            <a:lvl2pPr marL="609585" indent="0">
              <a:buNone/>
              <a:defRPr sz="2667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33" b="1"/>
            </a:lvl4pPr>
            <a:lvl5pPr marL="2438339" indent="0">
              <a:buNone/>
              <a:defRPr sz="2133" b="1"/>
            </a:lvl5pPr>
            <a:lvl6pPr marL="3047924" indent="0">
              <a:buNone/>
              <a:defRPr sz="2133" b="1"/>
            </a:lvl6pPr>
            <a:lvl7pPr marL="3657509" indent="0">
              <a:buNone/>
              <a:defRPr sz="2133" b="1"/>
            </a:lvl7pPr>
            <a:lvl8pPr marL="4267093" indent="0">
              <a:buNone/>
              <a:defRPr sz="2133" b="1"/>
            </a:lvl8pPr>
            <a:lvl9pPr marL="4876678" indent="0">
              <a:buNone/>
              <a:defRPr sz="2133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8229600" y="3340100"/>
            <a:ext cx="6910917" cy="491278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896E48-B69B-4620-8906-97621B225496}" type="datetime1">
              <a:rPr lang="en-US" smtClean="0"/>
              <a:t>6/1/2022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076397-3791-427A-B070-7B48585D33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976538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240C84-C956-4685-BF89-09820AE6A54D}" type="datetime1">
              <a:rPr lang="en-US" smtClean="0"/>
              <a:t>6/1/2022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076397-3791-427A-B070-7B48585D33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10814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67B0F2-FFB1-463A-9593-E7C614B18031}" type="datetime1">
              <a:rPr lang="en-US" smtClean="0"/>
              <a:t>6/1/2022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076397-3791-427A-B070-7B48585D33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95850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9718" y="609600"/>
            <a:ext cx="5242983" cy="2133600"/>
          </a:xfrm>
        </p:spPr>
        <p:txBody>
          <a:bodyPr anchor="b"/>
          <a:lstStyle>
            <a:lvl1pPr>
              <a:defRPr sz="4267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10917" y="1316567"/>
            <a:ext cx="8229600" cy="6498167"/>
          </a:xfrm>
        </p:spPr>
        <p:txBody>
          <a:bodyPr/>
          <a:lstStyle>
            <a:lvl1pPr>
              <a:defRPr sz="4267"/>
            </a:lvl1pPr>
            <a:lvl2pPr>
              <a:defRPr sz="3733"/>
            </a:lvl2pPr>
            <a:lvl3pPr>
              <a:defRPr sz="3200"/>
            </a:lvl3pPr>
            <a:lvl4pPr>
              <a:defRPr sz="2667"/>
            </a:lvl4pPr>
            <a:lvl5pPr>
              <a:defRPr sz="2667"/>
            </a:lvl5pPr>
            <a:lvl6pPr>
              <a:defRPr sz="2667"/>
            </a:lvl6pPr>
            <a:lvl7pPr>
              <a:defRPr sz="2667"/>
            </a:lvl7pPr>
            <a:lvl8pPr>
              <a:defRPr sz="2667"/>
            </a:lvl8pPr>
            <a:lvl9pPr>
              <a:defRPr sz="2667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9718" y="2743200"/>
            <a:ext cx="5242983" cy="5082117"/>
          </a:xfrm>
        </p:spPr>
        <p:txBody>
          <a:bodyPr/>
          <a:lstStyle>
            <a:lvl1pPr marL="0" indent="0">
              <a:buNone/>
              <a:defRPr sz="2133"/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59553E-AA47-4269-80B1-664A29B75F6E}" type="datetime1">
              <a:rPr lang="en-US" smtClean="0"/>
              <a:t>6/1/2022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076397-3791-427A-B070-7B48585D33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040999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9718" y="609600"/>
            <a:ext cx="5242983" cy="2133600"/>
          </a:xfrm>
        </p:spPr>
        <p:txBody>
          <a:bodyPr anchor="b"/>
          <a:lstStyle>
            <a:lvl1pPr>
              <a:defRPr sz="4267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10917" y="1316567"/>
            <a:ext cx="8229600" cy="6498167"/>
          </a:xfrm>
        </p:spPr>
        <p:txBody>
          <a:bodyPr anchor="t"/>
          <a:lstStyle>
            <a:lvl1pPr marL="0" indent="0">
              <a:buNone/>
              <a:defRPr sz="4267"/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9718" y="2743200"/>
            <a:ext cx="5242983" cy="5082117"/>
          </a:xfrm>
        </p:spPr>
        <p:txBody>
          <a:bodyPr/>
          <a:lstStyle>
            <a:lvl1pPr marL="0" indent="0">
              <a:buNone/>
              <a:defRPr sz="2133"/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DCA2F9-CB0B-4FD1-A054-8F943149A3A7}" type="datetime1">
              <a:rPr lang="en-US" smtClean="0"/>
              <a:t>6/1/2022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076397-3791-427A-B070-7B48585D33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273245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E5FA59-C765-45E9-9E7A-488365E5048E}" type="datetime1">
              <a:rPr lang="en-US" smtClean="0"/>
              <a:t>6/1/2022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076397-3791-427A-B070-7B48585D33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097339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633200" y="486834"/>
            <a:ext cx="3505200" cy="7749117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17600" y="486834"/>
            <a:ext cx="10312400" cy="774911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798006-1571-4BDF-9256-4E51CE9693C2}" type="datetime1">
              <a:rPr lang="en-US" smtClean="0"/>
              <a:t>6/1/2022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076397-3791-427A-B070-7B48585D33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75650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17600" y="486834"/>
            <a:ext cx="14020800" cy="176741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17600" y="2434167"/>
            <a:ext cx="14020800" cy="580178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117600" y="8475134"/>
            <a:ext cx="36576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E2BD484-9953-4A48-A8FD-C9690C697E05}" type="datetime1">
              <a:rPr lang="en-US" smtClean="0"/>
              <a:t>6/1/2022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384800" y="8475134"/>
            <a:ext cx="54864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480800" y="8475134"/>
            <a:ext cx="36576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5076397-3791-427A-B070-7B48585D33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73362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hf hdr="0" ftr="0" dt="0"/>
  <p:txStyles>
    <p:titleStyle>
      <a:lvl1pPr algn="l" defTabSz="1219170" rtl="0" eaLnBrk="1" latinLnBrk="0" hangingPunct="1">
        <a:lnSpc>
          <a:spcPct val="90000"/>
        </a:lnSpc>
        <a:spcBef>
          <a:spcPct val="0"/>
        </a:spcBef>
        <a:buNone/>
        <a:defRPr sz="586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04792" indent="-304792" algn="l" defTabSz="1219170" rtl="0" eaLnBrk="1" latinLnBrk="0" hangingPunct="1">
        <a:lnSpc>
          <a:spcPct val="90000"/>
        </a:lnSpc>
        <a:spcBef>
          <a:spcPts val="1333"/>
        </a:spcBef>
        <a:buFont typeface="Arial" panose="020B0604020202020204" pitchFamily="34" charset="0"/>
        <a:buChar char="•"/>
        <a:defRPr sz="3733" kern="1200">
          <a:solidFill>
            <a:schemeClr val="tx1"/>
          </a:solidFill>
          <a:latin typeface="+mn-lt"/>
          <a:ea typeface="+mn-ea"/>
          <a:cs typeface="+mn-cs"/>
        </a:defRPr>
      </a:lvl1pPr>
      <a:lvl2pPr marL="914377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2pPr>
      <a:lvl3pPr marL="1523962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3pPr>
      <a:lvl4pPr marL="2133547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131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352716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emf"/><Relationship Id="rId13" Type="http://schemas.openxmlformats.org/officeDocument/2006/relationships/oleObject" Target="../embeddings/oleObject4.bin"/><Relationship Id="rId18" Type="http://schemas.openxmlformats.org/officeDocument/2006/relationships/image" Target="../media/image9.emf"/><Relationship Id="rId3" Type="http://schemas.openxmlformats.org/officeDocument/2006/relationships/notesSlide" Target="../notesSlides/notesSlide3.xml"/><Relationship Id="rId21" Type="http://schemas.openxmlformats.org/officeDocument/2006/relationships/image" Target="../media/image15.png"/><Relationship Id="rId7" Type="http://schemas.openxmlformats.org/officeDocument/2006/relationships/oleObject" Target="../embeddings/oleObject1.bin"/><Relationship Id="rId12" Type="http://schemas.openxmlformats.org/officeDocument/2006/relationships/image" Target="../media/image7.emf"/><Relationship Id="rId17" Type="http://schemas.openxmlformats.org/officeDocument/2006/relationships/oleObject" Target="../embeddings/oleObject5.bin"/><Relationship Id="rId25" Type="http://schemas.openxmlformats.org/officeDocument/2006/relationships/image" Target="../media/image17.png"/><Relationship Id="rId2" Type="http://schemas.openxmlformats.org/officeDocument/2006/relationships/slideLayout" Target="../slideLayouts/slideLayout1.xml"/><Relationship Id="rId16" Type="http://schemas.openxmlformats.org/officeDocument/2006/relationships/image" Target="../media/image14.png"/><Relationship Id="rId20" Type="http://schemas.openxmlformats.org/officeDocument/2006/relationships/image" Target="../media/image10.emf"/><Relationship Id="rId1" Type="http://schemas.openxmlformats.org/officeDocument/2006/relationships/vmlDrawing" Target="../drawings/vmlDrawing1.vml"/><Relationship Id="rId6" Type="http://schemas.openxmlformats.org/officeDocument/2006/relationships/image" Target="../media/image12.png"/><Relationship Id="rId11" Type="http://schemas.openxmlformats.org/officeDocument/2006/relationships/oleObject" Target="../embeddings/oleObject3.bin"/><Relationship Id="rId24" Type="http://schemas.openxmlformats.org/officeDocument/2006/relationships/image" Target="../media/image16.png"/><Relationship Id="rId5" Type="http://schemas.openxmlformats.org/officeDocument/2006/relationships/image" Target="../media/image2.png"/><Relationship Id="rId15" Type="http://schemas.openxmlformats.org/officeDocument/2006/relationships/image" Target="../media/image13.png"/><Relationship Id="rId23" Type="http://schemas.openxmlformats.org/officeDocument/2006/relationships/image" Target="../media/image11.emf"/><Relationship Id="rId10" Type="http://schemas.openxmlformats.org/officeDocument/2006/relationships/image" Target="../media/image6.emf"/><Relationship Id="rId19" Type="http://schemas.openxmlformats.org/officeDocument/2006/relationships/oleObject" Target="../embeddings/oleObject6.bin"/><Relationship Id="rId4" Type="http://schemas.openxmlformats.org/officeDocument/2006/relationships/image" Target="../media/image1.png"/><Relationship Id="rId9" Type="http://schemas.openxmlformats.org/officeDocument/2006/relationships/oleObject" Target="../embeddings/oleObject2.bin"/><Relationship Id="rId14" Type="http://schemas.openxmlformats.org/officeDocument/2006/relationships/image" Target="../media/image8.emf"/><Relationship Id="rId22" Type="http://schemas.openxmlformats.org/officeDocument/2006/relationships/oleObject" Target="../embeddings/oleObject7.bin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8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9.bin"/><Relationship Id="rId13" Type="http://schemas.openxmlformats.org/officeDocument/2006/relationships/image" Target="../media/image22.emf"/><Relationship Id="rId18" Type="http://schemas.openxmlformats.org/officeDocument/2006/relationships/image" Target="../media/image29.png"/><Relationship Id="rId3" Type="http://schemas.openxmlformats.org/officeDocument/2006/relationships/image" Target="../media/image1.png"/><Relationship Id="rId21" Type="http://schemas.openxmlformats.org/officeDocument/2006/relationships/oleObject" Target="../embeddings/oleObject14.bin"/><Relationship Id="rId7" Type="http://schemas.openxmlformats.org/officeDocument/2006/relationships/image" Target="../media/image19.emf"/><Relationship Id="rId12" Type="http://schemas.openxmlformats.org/officeDocument/2006/relationships/oleObject" Target="../embeddings/oleObject11.bin"/><Relationship Id="rId17" Type="http://schemas.openxmlformats.org/officeDocument/2006/relationships/image" Target="../media/image28.png"/><Relationship Id="rId2" Type="http://schemas.openxmlformats.org/officeDocument/2006/relationships/slideLayout" Target="../slideLayouts/slideLayout1.xml"/><Relationship Id="rId16" Type="http://schemas.openxmlformats.org/officeDocument/2006/relationships/image" Target="../media/image27.png"/><Relationship Id="rId20" Type="http://schemas.openxmlformats.org/officeDocument/2006/relationships/image" Target="../media/image24.emf"/><Relationship Id="rId1" Type="http://schemas.openxmlformats.org/officeDocument/2006/relationships/vmlDrawing" Target="../drawings/vmlDrawing2.vml"/><Relationship Id="rId6" Type="http://schemas.openxmlformats.org/officeDocument/2006/relationships/oleObject" Target="../embeddings/oleObject8.bin"/><Relationship Id="rId11" Type="http://schemas.openxmlformats.org/officeDocument/2006/relationships/image" Target="../media/image21.emf"/><Relationship Id="rId5" Type="http://schemas.openxmlformats.org/officeDocument/2006/relationships/image" Target="../media/image26.emf"/><Relationship Id="rId15" Type="http://schemas.openxmlformats.org/officeDocument/2006/relationships/image" Target="../media/image23.emf"/><Relationship Id="rId10" Type="http://schemas.openxmlformats.org/officeDocument/2006/relationships/oleObject" Target="../embeddings/oleObject10.bin"/><Relationship Id="rId19" Type="http://schemas.openxmlformats.org/officeDocument/2006/relationships/oleObject" Target="../embeddings/oleObject13.bin"/><Relationship Id="rId4" Type="http://schemas.openxmlformats.org/officeDocument/2006/relationships/image" Target="../media/image2.png"/><Relationship Id="rId9" Type="http://schemas.openxmlformats.org/officeDocument/2006/relationships/image" Target="../media/image20.emf"/><Relationship Id="rId14" Type="http://schemas.openxmlformats.org/officeDocument/2006/relationships/oleObject" Target="../embeddings/oleObject12.bin"/><Relationship Id="rId22" Type="http://schemas.openxmlformats.org/officeDocument/2006/relationships/image" Target="../media/image25.emf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emf"/><Relationship Id="rId13" Type="http://schemas.openxmlformats.org/officeDocument/2006/relationships/oleObject" Target="../embeddings/oleObject19.bin"/><Relationship Id="rId18" Type="http://schemas.openxmlformats.org/officeDocument/2006/relationships/image" Target="../media/image35.emf"/><Relationship Id="rId26" Type="http://schemas.openxmlformats.org/officeDocument/2006/relationships/image" Target="../media/image45.png"/><Relationship Id="rId3" Type="http://schemas.openxmlformats.org/officeDocument/2006/relationships/image" Target="../media/image1.png"/><Relationship Id="rId21" Type="http://schemas.openxmlformats.org/officeDocument/2006/relationships/image" Target="../media/image40.png"/><Relationship Id="rId7" Type="http://schemas.openxmlformats.org/officeDocument/2006/relationships/oleObject" Target="../embeddings/oleObject16.bin"/><Relationship Id="rId12" Type="http://schemas.openxmlformats.org/officeDocument/2006/relationships/image" Target="../media/image33.emf"/><Relationship Id="rId17" Type="http://schemas.openxmlformats.org/officeDocument/2006/relationships/oleObject" Target="../embeddings/oleObject20.bin"/><Relationship Id="rId25" Type="http://schemas.openxmlformats.org/officeDocument/2006/relationships/image" Target="../media/image44.png"/><Relationship Id="rId2" Type="http://schemas.openxmlformats.org/officeDocument/2006/relationships/slideLayout" Target="../slideLayouts/slideLayout1.xml"/><Relationship Id="rId16" Type="http://schemas.openxmlformats.org/officeDocument/2006/relationships/image" Target="../media/image37.png"/><Relationship Id="rId20" Type="http://schemas.openxmlformats.org/officeDocument/2006/relationships/image" Target="../media/image39.png"/><Relationship Id="rId1" Type="http://schemas.openxmlformats.org/officeDocument/2006/relationships/vmlDrawing" Target="../drawings/vmlDrawing3.vml"/><Relationship Id="rId6" Type="http://schemas.openxmlformats.org/officeDocument/2006/relationships/image" Target="../media/image30.emf"/><Relationship Id="rId11" Type="http://schemas.openxmlformats.org/officeDocument/2006/relationships/oleObject" Target="../embeddings/oleObject18.bin"/><Relationship Id="rId24" Type="http://schemas.openxmlformats.org/officeDocument/2006/relationships/image" Target="../media/image43.png"/><Relationship Id="rId5" Type="http://schemas.openxmlformats.org/officeDocument/2006/relationships/oleObject" Target="../embeddings/oleObject15.bin"/><Relationship Id="rId15" Type="http://schemas.openxmlformats.org/officeDocument/2006/relationships/image" Target="../media/image36.emf"/><Relationship Id="rId23" Type="http://schemas.openxmlformats.org/officeDocument/2006/relationships/image" Target="../media/image42.png"/><Relationship Id="rId10" Type="http://schemas.openxmlformats.org/officeDocument/2006/relationships/image" Target="../media/image32.emf"/><Relationship Id="rId19" Type="http://schemas.openxmlformats.org/officeDocument/2006/relationships/image" Target="../media/image38.png"/><Relationship Id="rId4" Type="http://schemas.openxmlformats.org/officeDocument/2006/relationships/image" Target="../media/image2.png"/><Relationship Id="rId9" Type="http://schemas.openxmlformats.org/officeDocument/2006/relationships/oleObject" Target="../embeddings/oleObject17.bin"/><Relationship Id="rId14" Type="http://schemas.openxmlformats.org/officeDocument/2006/relationships/image" Target="../media/image34.emf"/><Relationship Id="rId22" Type="http://schemas.openxmlformats.org/officeDocument/2006/relationships/image" Target="../media/image41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2.bin"/><Relationship Id="rId13" Type="http://schemas.openxmlformats.org/officeDocument/2006/relationships/image" Target="../media/image49.emf"/><Relationship Id="rId3" Type="http://schemas.openxmlformats.org/officeDocument/2006/relationships/image" Target="../media/image1.png"/><Relationship Id="rId7" Type="http://schemas.openxmlformats.org/officeDocument/2006/relationships/image" Target="../media/image46.emf"/><Relationship Id="rId12" Type="http://schemas.openxmlformats.org/officeDocument/2006/relationships/oleObject" Target="../embeddings/oleObject24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4.vml"/><Relationship Id="rId6" Type="http://schemas.openxmlformats.org/officeDocument/2006/relationships/oleObject" Target="../embeddings/oleObject21.bin"/><Relationship Id="rId11" Type="http://schemas.openxmlformats.org/officeDocument/2006/relationships/image" Target="../media/image48.emf"/><Relationship Id="rId5" Type="http://schemas.openxmlformats.org/officeDocument/2006/relationships/image" Target="../media/image50.emf"/><Relationship Id="rId15" Type="http://schemas.openxmlformats.org/officeDocument/2006/relationships/image" Target="../media/image52.png"/><Relationship Id="rId10" Type="http://schemas.openxmlformats.org/officeDocument/2006/relationships/oleObject" Target="../embeddings/oleObject23.bin"/><Relationship Id="rId4" Type="http://schemas.openxmlformats.org/officeDocument/2006/relationships/image" Target="../media/image2.png"/><Relationship Id="rId9" Type="http://schemas.openxmlformats.org/officeDocument/2006/relationships/image" Target="../media/image47.emf"/><Relationship Id="rId14" Type="http://schemas.openxmlformats.org/officeDocument/2006/relationships/image" Target="../media/image51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4.emf"/><Relationship Id="rId13" Type="http://schemas.openxmlformats.org/officeDocument/2006/relationships/oleObject" Target="../embeddings/oleObject28.bin"/><Relationship Id="rId3" Type="http://schemas.openxmlformats.org/officeDocument/2006/relationships/image" Target="../media/image1.png"/><Relationship Id="rId7" Type="http://schemas.openxmlformats.org/officeDocument/2006/relationships/oleObject" Target="../embeddings/oleObject26.bin"/><Relationship Id="rId12" Type="http://schemas.openxmlformats.org/officeDocument/2006/relationships/image" Target="../media/image59.png"/><Relationship Id="rId2" Type="http://schemas.openxmlformats.org/officeDocument/2006/relationships/slideLayout" Target="../slideLayouts/slideLayout1.xml"/><Relationship Id="rId16" Type="http://schemas.openxmlformats.org/officeDocument/2006/relationships/image" Target="../media/image57.emf"/><Relationship Id="rId1" Type="http://schemas.openxmlformats.org/officeDocument/2006/relationships/vmlDrawing" Target="../drawings/vmlDrawing5.vml"/><Relationship Id="rId6" Type="http://schemas.openxmlformats.org/officeDocument/2006/relationships/image" Target="../media/image53.emf"/><Relationship Id="rId11" Type="http://schemas.openxmlformats.org/officeDocument/2006/relationships/image" Target="../media/image55.emf"/><Relationship Id="rId5" Type="http://schemas.openxmlformats.org/officeDocument/2006/relationships/oleObject" Target="../embeddings/oleObject25.bin"/><Relationship Id="rId15" Type="http://schemas.openxmlformats.org/officeDocument/2006/relationships/oleObject" Target="../embeddings/oleObject29.bin"/><Relationship Id="rId10" Type="http://schemas.openxmlformats.org/officeDocument/2006/relationships/oleObject" Target="../embeddings/oleObject27.bin"/><Relationship Id="rId4" Type="http://schemas.openxmlformats.org/officeDocument/2006/relationships/image" Target="../media/image2.png"/><Relationship Id="rId9" Type="http://schemas.openxmlformats.org/officeDocument/2006/relationships/image" Target="../media/image58.png"/><Relationship Id="rId14" Type="http://schemas.openxmlformats.org/officeDocument/2006/relationships/image" Target="../media/image56.em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1.png"/><Relationship Id="rId4" Type="http://schemas.openxmlformats.org/officeDocument/2006/relationships/image" Target="../media/image60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66.jpeg"/><Relationship Id="rId13" Type="http://schemas.openxmlformats.org/officeDocument/2006/relationships/image" Target="../media/image71.png"/><Relationship Id="rId18" Type="http://schemas.openxmlformats.org/officeDocument/2006/relationships/image" Target="../media/image76.png"/><Relationship Id="rId3" Type="http://schemas.openxmlformats.org/officeDocument/2006/relationships/image" Target="../media/image2.png"/><Relationship Id="rId21" Type="http://schemas.openxmlformats.org/officeDocument/2006/relationships/image" Target="../media/image79.png"/><Relationship Id="rId7" Type="http://schemas.openxmlformats.org/officeDocument/2006/relationships/image" Target="../media/image65.jpeg"/><Relationship Id="rId12" Type="http://schemas.openxmlformats.org/officeDocument/2006/relationships/image" Target="../media/image70.png"/><Relationship Id="rId17" Type="http://schemas.openxmlformats.org/officeDocument/2006/relationships/image" Target="../media/image75.png"/><Relationship Id="rId2" Type="http://schemas.openxmlformats.org/officeDocument/2006/relationships/image" Target="../media/image1.png"/><Relationship Id="rId16" Type="http://schemas.openxmlformats.org/officeDocument/2006/relationships/image" Target="../media/image74.png"/><Relationship Id="rId20" Type="http://schemas.openxmlformats.org/officeDocument/2006/relationships/image" Target="../media/image78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4.png"/><Relationship Id="rId11" Type="http://schemas.openxmlformats.org/officeDocument/2006/relationships/image" Target="../media/image69.png"/><Relationship Id="rId5" Type="http://schemas.openxmlformats.org/officeDocument/2006/relationships/image" Target="../media/image63.png"/><Relationship Id="rId15" Type="http://schemas.openxmlformats.org/officeDocument/2006/relationships/image" Target="../media/image73.png"/><Relationship Id="rId10" Type="http://schemas.openxmlformats.org/officeDocument/2006/relationships/image" Target="../media/image68.png"/><Relationship Id="rId19" Type="http://schemas.openxmlformats.org/officeDocument/2006/relationships/image" Target="../media/image77.png"/><Relationship Id="rId4" Type="http://schemas.openxmlformats.org/officeDocument/2006/relationships/image" Target="../media/image62.png"/><Relationship Id="rId9" Type="http://schemas.openxmlformats.org/officeDocument/2006/relationships/image" Target="../media/image67.png"/><Relationship Id="rId14" Type="http://schemas.openxmlformats.org/officeDocument/2006/relationships/image" Target="../media/image72.jpeg"/><Relationship Id="rId22" Type="http://schemas.openxmlformats.org/officeDocument/2006/relationships/image" Target="../media/image80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1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7937500" y="8778876"/>
            <a:ext cx="381000" cy="365125"/>
          </a:xfrm>
        </p:spPr>
        <p:txBody>
          <a:bodyPr/>
          <a:lstStyle/>
          <a:p>
            <a:fld id="{F44ACAC4-34F5-442D-87BC-0B2A871993FB}" type="slidenum">
              <a:rPr lang="en-US" smtClean="0">
                <a:latin typeface="Arial" panose="020B0604020202020204" pitchFamily="34" charset="0"/>
                <a:cs typeface="Arial" panose="020B0604020202020204" pitchFamily="34" charset="0"/>
              </a:rPr>
              <a:t>1</a:t>
            </a:fld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8009217" y="4387334"/>
            <a:ext cx="23756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 </a:t>
            </a:r>
          </a:p>
        </p:txBody>
      </p:sp>
      <p:sp>
        <p:nvSpPr>
          <p:cNvPr id="12" name="Rectangle 11"/>
          <p:cNvSpPr/>
          <p:nvPr/>
        </p:nvSpPr>
        <p:spPr>
          <a:xfrm>
            <a:off x="8009217" y="4387334"/>
            <a:ext cx="23756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 </a:t>
            </a:r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97BB22B8-A44B-4BD6-94A7-9FFDE9B9C04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37987" y="8538009"/>
            <a:ext cx="1440000" cy="588407"/>
          </a:xfrm>
          <a:prstGeom prst="rect">
            <a:avLst/>
          </a:prstGeom>
        </p:spPr>
      </p:pic>
      <p:pic>
        <p:nvPicPr>
          <p:cNvPr id="19" name="Picture 2">
            <a:extLst>
              <a:ext uri="{FF2B5EF4-FFF2-40B4-BE49-F238E27FC236}">
                <a16:creationId xmlns:a16="http://schemas.microsoft.com/office/drawing/2014/main" id="{2A773A32-4DAE-4930-BC62-0A9F4B7A0A4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/>
          <a:srcRect l="5701" t="15002" r="9280" b="19991"/>
          <a:stretch>
            <a:fillRect/>
          </a:stretch>
        </p:blipFill>
        <p:spPr bwMode="auto">
          <a:xfrm>
            <a:off x="12861340" y="8481330"/>
            <a:ext cx="1362660" cy="6333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" name="Picture 14" descr="Text&#10;&#10;Description automatically generated">
            <a:extLst>
              <a:ext uri="{FF2B5EF4-FFF2-40B4-BE49-F238E27FC236}">
                <a16:creationId xmlns:a16="http://schemas.microsoft.com/office/drawing/2014/main" id="{FAD9755F-11E9-92F5-FECC-B2A88E7E33A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8000" y="-29032"/>
            <a:ext cx="16200000" cy="3321000"/>
          </a:xfrm>
          <a:custGeom>
            <a:avLst/>
            <a:gdLst/>
            <a:ahLst/>
            <a:cxnLst/>
            <a:rect l="l" t="t" r="r" b="b"/>
            <a:pathLst>
              <a:path w="10580201" h="2957472">
                <a:moveTo>
                  <a:pt x="88961" y="0"/>
                </a:moveTo>
                <a:lnTo>
                  <a:pt x="10491240" y="0"/>
                </a:lnTo>
                <a:cubicBezTo>
                  <a:pt x="10540372" y="0"/>
                  <a:pt x="10580201" y="39829"/>
                  <a:pt x="10580201" y="88961"/>
                </a:cubicBezTo>
                <a:lnTo>
                  <a:pt x="10580201" y="2868511"/>
                </a:lnTo>
                <a:cubicBezTo>
                  <a:pt x="10580201" y="2917643"/>
                  <a:pt x="10540372" y="2957472"/>
                  <a:pt x="10491240" y="2957472"/>
                </a:cubicBezTo>
                <a:lnTo>
                  <a:pt x="88961" y="2957472"/>
                </a:lnTo>
                <a:cubicBezTo>
                  <a:pt x="39829" y="2957472"/>
                  <a:pt x="0" y="2917643"/>
                  <a:pt x="0" y="2868511"/>
                </a:cubicBezTo>
                <a:lnTo>
                  <a:pt x="0" y="88961"/>
                </a:lnTo>
                <a:cubicBezTo>
                  <a:pt x="0" y="39829"/>
                  <a:pt x="39829" y="0"/>
                  <a:pt x="88961" y="0"/>
                </a:cubicBezTo>
                <a:close/>
              </a:path>
            </a:pathLst>
          </a:custGeom>
        </p:spPr>
      </p:pic>
      <p:sp>
        <p:nvSpPr>
          <p:cNvPr id="20" name="Rectangle 5">
            <a:extLst>
              <a:ext uri="{FF2B5EF4-FFF2-40B4-BE49-F238E27FC236}">
                <a16:creationId xmlns:a16="http://schemas.microsoft.com/office/drawing/2014/main" id="{DE442D7D-C83D-4C86-AAD8-1B2CFC6CA963}"/>
              </a:ext>
            </a:extLst>
          </p:cNvPr>
          <p:cNvSpPr>
            <a:spLocks noChangeArrowheads="1"/>
          </p:cNvSpPr>
          <p:nvPr/>
        </p:nvSpPr>
        <p:spPr bwMode="auto">
          <a:xfrm>
            <a:off x="6263329" y="5151677"/>
            <a:ext cx="3729342" cy="492443"/>
          </a:xfrm>
          <a:prstGeom prst="rect">
            <a:avLst/>
          </a:prstGeom>
        </p:spPr>
        <p:txBody>
          <a:bodyPr vert="horz" lIns="91440" tIns="45720" rIns="91440" bIns="45720" numCol="1" rtlCol="0" anchorCtr="0" compatLnSpc="1">
            <a:prstTxWarp prst="textNoShape">
              <a:avLst/>
            </a:prstTxWarp>
            <a:normAutofit/>
          </a:bodyPr>
          <a:lstStyle/>
          <a:p>
            <a:pPr defTabSz="914400" fontAlgn="base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2500" b="1" dirty="0">
                <a:latin typeface="Arial" panose="020B0604020202020204" pitchFamily="34" charset="0"/>
                <a:cs typeface="Arial" panose="020B0604020202020204" pitchFamily="34" charset="0"/>
              </a:rPr>
              <a:t>Collins Oduor Owino,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126E632E-2FA6-F227-6D49-584D0374EB82}"/>
              </a:ext>
            </a:extLst>
          </p:cNvPr>
          <p:cNvSpPr txBox="1"/>
          <p:nvPr/>
        </p:nvSpPr>
        <p:spPr>
          <a:xfrm>
            <a:off x="5110364" y="6574519"/>
            <a:ext cx="603527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The Science of HBV Cure Meeting 2022</a:t>
            </a:r>
            <a:endParaRPr lang="en-SG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5F877093-734B-E3EB-8403-ABCC5A34AFAF}"/>
              </a:ext>
            </a:extLst>
          </p:cNvPr>
          <p:cNvSpPr txBox="1"/>
          <p:nvPr/>
        </p:nvSpPr>
        <p:spPr>
          <a:xfrm>
            <a:off x="2082733" y="3926634"/>
            <a:ext cx="12192000" cy="4924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600" b="1" dirty="0">
                <a:latin typeface="Arial" panose="020B0604020202020204" pitchFamily="34" charset="0"/>
                <a:cs typeface="Arial" panose="020B0604020202020204" pitchFamily="34" charset="0"/>
              </a:rPr>
              <a:t>Identification and Validation of Hepatitis B Virus Host-Susceptibility Factors</a:t>
            </a:r>
            <a:endParaRPr lang="en-SG" sz="2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375333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7937500" y="8778876"/>
            <a:ext cx="381000" cy="365125"/>
          </a:xfrm>
        </p:spPr>
        <p:txBody>
          <a:bodyPr/>
          <a:lstStyle/>
          <a:p>
            <a:fld id="{F44ACAC4-34F5-442D-87BC-0B2A871993FB}" type="slidenum">
              <a:rPr lang="en-US" smtClean="0">
                <a:latin typeface="Arial" panose="020B0604020202020204" pitchFamily="34" charset="0"/>
                <a:cs typeface="Arial" panose="020B0604020202020204" pitchFamily="34" charset="0"/>
              </a:rPr>
              <a:t>2</a:t>
            </a:fld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8009217" y="4387334"/>
            <a:ext cx="23756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 </a:t>
            </a:r>
          </a:p>
        </p:txBody>
      </p:sp>
      <p:sp>
        <p:nvSpPr>
          <p:cNvPr id="12" name="Rectangle 11"/>
          <p:cNvSpPr/>
          <p:nvPr/>
        </p:nvSpPr>
        <p:spPr>
          <a:xfrm>
            <a:off x="8009217" y="4387334"/>
            <a:ext cx="23756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 </a:t>
            </a:r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97BB22B8-A44B-4BD6-94A7-9FFDE9B9C04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37987" y="8538009"/>
            <a:ext cx="1440000" cy="588407"/>
          </a:xfrm>
          <a:prstGeom prst="rect">
            <a:avLst/>
          </a:prstGeom>
        </p:spPr>
      </p:pic>
      <p:pic>
        <p:nvPicPr>
          <p:cNvPr id="19" name="Picture 2">
            <a:extLst>
              <a:ext uri="{FF2B5EF4-FFF2-40B4-BE49-F238E27FC236}">
                <a16:creationId xmlns:a16="http://schemas.microsoft.com/office/drawing/2014/main" id="{2A773A32-4DAE-4930-BC62-0A9F4B7A0A4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/>
          <a:srcRect l="5701" t="15002" r="9280" b="19991"/>
          <a:stretch>
            <a:fillRect/>
          </a:stretch>
        </p:blipFill>
        <p:spPr bwMode="auto">
          <a:xfrm>
            <a:off x="12861340" y="8481330"/>
            <a:ext cx="1362660" cy="6333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" name="Title 10"/>
          <p:cNvSpPr txBox="1">
            <a:spLocks/>
          </p:cNvSpPr>
          <p:nvPr/>
        </p:nvSpPr>
        <p:spPr>
          <a:xfrm>
            <a:off x="4080257" y="27701"/>
            <a:ext cx="8095486" cy="480131"/>
          </a:xfrm>
          <a:prstGeom prst="rect">
            <a:avLst/>
          </a:prstGeom>
          <a:noFill/>
        </p:spPr>
        <p:txBody>
          <a:bodyPr vert="horz" wrap="none" lIns="91440" tIns="45720" rIns="91440" bIns="45720" rtlCol="0" anchor="ctr">
            <a:spAutoFit/>
          </a:bodyPr>
          <a:lstStyle>
            <a:lvl1pPr algn="l" defTabSz="121917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867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800" b="1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Increasing death globally due to viral hepatitis</a:t>
            </a:r>
            <a:endParaRPr lang="en-SG" sz="2800" b="1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4420890" y="5350054"/>
            <a:ext cx="703322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The figures were generated from the Institute for Health Metrics and Evaluation (IHME) </a:t>
            </a:r>
            <a:endParaRPr 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7" name="Picture 1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80257" y="1176565"/>
            <a:ext cx="7315200" cy="4315781"/>
          </a:xfrm>
          <a:prstGeom prst="rect">
            <a:avLst/>
          </a:prstGeom>
        </p:spPr>
      </p:pic>
      <p:sp>
        <p:nvSpPr>
          <p:cNvPr id="20" name="Rectangle 19"/>
          <p:cNvSpPr/>
          <p:nvPr/>
        </p:nvSpPr>
        <p:spPr>
          <a:xfrm>
            <a:off x="10664634" y="2744277"/>
            <a:ext cx="373692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Chronically infects over 300 million</a:t>
            </a:r>
            <a:endParaRPr lang="en-US" dirty="0"/>
          </a:p>
        </p:txBody>
      </p:sp>
      <p:sp>
        <p:nvSpPr>
          <p:cNvPr id="21" name="Rectangle 20"/>
          <p:cNvSpPr/>
          <p:nvPr/>
        </p:nvSpPr>
        <p:spPr>
          <a:xfrm>
            <a:off x="2673992" y="6161079"/>
            <a:ext cx="11145582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q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Infection with HBV leads to an incompletely understood complex network of host-virus interactions.</a:t>
            </a:r>
          </a:p>
          <a:p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Human host factors that support HBV infection and persistence remain to be fully identified.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607573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Rectangle 37">
            <a:extLst>
              <a:ext uri="{FF2B5EF4-FFF2-40B4-BE49-F238E27FC236}">
                <a16:creationId xmlns:a16="http://schemas.microsoft.com/office/drawing/2014/main" id="{6BB5CB9A-4379-4EDC-8CD8-DF290785108C}"/>
              </a:ext>
            </a:extLst>
          </p:cNvPr>
          <p:cNvSpPr/>
          <p:nvPr/>
        </p:nvSpPr>
        <p:spPr>
          <a:xfrm>
            <a:off x="1870459" y="-30777"/>
            <a:ext cx="12515083" cy="523220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algn="ctr"/>
            <a:r>
              <a:rPr lang="en-GB" sz="28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Identification of CCNL1 as a host susceptibility factor in HBV infection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7961488" y="8800298"/>
            <a:ext cx="333027" cy="343703"/>
          </a:xfrm>
        </p:spPr>
        <p:txBody>
          <a:bodyPr/>
          <a:lstStyle/>
          <a:p>
            <a:fld id="{A5076397-3791-427A-B070-7B48585D330F}" type="slidenum">
              <a:rPr lang="en-US">
                <a:cs typeface="Arial" panose="020B0604020202020204" pitchFamily="34" charset="0"/>
              </a:rPr>
              <a:t>3</a:t>
            </a:fld>
            <a:endParaRPr lang="en-US" dirty="0">
              <a:cs typeface="Arial" panose="020B0604020202020204" pitchFamily="34" charset="0"/>
            </a:endParaRPr>
          </a:p>
        </p:txBody>
      </p:sp>
      <p:pic>
        <p:nvPicPr>
          <p:cNvPr id="107" name="Picture 106">
            <a:extLst>
              <a:ext uri="{FF2B5EF4-FFF2-40B4-BE49-F238E27FC236}">
                <a16:creationId xmlns:a16="http://schemas.microsoft.com/office/drawing/2014/main" id="{97BB22B8-A44B-4BD6-94A7-9FFDE9B9C04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37987" y="8538009"/>
            <a:ext cx="1440000" cy="588407"/>
          </a:xfrm>
          <a:prstGeom prst="rect">
            <a:avLst/>
          </a:prstGeom>
        </p:spPr>
      </p:pic>
      <p:pic>
        <p:nvPicPr>
          <p:cNvPr id="108" name="Picture 2">
            <a:extLst>
              <a:ext uri="{FF2B5EF4-FFF2-40B4-BE49-F238E27FC236}">
                <a16:creationId xmlns:a16="http://schemas.microsoft.com/office/drawing/2014/main" id="{2A773A32-4DAE-4930-BC62-0A9F4B7A0A4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/>
          <a:srcRect l="5701" t="15002" r="9280" b="19991"/>
          <a:stretch>
            <a:fillRect/>
          </a:stretch>
        </p:blipFill>
        <p:spPr bwMode="auto">
          <a:xfrm>
            <a:off x="12861340" y="8481330"/>
            <a:ext cx="1362660" cy="6333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10" name="Group 9"/>
          <p:cNvGrpSpPr/>
          <p:nvPr/>
        </p:nvGrpSpPr>
        <p:grpSpPr>
          <a:xfrm>
            <a:off x="2517310" y="615210"/>
            <a:ext cx="11221380" cy="2063261"/>
            <a:chOff x="485310" y="1119298"/>
            <a:chExt cx="11221380" cy="2063261"/>
          </a:xfrm>
        </p:grpSpPr>
        <p:sp>
          <p:nvSpPr>
            <p:cNvPr id="47" name="TextBox 46"/>
            <p:cNvSpPr txBox="1"/>
            <p:nvPr/>
          </p:nvSpPr>
          <p:spPr>
            <a:xfrm>
              <a:off x="802306" y="1119298"/>
              <a:ext cx="27764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b="1" dirty="0">
                  <a:latin typeface="Arial" panose="020B0604020202020204" pitchFamily="34" charset="0"/>
                  <a:cs typeface="Arial" panose="020B0604020202020204" pitchFamily="34" charset="0"/>
                </a:rPr>
                <a:t>A</a:t>
              </a:r>
            </a:p>
          </p:txBody>
        </p:sp>
        <p:pic>
          <p:nvPicPr>
            <p:cNvPr id="9" name="Picture 8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485310" y="1353759"/>
              <a:ext cx="11221380" cy="1828800"/>
            </a:xfrm>
            <a:prstGeom prst="rect">
              <a:avLst/>
            </a:prstGeom>
          </p:spPr>
        </p:pic>
      </p:grpSp>
      <p:grpSp>
        <p:nvGrpSpPr>
          <p:cNvPr id="16" name="Group 15"/>
          <p:cNvGrpSpPr/>
          <p:nvPr/>
        </p:nvGrpSpPr>
        <p:grpSpPr>
          <a:xfrm>
            <a:off x="11830883" y="2620816"/>
            <a:ext cx="1541633" cy="2907190"/>
            <a:chOff x="9798882" y="2620816"/>
            <a:chExt cx="1541633" cy="2907190"/>
          </a:xfrm>
        </p:grpSpPr>
        <p:sp>
          <p:nvSpPr>
            <p:cNvPr id="42" name="TextBox 41"/>
            <p:cNvSpPr txBox="1"/>
            <p:nvPr/>
          </p:nvSpPr>
          <p:spPr>
            <a:xfrm>
              <a:off x="9876489" y="2620816"/>
              <a:ext cx="263214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b="1" dirty="0">
                  <a:latin typeface="Arial" panose="020B0604020202020204" pitchFamily="34" charset="0"/>
                  <a:cs typeface="Arial" panose="020B0604020202020204" pitchFamily="34" charset="0"/>
                </a:rPr>
                <a:t>F</a:t>
              </a:r>
            </a:p>
          </p:txBody>
        </p:sp>
        <p:graphicFrame>
          <p:nvGraphicFramePr>
            <p:cNvPr id="43" name="Object 42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2739292794"/>
                </p:ext>
              </p:extLst>
            </p:nvPr>
          </p:nvGraphicFramePr>
          <p:xfrm>
            <a:off x="9798882" y="2784806"/>
            <a:ext cx="1541633" cy="27432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089" name="Prism 9" r:id="rId7" imgW="1583877" imgH="2817485" progId="Prism9.Document">
                    <p:embed/>
                  </p:oleObj>
                </mc:Choice>
                <mc:Fallback>
                  <p:oleObj name="Prism 9" r:id="rId7" imgW="1583877" imgH="2817485" progId="Prism9.Document">
                    <p:embed/>
                    <p:pic>
                      <p:nvPicPr>
                        <p:cNvPr id="64" name="Object 63"/>
                        <p:cNvPicPr/>
                        <p:nvPr/>
                      </p:nvPicPr>
                      <p:blipFill>
                        <a:blip r:embed="rId8"/>
                        <a:stretch>
                          <a:fillRect/>
                        </a:stretch>
                      </p:blipFill>
                      <p:spPr>
                        <a:xfrm>
                          <a:off x="9798882" y="2784806"/>
                          <a:ext cx="1541633" cy="2743200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2" name="Group 1"/>
          <p:cNvGrpSpPr/>
          <p:nvPr/>
        </p:nvGrpSpPr>
        <p:grpSpPr>
          <a:xfrm>
            <a:off x="3685804" y="5760899"/>
            <a:ext cx="1540222" cy="3061613"/>
            <a:chOff x="1653804" y="5760898"/>
            <a:chExt cx="1540222" cy="3061613"/>
          </a:xfrm>
        </p:grpSpPr>
        <p:sp>
          <p:nvSpPr>
            <p:cNvPr id="46" name="TextBox 45"/>
            <p:cNvSpPr txBox="1"/>
            <p:nvPr/>
          </p:nvSpPr>
          <p:spPr>
            <a:xfrm>
              <a:off x="1971429" y="5760898"/>
              <a:ext cx="284052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b="1" dirty="0">
                  <a:latin typeface="Arial" panose="020B0604020202020204" pitchFamily="34" charset="0"/>
                  <a:cs typeface="Arial" panose="020B0604020202020204" pitchFamily="34" charset="0"/>
                </a:rPr>
                <a:t>G</a:t>
              </a:r>
            </a:p>
          </p:txBody>
        </p:sp>
        <p:graphicFrame>
          <p:nvGraphicFramePr>
            <p:cNvPr id="48" name="Object 47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3660434833"/>
                </p:ext>
              </p:extLst>
            </p:nvPr>
          </p:nvGraphicFramePr>
          <p:xfrm>
            <a:off x="1653804" y="6079311"/>
            <a:ext cx="1540222" cy="27432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090" name="Prism 9" r:id="rId9" imgW="1583877" imgH="2822167" progId="Prism9.Document">
                    <p:embed/>
                  </p:oleObj>
                </mc:Choice>
                <mc:Fallback>
                  <p:oleObj name="Prism 9" r:id="rId9" imgW="1583877" imgH="2822167" progId="Prism9.Document">
                    <p:embed/>
                    <p:pic>
                      <p:nvPicPr>
                        <p:cNvPr id="62" name="Object 61"/>
                        <p:cNvPicPr/>
                        <p:nvPr/>
                      </p:nvPicPr>
                      <p:blipFill>
                        <a:blip r:embed="rId10"/>
                        <a:stretch>
                          <a:fillRect/>
                        </a:stretch>
                      </p:blipFill>
                      <p:spPr>
                        <a:xfrm>
                          <a:off x="1653804" y="6079311"/>
                          <a:ext cx="1540222" cy="2743200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17" name="Group 16"/>
          <p:cNvGrpSpPr/>
          <p:nvPr/>
        </p:nvGrpSpPr>
        <p:grpSpPr>
          <a:xfrm>
            <a:off x="5784074" y="2620817"/>
            <a:ext cx="6187582" cy="2961837"/>
            <a:chOff x="3752074" y="2620816"/>
            <a:chExt cx="6187582" cy="2961837"/>
          </a:xfrm>
        </p:grpSpPr>
        <p:grpSp>
          <p:nvGrpSpPr>
            <p:cNvPr id="11" name="Group 10"/>
            <p:cNvGrpSpPr/>
            <p:nvPr/>
          </p:nvGrpSpPr>
          <p:grpSpPr>
            <a:xfrm>
              <a:off x="3752074" y="2620816"/>
              <a:ext cx="1917421" cy="2386160"/>
              <a:chOff x="3752074" y="2620816"/>
              <a:chExt cx="1917421" cy="2386160"/>
            </a:xfrm>
          </p:grpSpPr>
          <p:sp>
            <p:nvSpPr>
              <p:cNvPr id="50" name="TextBox 49"/>
              <p:cNvSpPr txBox="1"/>
              <p:nvPr/>
            </p:nvSpPr>
            <p:spPr>
              <a:xfrm>
                <a:off x="3925023" y="2620816"/>
                <a:ext cx="277640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C</a:t>
                </a:r>
              </a:p>
            </p:txBody>
          </p:sp>
          <p:grpSp>
            <p:nvGrpSpPr>
              <p:cNvPr id="51" name="Group 50"/>
              <p:cNvGrpSpPr/>
              <p:nvPr/>
            </p:nvGrpSpPr>
            <p:grpSpPr>
              <a:xfrm>
                <a:off x="3752074" y="3568788"/>
                <a:ext cx="1917421" cy="1438188"/>
                <a:chOff x="4264533" y="-496889"/>
                <a:chExt cx="1633750" cy="1917585"/>
              </a:xfrm>
            </p:grpSpPr>
            <p:sp>
              <p:nvSpPr>
                <p:cNvPr id="52" name="Isosceles Triangle 51"/>
                <p:cNvSpPr/>
                <p:nvPr/>
              </p:nvSpPr>
              <p:spPr>
                <a:xfrm>
                  <a:off x="4646544" y="1076325"/>
                  <a:ext cx="138112" cy="85725"/>
                </a:xfrm>
                <a:prstGeom prst="triangle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350"/>
                </a:p>
              </p:txBody>
            </p:sp>
            <p:grpSp>
              <p:nvGrpSpPr>
                <p:cNvPr id="53" name="Group 52"/>
                <p:cNvGrpSpPr/>
                <p:nvPr/>
              </p:nvGrpSpPr>
              <p:grpSpPr>
                <a:xfrm>
                  <a:off x="4264533" y="-496889"/>
                  <a:ext cx="1633750" cy="1917585"/>
                  <a:chOff x="4272427" y="-502908"/>
                  <a:chExt cx="1633750" cy="1917585"/>
                </a:xfrm>
              </p:grpSpPr>
              <p:sp>
                <p:nvSpPr>
                  <p:cNvPr id="54" name="TextBox 53"/>
                  <p:cNvSpPr txBox="1"/>
                  <p:nvPr/>
                </p:nvSpPr>
                <p:spPr>
                  <a:xfrm>
                    <a:off x="4272427" y="1109054"/>
                    <a:ext cx="303492" cy="293413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en-US" sz="830" b="1" dirty="0">
                        <a:latin typeface="Arial" panose="020B0604020202020204" pitchFamily="34" charset="0"/>
                        <a:cs typeface="Arial" panose="020B0604020202020204" pitchFamily="34" charset="0"/>
                      </a:rPr>
                      <a:t>D-1</a:t>
                    </a:r>
                  </a:p>
                </p:txBody>
              </p:sp>
              <p:grpSp>
                <p:nvGrpSpPr>
                  <p:cNvPr id="55" name="Group 54"/>
                  <p:cNvGrpSpPr/>
                  <p:nvPr/>
                </p:nvGrpSpPr>
                <p:grpSpPr>
                  <a:xfrm>
                    <a:off x="4348163" y="-502908"/>
                    <a:ext cx="1558014" cy="1917585"/>
                    <a:chOff x="4348163" y="-502908"/>
                    <a:chExt cx="1558014" cy="1917585"/>
                  </a:xfrm>
                </p:grpSpPr>
                <p:cxnSp>
                  <p:nvCxnSpPr>
                    <p:cNvPr id="56" name="Straight Arrow Connector 55"/>
                    <p:cNvCxnSpPr/>
                    <p:nvPr/>
                  </p:nvCxnSpPr>
                  <p:spPr>
                    <a:xfrm>
                      <a:off x="5135089" y="857250"/>
                      <a:ext cx="0" cy="190500"/>
                    </a:xfrm>
                    <a:prstGeom prst="straightConnector1">
                      <a:avLst/>
                    </a:prstGeom>
                    <a:ln w="28575">
                      <a:solidFill>
                        <a:schemeClr val="tx1"/>
                      </a:solidFill>
                      <a:tailEnd type="triangle"/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grpSp>
                  <p:nvGrpSpPr>
                    <p:cNvPr id="57" name="Group 56"/>
                    <p:cNvGrpSpPr/>
                    <p:nvPr/>
                  </p:nvGrpSpPr>
                  <p:grpSpPr>
                    <a:xfrm>
                      <a:off x="4348163" y="-502908"/>
                      <a:ext cx="1558014" cy="1917585"/>
                      <a:chOff x="4348163" y="-502908"/>
                      <a:chExt cx="1558014" cy="1917585"/>
                    </a:xfrm>
                  </p:grpSpPr>
                  <p:sp>
                    <p:nvSpPr>
                      <p:cNvPr id="58" name="Isosceles Triangle 57"/>
                      <p:cNvSpPr/>
                      <p:nvPr/>
                    </p:nvSpPr>
                    <p:spPr>
                      <a:xfrm>
                        <a:off x="5058888" y="1076325"/>
                        <a:ext cx="138112" cy="85725"/>
                      </a:xfrm>
                      <a:prstGeom prst="triangle">
                        <a:avLst/>
                      </a:prstGeom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US" sz="1350"/>
                      </a:p>
                    </p:txBody>
                  </p:sp>
                  <p:grpSp>
                    <p:nvGrpSpPr>
                      <p:cNvPr id="59" name="Group 58"/>
                      <p:cNvGrpSpPr/>
                      <p:nvPr/>
                    </p:nvGrpSpPr>
                    <p:grpSpPr>
                      <a:xfrm>
                        <a:off x="4348163" y="-502908"/>
                        <a:ext cx="1558014" cy="1917585"/>
                        <a:chOff x="4348163" y="-493383"/>
                        <a:chExt cx="1558014" cy="1917585"/>
                      </a:xfrm>
                    </p:grpSpPr>
                    <p:cxnSp>
                      <p:nvCxnSpPr>
                        <p:cNvPr id="60" name="Straight Connector 59"/>
                        <p:cNvCxnSpPr/>
                        <p:nvPr/>
                      </p:nvCxnSpPr>
                      <p:spPr>
                        <a:xfrm>
                          <a:off x="4376738" y="1047750"/>
                          <a:ext cx="1324499" cy="0"/>
                        </a:xfrm>
                        <a:prstGeom prst="line">
                          <a:avLst/>
                        </a:prstGeom>
                        <a:ln w="28575">
                          <a:solidFill>
                            <a:schemeClr val="tx1"/>
                          </a:solidFill>
                        </a:ln>
                      </p:spPr>
                      <p:style>
                        <a:lnRef idx="1">
                          <a:schemeClr val="accent1"/>
                        </a:lnRef>
                        <a:fillRef idx="0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tx1"/>
                        </a:fontRef>
                      </p:style>
                    </p:cxnSp>
                    <p:sp>
                      <p:nvSpPr>
                        <p:cNvPr id="61" name="Isosceles Triangle 60"/>
                        <p:cNvSpPr/>
                        <p:nvPr/>
                      </p:nvSpPr>
                      <p:spPr>
                        <a:xfrm>
                          <a:off x="4348163" y="1076325"/>
                          <a:ext cx="138112" cy="85725"/>
                        </a:xfrm>
                        <a:prstGeom prst="triangle">
                          <a:avLst/>
                        </a:prstGeom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 sz="1350"/>
                        </a:p>
                      </p:txBody>
                    </p:sp>
                    <p:sp>
                      <p:nvSpPr>
                        <p:cNvPr id="62" name="Isosceles Triangle 61"/>
                        <p:cNvSpPr/>
                        <p:nvPr/>
                      </p:nvSpPr>
                      <p:spPr>
                        <a:xfrm>
                          <a:off x="5558071" y="1076324"/>
                          <a:ext cx="138112" cy="85725"/>
                        </a:xfrm>
                        <a:prstGeom prst="triangle">
                          <a:avLst/>
                        </a:prstGeom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 sz="1350"/>
                        </a:p>
                      </p:txBody>
                    </p:sp>
                    <p:sp>
                      <p:nvSpPr>
                        <p:cNvPr id="63" name="TextBox 62"/>
                        <p:cNvSpPr txBox="1"/>
                        <p:nvPr/>
                      </p:nvSpPr>
                      <p:spPr>
                        <a:xfrm>
                          <a:off x="4610299" y="1115158"/>
                          <a:ext cx="273444" cy="293414"/>
                        </a:xfrm>
                        <a:prstGeom prst="rect">
                          <a:avLst/>
                        </a:prstGeom>
                        <a:noFill/>
                      </p:spPr>
                      <p:txBody>
                        <a:bodyPr wrap="none" rtlCol="0">
                          <a:spAutoFit/>
                        </a:bodyPr>
                        <a:lstStyle/>
                        <a:p>
                          <a:r>
                            <a:rPr lang="en-US" sz="830" b="1" dirty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D0</a:t>
                          </a:r>
                        </a:p>
                      </p:txBody>
                    </p:sp>
                    <p:sp>
                      <p:nvSpPr>
                        <p:cNvPr id="64" name="TextBox 63"/>
                        <p:cNvSpPr txBox="1"/>
                        <p:nvPr/>
                      </p:nvSpPr>
                      <p:spPr>
                        <a:xfrm>
                          <a:off x="5011869" y="1130788"/>
                          <a:ext cx="273444" cy="293414"/>
                        </a:xfrm>
                        <a:prstGeom prst="rect">
                          <a:avLst/>
                        </a:prstGeom>
                        <a:noFill/>
                      </p:spPr>
                      <p:txBody>
                        <a:bodyPr wrap="none" rtlCol="0">
                          <a:spAutoFit/>
                        </a:bodyPr>
                        <a:lstStyle/>
                        <a:p>
                          <a:r>
                            <a:rPr lang="en-US" sz="830" b="1" dirty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D1</a:t>
                          </a:r>
                        </a:p>
                      </p:txBody>
                    </p:sp>
                    <p:sp>
                      <p:nvSpPr>
                        <p:cNvPr id="65" name="TextBox 64"/>
                        <p:cNvSpPr txBox="1"/>
                        <p:nvPr/>
                      </p:nvSpPr>
                      <p:spPr>
                        <a:xfrm>
                          <a:off x="5513857" y="1116259"/>
                          <a:ext cx="273444" cy="293414"/>
                        </a:xfrm>
                        <a:prstGeom prst="rect">
                          <a:avLst/>
                        </a:prstGeom>
                        <a:noFill/>
                      </p:spPr>
                      <p:txBody>
                        <a:bodyPr wrap="none" rtlCol="0">
                          <a:spAutoFit/>
                        </a:bodyPr>
                        <a:lstStyle/>
                        <a:p>
                          <a:r>
                            <a:rPr lang="en-US" sz="830" b="1" dirty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D3</a:t>
                          </a:r>
                        </a:p>
                      </p:txBody>
                    </p:sp>
                    <p:cxnSp>
                      <p:nvCxnSpPr>
                        <p:cNvPr id="66" name="Straight Arrow Connector 65"/>
                        <p:cNvCxnSpPr/>
                        <p:nvPr/>
                      </p:nvCxnSpPr>
                      <p:spPr>
                        <a:xfrm>
                          <a:off x="4424363" y="838200"/>
                          <a:ext cx="0" cy="190500"/>
                        </a:xfrm>
                        <a:prstGeom prst="straightConnector1">
                          <a:avLst/>
                        </a:prstGeom>
                        <a:ln w="28575">
                          <a:solidFill>
                            <a:schemeClr val="tx1"/>
                          </a:solidFill>
                          <a:tailEnd type="triangle"/>
                        </a:ln>
                      </p:spPr>
                      <p:style>
                        <a:lnRef idx="1">
                          <a:schemeClr val="accent1"/>
                        </a:lnRef>
                        <a:fillRef idx="0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tx1"/>
                        </a:fontRef>
                      </p:style>
                    </p:cxnSp>
                    <p:cxnSp>
                      <p:nvCxnSpPr>
                        <p:cNvPr id="67" name="Straight Arrow Connector 66"/>
                        <p:cNvCxnSpPr/>
                        <p:nvPr/>
                      </p:nvCxnSpPr>
                      <p:spPr>
                        <a:xfrm>
                          <a:off x="4672641" y="847724"/>
                          <a:ext cx="0" cy="190500"/>
                        </a:xfrm>
                        <a:prstGeom prst="straightConnector1">
                          <a:avLst/>
                        </a:prstGeom>
                        <a:ln w="28575">
                          <a:solidFill>
                            <a:schemeClr val="tx1"/>
                          </a:solidFill>
                          <a:tailEnd type="triangle"/>
                        </a:ln>
                      </p:spPr>
                      <p:style>
                        <a:lnRef idx="1">
                          <a:schemeClr val="accent1"/>
                        </a:lnRef>
                        <a:fillRef idx="0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tx1"/>
                        </a:fontRef>
                      </p:style>
                    </p:cxnSp>
                    <p:cxnSp>
                      <p:nvCxnSpPr>
                        <p:cNvPr id="68" name="Straight Arrow Connector 67"/>
                        <p:cNvCxnSpPr/>
                        <p:nvPr/>
                      </p:nvCxnSpPr>
                      <p:spPr>
                        <a:xfrm flipV="1">
                          <a:off x="5624753" y="857250"/>
                          <a:ext cx="2381" cy="171451"/>
                        </a:xfrm>
                        <a:prstGeom prst="straightConnector1">
                          <a:avLst/>
                        </a:prstGeom>
                        <a:ln w="28575">
                          <a:solidFill>
                            <a:schemeClr val="tx1"/>
                          </a:solidFill>
                          <a:tailEnd type="triangle"/>
                        </a:ln>
                      </p:spPr>
                      <p:style>
                        <a:lnRef idx="1">
                          <a:schemeClr val="accent1"/>
                        </a:lnRef>
                        <a:fillRef idx="0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tx1"/>
                        </a:fontRef>
                      </p:style>
                    </p:cxnSp>
                    <p:sp>
                      <p:nvSpPr>
                        <p:cNvPr id="69" name="TextBox 68"/>
                        <p:cNvSpPr txBox="1"/>
                        <p:nvPr/>
                      </p:nvSpPr>
                      <p:spPr>
                        <a:xfrm rot="1735433">
                          <a:off x="4381992" y="72647"/>
                          <a:ext cx="266176" cy="815608"/>
                        </a:xfrm>
                        <a:prstGeom prst="rect">
                          <a:avLst/>
                        </a:prstGeom>
                        <a:noFill/>
                      </p:spPr>
                      <p:txBody>
                        <a:bodyPr vert="vert270" wrap="none" rtlCol="0">
                          <a:spAutoFit/>
                        </a:bodyPr>
                        <a:lstStyle/>
                        <a:p>
                          <a:r>
                            <a:rPr lang="en-US" sz="830" b="1" dirty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Seed cells</a:t>
                          </a:r>
                        </a:p>
                      </p:txBody>
                    </p:sp>
                    <p:sp>
                      <p:nvSpPr>
                        <p:cNvPr id="70" name="TextBox 69"/>
                        <p:cNvSpPr txBox="1"/>
                        <p:nvPr/>
                      </p:nvSpPr>
                      <p:spPr>
                        <a:xfrm rot="1383863">
                          <a:off x="4691430" y="-493383"/>
                          <a:ext cx="266176" cy="1401239"/>
                        </a:xfrm>
                        <a:prstGeom prst="rect">
                          <a:avLst/>
                        </a:prstGeom>
                        <a:noFill/>
                      </p:spPr>
                      <p:txBody>
                        <a:bodyPr vert="vert270" wrap="none" rtlCol="0">
                          <a:spAutoFit/>
                        </a:bodyPr>
                        <a:lstStyle/>
                        <a:p>
                          <a:r>
                            <a:rPr lang="en-US" sz="830" b="1" dirty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siRNA transfection</a:t>
                          </a:r>
                        </a:p>
                      </p:txBody>
                    </p:sp>
                    <p:sp>
                      <p:nvSpPr>
                        <p:cNvPr id="71" name="TextBox 70"/>
                        <p:cNvSpPr txBox="1"/>
                        <p:nvPr/>
                      </p:nvSpPr>
                      <p:spPr>
                        <a:xfrm rot="1592058">
                          <a:off x="5082398" y="78499"/>
                          <a:ext cx="266176" cy="856218"/>
                        </a:xfrm>
                        <a:prstGeom prst="rect">
                          <a:avLst/>
                        </a:prstGeom>
                        <a:noFill/>
                      </p:spPr>
                      <p:txBody>
                        <a:bodyPr vert="vert270" wrap="none" rtlCol="0">
                          <a:spAutoFit/>
                        </a:bodyPr>
                        <a:lstStyle/>
                        <a:p>
                          <a:r>
                            <a:rPr lang="en-US" sz="830" b="1" dirty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Wash cells</a:t>
                          </a:r>
                        </a:p>
                      </p:txBody>
                    </p:sp>
                    <p:sp>
                      <p:nvSpPr>
                        <p:cNvPr id="72" name="TextBox 71"/>
                        <p:cNvSpPr txBox="1"/>
                        <p:nvPr/>
                      </p:nvSpPr>
                      <p:spPr>
                        <a:xfrm rot="1471645">
                          <a:off x="5640001" y="-335704"/>
                          <a:ext cx="266176" cy="1251626"/>
                        </a:xfrm>
                        <a:prstGeom prst="rect">
                          <a:avLst/>
                        </a:prstGeom>
                        <a:noFill/>
                      </p:spPr>
                      <p:txBody>
                        <a:bodyPr vert="vert270" wrap="none" rtlCol="0">
                          <a:spAutoFit/>
                        </a:bodyPr>
                        <a:lstStyle/>
                        <a:p>
                          <a:r>
                            <a:rPr lang="en-US" sz="830" b="1" dirty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Harvest samples</a:t>
                          </a:r>
                        </a:p>
                      </p:txBody>
                    </p:sp>
                  </p:grpSp>
                </p:grpSp>
              </p:grpSp>
            </p:grpSp>
          </p:grpSp>
        </p:grpSp>
        <p:grpSp>
          <p:nvGrpSpPr>
            <p:cNvPr id="15" name="Group 14"/>
            <p:cNvGrpSpPr/>
            <p:nvPr/>
          </p:nvGrpSpPr>
          <p:grpSpPr>
            <a:xfrm>
              <a:off x="8321540" y="2620816"/>
              <a:ext cx="1618116" cy="2961837"/>
              <a:chOff x="8321540" y="2620816"/>
              <a:chExt cx="1618116" cy="2961837"/>
            </a:xfrm>
          </p:grpSpPr>
          <p:graphicFrame>
            <p:nvGraphicFramePr>
              <p:cNvPr id="74" name="Object 73"/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1531188508"/>
                  </p:ext>
                </p:extLst>
              </p:nvPr>
            </p:nvGraphicFramePr>
            <p:xfrm>
              <a:off x="8321540" y="2839453"/>
              <a:ext cx="1618116" cy="2743200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1091" name="Prism 9" r:id="rId11" imgW="1588559" imgH="2693952" progId="Prism9.Document">
                      <p:embed/>
                    </p:oleObj>
                  </mc:Choice>
                  <mc:Fallback>
                    <p:oleObj name="Prism 9" r:id="rId11" imgW="1588559" imgH="2693952" progId="Prism9.Document">
                      <p:embed/>
                      <p:pic>
                        <p:nvPicPr>
                          <p:cNvPr id="7" name="Object 6"/>
                          <p:cNvPicPr/>
                          <p:nvPr/>
                        </p:nvPicPr>
                        <p:blipFill>
                          <a:blip r:embed="rId12"/>
                          <a:stretch>
                            <a:fillRect/>
                          </a:stretch>
                        </p:blipFill>
                        <p:spPr>
                          <a:xfrm>
                            <a:off x="8321540" y="2839453"/>
                            <a:ext cx="1618116" cy="2743200"/>
                          </a:xfrm>
                          <a:prstGeom prst="rect">
                            <a:avLst/>
                          </a:prstGeom>
                        </p:spPr>
                      </p:pic>
                    </p:oleObj>
                  </mc:Fallback>
                </mc:AlternateContent>
              </a:graphicData>
            </a:graphic>
          </p:graphicFrame>
          <p:sp>
            <p:nvSpPr>
              <p:cNvPr id="75" name="TextBox 74"/>
              <p:cNvSpPr txBox="1"/>
              <p:nvPr/>
            </p:nvSpPr>
            <p:spPr>
              <a:xfrm>
                <a:off x="8686607" y="2620816"/>
                <a:ext cx="187729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00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E</a:t>
                </a:r>
              </a:p>
            </p:txBody>
          </p:sp>
        </p:grpSp>
        <p:grpSp>
          <p:nvGrpSpPr>
            <p:cNvPr id="14" name="Group 13"/>
            <p:cNvGrpSpPr/>
            <p:nvPr/>
          </p:nvGrpSpPr>
          <p:grpSpPr>
            <a:xfrm>
              <a:off x="5723109" y="2620816"/>
              <a:ext cx="2491492" cy="2657221"/>
              <a:chOff x="5723109" y="2620816"/>
              <a:chExt cx="2491492" cy="2657221"/>
            </a:xfrm>
          </p:grpSpPr>
          <p:sp>
            <p:nvSpPr>
              <p:cNvPr id="77" name="TextBox 76"/>
              <p:cNvSpPr txBox="1"/>
              <p:nvPr/>
            </p:nvSpPr>
            <p:spPr>
              <a:xfrm>
                <a:off x="5968162" y="2620816"/>
                <a:ext cx="187729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00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D</a:t>
                </a:r>
              </a:p>
            </p:txBody>
          </p:sp>
          <p:grpSp>
            <p:nvGrpSpPr>
              <p:cNvPr id="78" name="Group 77"/>
              <p:cNvGrpSpPr/>
              <p:nvPr/>
            </p:nvGrpSpPr>
            <p:grpSpPr>
              <a:xfrm>
                <a:off x="5723109" y="3266357"/>
                <a:ext cx="2491492" cy="2011680"/>
                <a:chOff x="3760272" y="1890321"/>
                <a:chExt cx="2491492" cy="2011680"/>
              </a:xfrm>
            </p:grpSpPr>
            <p:graphicFrame>
              <p:nvGraphicFramePr>
                <p:cNvPr id="80" name="Object 79"/>
                <p:cNvGraphicFramePr>
                  <a:graphicFrameLocks noChangeAspect="1"/>
                </p:cNvGraphicFramePr>
                <p:nvPr>
                  <p:extLst>
                    <p:ext uri="{D42A27DB-BD31-4B8C-83A1-F6EECF244321}">
                      <p14:modId xmlns:p14="http://schemas.microsoft.com/office/powerpoint/2010/main" val="1770725282"/>
                    </p:ext>
                  </p:extLst>
                </p:nvPr>
              </p:nvGraphicFramePr>
              <p:xfrm>
                <a:off x="5301366" y="1890321"/>
                <a:ext cx="950398" cy="2011680"/>
              </p:xfrm>
              <a:graphic>
                <a:graphicData uri="http://schemas.openxmlformats.org/presentationml/2006/ole">
                  <mc:AlternateContent xmlns:mc="http://schemas.openxmlformats.org/markup-compatibility/2006">
                    <mc:Choice xmlns:v="urn:schemas-microsoft-com:vml" Requires="v">
                      <p:oleObj spid="_x0000_s1092" name="Prism 9" r:id="rId13" imgW="1574873" imgH="2817485" progId="Prism9.Document">
                        <p:embed/>
                      </p:oleObj>
                    </mc:Choice>
                    <mc:Fallback>
                      <p:oleObj name="Prism 9" r:id="rId13" imgW="1574873" imgH="2817485" progId="Prism9.Document">
                        <p:embed/>
                        <p:pic>
                          <p:nvPicPr>
                            <p:cNvPr id="94" name="Object 93"/>
                            <p:cNvPicPr/>
                            <p:nvPr/>
                          </p:nvPicPr>
                          <p:blipFill>
                            <a:blip r:embed="rId14"/>
                            <a:stretch>
                              <a:fillRect/>
                            </a:stretch>
                          </p:blipFill>
                          <p:spPr>
                            <a:xfrm>
                              <a:off x="5301366" y="1890321"/>
                              <a:ext cx="950398" cy="2011680"/>
                            </a:xfrm>
                            <a:prstGeom prst="rect">
                              <a:avLst/>
                            </a:prstGeom>
                          </p:spPr>
                        </p:pic>
                      </p:oleObj>
                    </mc:Fallback>
                  </mc:AlternateContent>
                </a:graphicData>
              </a:graphic>
            </p:graphicFrame>
            <p:grpSp>
              <p:nvGrpSpPr>
                <p:cNvPr id="81" name="Group 80"/>
                <p:cNvGrpSpPr/>
                <p:nvPr/>
              </p:nvGrpSpPr>
              <p:grpSpPr>
                <a:xfrm>
                  <a:off x="3760272" y="2173237"/>
                  <a:ext cx="1644934" cy="1033785"/>
                  <a:chOff x="3783718" y="2173237"/>
                  <a:chExt cx="1644934" cy="1033785"/>
                </a:xfrm>
              </p:grpSpPr>
              <p:sp>
                <p:nvSpPr>
                  <p:cNvPr id="82" name="TextBox 81"/>
                  <p:cNvSpPr txBox="1"/>
                  <p:nvPr/>
                </p:nvSpPr>
                <p:spPr>
                  <a:xfrm rot="19118042">
                    <a:off x="4568263" y="2214611"/>
                    <a:ext cx="796588" cy="219291"/>
                  </a:xfrm>
                  <a:prstGeom prst="rect">
                    <a:avLst/>
                  </a:prstGeom>
                  <a:noFill/>
                </p:spPr>
                <p:txBody>
                  <a:bodyPr vert="horz" wrap="square" rtlCol="0">
                    <a:spAutoFit/>
                  </a:bodyPr>
                  <a:lstStyle/>
                  <a:p>
                    <a:r>
                      <a:rPr lang="en-US" sz="825" b="1" dirty="0">
                        <a:latin typeface="Arial" panose="020B0604020202020204" pitchFamily="34" charset="0"/>
                        <a:cs typeface="Arial" panose="020B0604020202020204" pitchFamily="34" charset="0"/>
                      </a:rPr>
                      <a:t>si-</a:t>
                    </a:r>
                    <a:r>
                      <a:rPr lang="en-US" sz="825" b="1" i="1" dirty="0">
                        <a:latin typeface="Arial" panose="020B0604020202020204" pitchFamily="34" charset="0"/>
                        <a:cs typeface="Arial" panose="020B0604020202020204" pitchFamily="34" charset="0"/>
                      </a:rPr>
                      <a:t>CCNL1</a:t>
                    </a:r>
                  </a:p>
                </p:txBody>
              </p:sp>
              <p:sp>
                <p:nvSpPr>
                  <p:cNvPr id="83" name="TextBox 82"/>
                  <p:cNvSpPr txBox="1"/>
                  <p:nvPr/>
                </p:nvSpPr>
                <p:spPr>
                  <a:xfrm rot="19118042">
                    <a:off x="4264111" y="2173237"/>
                    <a:ext cx="796588" cy="219291"/>
                  </a:xfrm>
                  <a:prstGeom prst="rect">
                    <a:avLst/>
                  </a:prstGeom>
                  <a:noFill/>
                </p:spPr>
                <p:txBody>
                  <a:bodyPr vert="horz" wrap="square" rtlCol="0">
                    <a:spAutoFit/>
                  </a:bodyPr>
                  <a:lstStyle/>
                  <a:p>
                    <a:r>
                      <a:rPr lang="en-US" sz="825" b="1" dirty="0" err="1">
                        <a:latin typeface="Arial" panose="020B0604020202020204" pitchFamily="34" charset="0"/>
                        <a:cs typeface="Arial" panose="020B0604020202020204" pitchFamily="34" charset="0"/>
                      </a:rPr>
                      <a:t>si</a:t>
                    </a:r>
                    <a:r>
                      <a:rPr lang="en-US" sz="825" b="1" dirty="0">
                        <a:latin typeface="Arial" panose="020B0604020202020204" pitchFamily="34" charset="0"/>
                        <a:cs typeface="Arial" panose="020B0604020202020204" pitchFamily="34" charset="0"/>
                      </a:rPr>
                      <a:t>-</a:t>
                    </a:r>
                    <a:r>
                      <a:rPr lang="en-US" sz="825" b="1" i="1" dirty="0">
                        <a:latin typeface="Arial" panose="020B0604020202020204" pitchFamily="34" charset="0"/>
                        <a:cs typeface="Arial" panose="020B0604020202020204" pitchFamily="34" charset="0"/>
                      </a:rPr>
                      <a:t>Control</a:t>
                    </a:r>
                  </a:p>
                </p:txBody>
              </p:sp>
              <p:sp>
                <p:nvSpPr>
                  <p:cNvPr id="84" name="TextBox 83"/>
                  <p:cNvSpPr txBox="1"/>
                  <p:nvPr/>
                </p:nvSpPr>
                <p:spPr>
                  <a:xfrm>
                    <a:off x="4840918" y="2575175"/>
                    <a:ext cx="587734" cy="220060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en-US" sz="830" b="1" dirty="0">
                        <a:latin typeface="Arial" panose="020B0604020202020204" pitchFamily="34" charset="0"/>
                        <a:cs typeface="Arial" panose="020B0604020202020204" pitchFamily="34" charset="0"/>
                      </a:rPr>
                      <a:t>CCNL1</a:t>
                    </a:r>
                  </a:p>
                </p:txBody>
              </p:sp>
              <p:grpSp>
                <p:nvGrpSpPr>
                  <p:cNvPr id="85" name="Group 84"/>
                  <p:cNvGrpSpPr/>
                  <p:nvPr/>
                </p:nvGrpSpPr>
                <p:grpSpPr>
                  <a:xfrm>
                    <a:off x="3783718" y="2882209"/>
                    <a:ext cx="1644933" cy="324813"/>
                    <a:chOff x="2518366" y="4790791"/>
                    <a:chExt cx="2217812" cy="370091"/>
                  </a:xfrm>
                </p:grpSpPr>
                <p:pic>
                  <p:nvPicPr>
                    <p:cNvPr id="89" name="Picture 88"/>
                    <p:cNvPicPr>
                      <a:picLocks noChangeAspect="1"/>
                    </p:cNvPicPr>
                    <p:nvPr/>
                  </p:nvPicPr>
                  <p:blipFill rotWithShape="1">
                    <a:blip r:embed="rId15"/>
                    <a:srcRect l="8177" t="58730" r="78574" b="33267"/>
                    <a:stretch/>
                  </p:blipFill>
                  <p:spPr>
                    <a:xfrm>
                      <a:off x="3165484" y="4790791"/>
                      <a:ext cx="879097" cy="296982"/>
                    </a:xfrm>
                    <a:prstGeom prst="rect">
                      <a:avLst/>
                    </a:prstGeom>
                    <a:ln w="3175">
                      <a:solidFill>
                        <a:schemeClr val="tx1"/>
                      </a:solidFill>
                    </a:ln>
                  </p:spPr>
                </p:pic>
                <p:sp>
                  <p:nvSpPr>
                    <p:cNvPr id="90" name="TextBox 89"/>
                    <p:cNvSpPr txBox="1"/>
                    <p:nvPr/>
                  </p:nvSpPr>
                  <p:spPr>
                    <a:xfrm>
                      <a:off x="2518366" y="4824623"/>
                      <a:ext cx="722664" cy="250736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r>
                        <a:rPr lang="en-US" sz="83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37 </a:t>
                      </a:r>
                      <a:r>
                        <a:rPr lang="en-US" sz="830" b="1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kDa</a:t>
                      </a:r>
                      <a:endParaRPr lang="en-US" sz="83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91" name="TextBox 90"/>
                    <p:cNvSpPr txBox="1"/>
                    <p:nvPr/>
                  </p:nvSpPr>
                  <p:spPr>
                    <a:xfrm>
                      <a:off x="3943755" y="4910146"/>
                      <a:ext cx="792423" cy="250736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r>
                        <a:rPr lang="en-US" sz="83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GAPDH</a:t>
                      </a:r>
                    </a:p>
                  </p:txBody>
                </p:sp>
              </p:grpSp>
              <p:grpSp>
                <p:nvGrpSpPr>
                  <p:cNvPr id="86" name="Group 85"/>
                  <p:cNvGrpSpPr/>
                  <p:nvPr/>
                </p:nvGrpSpPr>
                <p:grpSpPr>
                  <a:xfrm>
                    <a:off x="3813085" y="2547894"/>
                    <a:ext cx="1099819" cy="286792"/>
                    <a:chOff x="1136484" y="3266288"/>
                    <a:chExt cx="1482853" cy="326770"/>
                  </a:xfrm>
                </p:grpSpPr>
                <p:pic>
                  <p:nvPicPr>
                    <p:cNvPr id="87" name="Picture 86"/>
                    <p:cNvPicPr>
                      <a:picLocks noChangeAspect="1"/>
                    </p:cNvPicPr>
                    <p:nvPr/>
                  </p:nvPicPr>
                  <p:blipFill rotWithShape="1">
                    <a:blip r:embed="rId16"/>
                    <a:srcRect l="2678" t="41672" r="81992" b="49210"/>
                    <a:stretch/>
                  </p:blipFill>
                  <p:spPr>
                    <a:xfrm>
                      <a:off x="1744008" y="3329545"/>
                      <a:ext cx="875329" cy="263513"/>
                    </a:xfrm>
                    <a:prstGeom prst="rect">
                      <a:avLst/>
                    </a:prstGeom>
                    <a:ln w="3175">
                      <a:solidFill>
                        <a:schemeClr val="tx1"/>
                      </a:solidFill>
                    </a:ln>
                  </p:spPr>
                </p:pic>
                <p:sp>
                  <p:nvSpPr>
                    <p:cNvPr id="88" name="TextBox 87"/>
                    <p:cNvSpPr txBox="1"/>
                    <p:nvPr/>
                  </p:nvSpPr>
                  <p:spPr>
                    <a:xfrm>
                      <a:off x="1136484" y="3266288"/>
                      <a:ext cx="751164" cy="250736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r>
                        <a:rPr lang="en-US" sz="83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50 </a:t>
                      </a:r>
                      <a:r>
                        <a:rPr lang="en-US" sz="830" b="1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kDa</a:t>
                      </a:r>
                      <a:endParaRPr lang="en-US" sz="83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p:txBody>
                </p:sp>
              </p:grpSp>
            </p:grpSp>
          </p:grpSp>
          <p:sp>
            <p:nvSpPr>
              <p:cNvPr id="79" name="TextBox 78"/>
              <p:cNvSpPr txBox="1"/>
              <p:nvPr/>
            </p:nvSpPr>
            <p:spPr>
              <a:xfrm>
                <a:off x="7331750" y="2620816"/>
                <a:ext cx="329978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00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D’</a:t>
                </a:r>
              </a:p>
            </p:txBody>
          </p:sp>
        </p:grpSp>
      </p:grpSp>
      <p:grpSp>
        <p:nvGrpSpPr>
          <p:cNvPr id="3" name="Group 2"/>
          <p:cNvGrpSpPr/>
          <p:nvPr/>
        </p:nvGrpSpPr>
        <p:grpSpPr>
          <a:xfrm>
            <a:off x="5265112" y="5760899"/>
            <a:ext cx="1853556" cy="2831269"/>
            <a:chOff x="3127605" y="5760898"/>
            <a:chExt cx="1853556" cy="2831269"/>
          </a:xfrm>
        </p:grpSpPr>
        <p:sp>
          <p:nvSpPr>
            <p:cNvPr id="93" name="TextBox 92"/>
            <p:cNvSpPr txBox="1"/>
            <p:nvPr/>
          </p:nvSpPr>
          <p:spPr>
            <a:xfrm>
              <a:off x="3179335" y="5760898"/>
              <a:ext cx="27764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b="1" dirty="0">
                  <a:latin typeface="Arial" panose="020B0604020202020204" pitchFamily="34" charset="0"/>
                  <a:cs typeface="Arial" panose="020B0604020202020204" pitchFamily="34" charset="0"/>
                </a:rPr>
                <a:t>H</a:t>
              </a:r>
            </a:p>
          </p:txBody>
        </p:sp>
        <p:graphicFrame>
          <p:nvGraphicFramePr>
            <p:cNvPr id="94" name="Object 93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1412307902"/>
                </p:ext>
              </p:extLst>
            </p:nvPr>
          </p:nvGraphicFramePr>
          <p:xfrm>
            <a:off x="3127605" y="5848967"/>
            <a:ext cx="1853556" cy="27432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093" name="Prism 9" r:id="rId17" imgW="1940771" imgH="2874029" progId="Prism9.Document">
                    <p:embed/>
                  </p:oleObj>
                </mc:Choice>
                <mc:Fallback>
                  <p:oleObj name="Prism 9" r:id="rId17" imgW="1940771" imgH="2874029" progId="Prism9.Document">
                    <p:embed/>
                    <p:pic>
                      <p:nvPicPr>
                        <p:cNvPr id="2" name="Object 1"/>
                        <p:cNvPicPr/>
                        <p:nvPr/>
                      </p:nvPicPr>
                      <p:blipFill>
                        <a:blip r:embed="rId18"/>
                        <a:stretch>
                          <a:fillRect/>
                        </a:stretch>
                      </p:blipFill>
                      <p:spPr>
                        <a:xfrm>
                          <a:off x="3127605" y="5848967"/>
                          <a:ext cx="1853556" cy="2743200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6" name="Group 5"/>
          <p:cNvGrpSpPr/>
          <p:nvPr/>
        </p:nvGrpSpPr>
        <p:grpSpPr>
          <a:xfrm>
            <a:off x="7384852" y="5760898"/>
            <a:ext cx="1505466" cy="2895900"/>
            <a:chOff x="5352852" y="5760898"/>
            <a:chExt cx="1505466" cy="2895900"/>
          </a:xfrm>
        </p:grpSpPr>
        <p:graphicFrame>
          <p:nvGraphicFramePr>
            <p:cNvPr id="96" name="Object 95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4000279280"/>
                </p:ext>
              </p:extLst>
            </p:nvPr>
          </p:nvGraphicFramePr>
          <p:xfrm>
            <a:off x="5352852" y="5913598"/>
            <a:ext cx="1505466" cy="27432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094" name="Prism 9" r:id="rId19" imgW="1547503" imgH="2817485" progId="Prism9.Document">
                    <p:embed/>
                  </p:oleObj>
                </mc:Choice>
                <mc:Fallback>
                  <p:oleObj name="Prism 9" r:id="rId19" imgW="1547503" imgH="2817485" progId="Prism9.Document">
                    <p:embed/>
                    <p:pic>
                      <p:nvPicPr>
                        <p:cNvPr id="49" name="Object 48"/>
                        <p:cNvPicPr/>
                        <p:nvPr/>
                      </p:nvPicPr>
                      <p:blipFill>
                        <a:blip r:embed="rId20"/>
                        <a:stretch>
                          <a:fillRect/>
                        </a:stretch>
                      </p:blipFill>
                      <p:spPr>
                        <a:xfrm>
                          <a:off x="5352852" y="5913598"/>
                          <a:ext cx="1505466" cy="2743200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97" name="TextBox 96"/>
            <p:cNvSpPr txBox="1"/>
            <p:nvPr/>
          </p:nvSpPr>
          <p:spPr>
            <a:xfrm>
              <a:off x="5516796" y="5760898"/>
              <a:ext cx="219932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b="1" dirty="0">
                  <a:latin typeface="Arial" panose="020B0604020202020204" pitchFamily="34" charset="0"/>
                  <a:cs typeface="Arial" panose="020B0604020202020204" pitchFamily="34" charset="0"/>
                </a:rPr>
                <a:t>I</a:t>
              </a:r>
            </a:p>
          </p:txBody>
        </p:sp>
      </p:grpSp>
      <p:grpSp>
        <p:nvGrpSpPr>
          <p:cNvPr id="8" name="Group 7"/>
          <p:cNvGrpSpPr/>
          <p:nvPr/>
        </p:nvGrpSpPr>
        <p:grpSpPr>
          <a:xfrm>
            <a:off x="2855547" y="2620816"/>
            <a:ext cx="2936189" cy="2973560"/>
            <a:chOff x="823546" y="2620816"/>
            <a:chExt cx="2936189" cy="2973560"/>
          </a:xfrm>
        </p:grpSpPr>
        <p:pic>
          <p:nvPicPr>
            <p:cNvPr id="99" name="Picture 98"/>
            <p:cNvPicPr>
              <a:picLocks noChangeAspect="1"/>
            </p:cNvPicPr>
            <p:nvPr/>
          </p:nvPicPr>
          <p:blipFill>
            <a:blip r:embed="rId21"/>
            <a:stretch>
              <a:fillRect/>
            </a:stretch>
          </p:blipFill>
          <p:spPr>
            <a:xfrm>
              <a:off x="823546" y="2851176"/>
              <a:ext cx="2936189" cy="2743200"/>
            </a:xfrm>
            <a:prstGeom prst="rect">
              <a:avLst/>
            </a:prstGeom>
          </p:spPr>
        </p:pic>
        <p:sp>
          <p:nvSpPr>
            <p:cNvPr id="100" name="TextBox 99"/>
            <p:cNvSpPr txBox="1"/>
            <p:nvPr/>
          </p:nvSpPr>
          <p:spPr>
            <a:xfrm>
              <a:off x="1263912" y="2620816"/>
              <a:ext cx="27764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b="1" dirty="0">
                  <a:latin typeface="Arial" panose="020B0604020202020204" pitchFamily="34" charset="0"/>
                  <a:cs typeface="Arial" panose="020B0604020202020204" pitchFamily="34" charset="0"/>
                </a:rPr>
                <a:t>B</a:t>
              </a:r>
            </a:p>
          </p:txBody>
        </p:sp>
      </p:grpSp>
      <p:sp>
        <p:nvSpPr>
          <p:cNvPr id="109" name="Oval 108"/>
          <p:cNvSpPr/>
          <p:nvPr/>
        </p:nvSpPr>
        <p:spPr>
          <a:xfrm>
            <a:off x="3111947" y="5021193"/>
            <a:ext cx="308467" cy="159505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0" name="Oval 109"/>
          <p:cNvSpPr/>
          <p:nvPr/>
        </p:nvSpPr>
        <p:spPr>
          <a:xfrm>
            <a:off x="3028462" y="4603131"/>
            <a:ext cx="418072" cy="191610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2" name="Oval 111"/>
          <p:cNvSpPr/>
          <p:nvPr/>
        </p:nvSpPr>
        <p:spPr>
          <a:xfrm>
            <a:off x="3135394" y="3450305"/>
            <a:ext cx="308467" cy="159505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4" name="Group 3"/>
          <p:cNvGrpSpPr/>
          <p:nvPr/>
        </p:nvGrpSpPr>
        <p:grpSpPr>
          <a:xfrm>
            <a:off x="9170066" y="5760899"/>
            <a:ext cx="2847192" cy="2374069"/>
            <a:chOff x="9170066" y="5760899"/>
            <a:chExt cx="2847192" cy="2374069"/>
          </a:xfrm>
        </p:grpSpPr>
        <p:grpSp>
          <p:nvGrpSpPr>
            <p:cNvPr id="7" name="Group 6"/>
            <p:cNvGrpSpPr/>
            <p:nvPr/>
          </p:nvGrpSpPr>
          <p:grpSpPr>
            <a:xfrm>
              <a:off x="9179225" y="5760899"/>
              <a:ext cx="2838033" cy="2374069"/>
              <a:chOff x="7147225" y="5760898"/>
              <a:chExt cx="2838033" cy="2374069"/>
            </a:xfrm>
          </p:grpSpPr>
          <p:sp>
            <p:nvSpPr>
              <p:cNvPr id="102" name="TextBox 101"/>
              <p:cNvSpPr txBox="1"/>
              <p:nvPr/>
            </p:nvSpPr>
            <p:spPr>
              <a:xfrm>
                <a:off x="7147225" y="5760898"/>
                <a:ext cx="255198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J</a:t>
                </a:r>
              </a:p>
            </p:txBody>
          </p:sp>
          <p:sp>
            <p:nvSpPr>
              <p:cNvPr id="103" name="TextBox 102"/>
              <p:cNvSpPr txBox="1"/>
              <p:nvPr/>
            </p:nvSpPr>
            <p:spPr>
              <a:xfrm>
                <a:off x="8488491" y="5760898"/>
                <a:ext cx="2904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J’</a:t>
                </a:r>
              </a:p>
            </p:txBody>
          </p:sp>
          <p:graphicFrame>
            <p:nvGraphicFramePr>
              <p:cNvPr id="106" name="Object 105"/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1245754995"/>
                  </p:ext>
                </p:extLst>
              </p:nvPr>
            </p:nvGraphicFramePr>
            <p:xfrm>
              <a:off x="8911586" y="6306167"/>
              <a:ext cx="1073672" cy="1828800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1095" name="Prism 9" r:id="rId22" imgW="1542821" imgH="2817485" progId="Prism9.Document">
                      <p:embed/>
                    </p:oleObj>
                  </mc:Choice>
                  <mc:Fallback>
                    <p:oleObj name="Prism 9" r:id="rId22" imgW="1542821" imgH="2817485" progId="Prism9.Document">
                      <p:embed/>
                      <p:pic>
                        <p:nvPicPr>
                          <p:cNvPr id="6" name="Object 5"/>
                          <p:cNvPicPr/>
                          <p:nvPr/>
                        </p:nvPicPr>
                        <p:blipFill>
                          <a:blip r:embed="rId23"/>
                          <a:stretch>
                            <a:fillRect/>
                          </a:stretch>
                        </p:blipFill>
                        <p:spPr>
                          <a:xfrm>
                            <a:off x="8911586" y="6306167"/>
                            <a:ext cx="1073672" cy="1828800"/>
                          </a:xfrm>
                          <a:prstGeom prst="rect">
                            <a:avLst/>
                          </a:prstGeom>
                        </p:spPr>
                      </p:pic>
                    </p:oleObj>
                  </mc:Fallback>
                </mc:AlternateContent>
              </a:graphicData>
            </a:graphic>
          </p:graphicFrame>
        </p:grpSp>
        <p:grpSp>
          <p:nvGrpSpPr>
            <p:cNvPr id="92" name="Group 91"/>
            <p:cNvGrpSpPr/>
            <p:nvPr/>
          </p:nvGrpSpPr>
          <p:grpSpPr>
            <a:xfrm>
              <a:off x="9170066" y="6412749"/>
              <a:ext cx="1935327" cy="1484968"/>
              <a:chOff x="3058844" y="1196557"/>
              <a:chExt cx="1935327" cy="1484968"/>
            </a:xfrm>
          </p:grpSpPr>
          <p:grpSp>
            <p:nvGrpSpPr>
              <p:cNvPr id="95" name="Group 94"/>
              <p:cNvGrpSpPr/>
              <p:nvPr/>
            </p:nvGrpSpPr>
            <p:grpSpPr>
              <a:xfrm>
                <a:off x="3058844" y="2270045"/>
                <a:ext cx="1935327" cy="411480"/>
                <a:chOff x="3058844" y="2270045"/>
                <a:chExt cx="1935327" cy="411480"/>
              </a:xfrm>
            </p:grpSpPr>
            <p:pic>
              <p:nvPicPr>
                <p:cNvPr id="116" name="Picture 115"/>
                <p:cNvPicPr>
                  <a:picLocks noChangeAspect="1"/>
                </p:cNvPicPr>
                <p:nvPr/>
              </p:nvPicPr>
              <p:blipFill rotWithShape="1">
                <a:blip r:embed="rId24"/>
                <a:srcRect l="6879" t="31538" r="77545" b="54601"/>
                <a:stretch/>
              </p:blipFill>
              <p:spPr>
                <a:xfrm>
                  <a:off x="3538407" y="2270045"/>
                  <a:ext cx="939710" cy="411480"/>
                </a:xfrm>
                <a:prstGeom prst="rect">
                  <a:avLst/>
                </a:prstGeom>
              </p:spPr>
            </p:pic>
            <p:sp>
              <p:nvSpPr>
                <p:cNvPr id="117" name="TextBox 116"/>
                <p:cNvSpPr txBox="1"/>
                <p:nvPr/>
              </p:nvSpPr>
              <p:spPr>
                <a:xfrm>
                  <a:off x="3058844" y="2381915"/>
                  <a:ext cx="595035" cy="22006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830" b="1" dirty="0" smtClean="0">
                      <a:latin typeface="Arial" panose="020B0604020202020204" pitchFamily="34" charset="0"/>
                      <a:cs typeface="Arial" panose="020B0604020202020204" pitchFamily="34" charset="0"/>
                    </a:rPr>
                    <a:t>37 </a:t>
                  </a:r>
                  <a:r>
                    <a:rPr lang="en-US" sz="830" b="1" dirty="0" err="1">
                      <a:latin typeface="Arial" panose="020B0604020202020204" pitchFamily="34" charset="0"/>
                      <a:cs typeface="Arial" panose="020B0604020202020204" pitchFamily="34" charset="0"/>
                    </a:rPr>
                    <a:t>kDa</a:t>
                  </a:r>
                  <a:endParaRPr lang="en-US" sz="830" b="1" dirty="0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18" name="TextBox 117"/>
                <p:cNvSpPr txBox="1"/>
                <p:nvPr/>
              </p:nvSpPr>
              <p:spPr>
                <a:xfrm>
                  <a:off x="4399136" y="2411105"/>
                  <a:ext cx="595035" cy="22006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830" b="1" dirty="0" smtClean="0">
                      <a:latin typeface="Arial" panose="020B0604020202020204" pitchFamily="34" charset="0"/>
                      <a:cs typeface="Arial" panose="020B0604020202020204" pitchFamily="34" charset="0"/>
                    </a:rPr>
                    <a:t>GAPDH</a:t>
                  </a:r>
                  <a:endParaRPr lang="en-US" sz="830" b="1" dirty="0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</p:grpSp>
          <p:grpSp>
            <p:nvGrpSpPr>
              <p:cNvPr id="98" name="Group 97"/>
              <p:cNvGrpSpPr/>
              <p:nvPr/>
            </p:nvGrpSpPr>
            <p:grpSpPr>
              <a:xfrm>
                <a:off x="3091257" y="1196557"/>
                <a:ext cx="1867117" cy="1045481"/>
                <a:chOff x="3091257" y="1196557"/>
                <a:chExt cx="1867117" cy="1045481"/>
              </a:xfrm>
            </p:grpSpPr>
            <p:pic>
              <p:nvPicPr>
                <p:cNvPr id="101" name="Picture 100"/>
                <p:cNvPicPr>
                  <a:picLocks noChangeAspect="1"/>
                </p:cNvPicPr>
                <p:nvPr/>
              </p:nvPicPr>
              <p:blipFill rotWithShape="1">
                <a:blip r:embed="rId25"/>
                <a:srcRect l="25479" t="66793" r="61416" b="20918"/>
                <a:stretch/>
              </p:blipFill>
              <p:spPr>
                <a:xfrm>
                  <a:off x="3534507" y="1828800"/>
                  <a:ext cx="943609" cy="413238"/>
                </a:xfrm>
                <a:prstGeom prst="rect">
                  <a:avLst/>
                </a:prstGeom>
              </p:spPr>
            </p:pic>
            <p:sp>
              <p:nvSpPr>
                <p:cNvPr id="111" name="TextBox 110"/>
                <p:cNvSpPr txBox="1"/>
                <p:nvPr/>
              </p:nvSpPr>
              <p:spPr>
                <a:xfrm rot="1897562">
                  <a:off x="4221795" y="1196557"/>
                  <a:ext cx="312393" cy="681643"/>
                </a:xfrm>
                <a:prstGeom prst="rect">
                  <a:avLst/>
                </a:prstGeom>
                <a:noFill/>
              </p:spPr>
              <p:txBody>
                <a:bodyPr vert="vert270" wrap="square" rtlCol="0">
                  <a:spAutoFit/>
                </a:bodyPr>
                <a:lstStyle/>
                <a:p>
                  <a:r>
                    <a:rPr lang="en-US" sz="830" b="1" dirty="0">
                      <a:latin typeface="Arial" panose="020B0604020202020204" pitchFamily="34" charset="0"/>
                      <a:cs typeface="Arial" panose="020B0604020202020204" pitchFamily="34" charset="0"/>
                    </a:rPr>
                    <a:t>si-</a:t>
                  </a:r>
                  <a:r>
                    <a:rPr lang="en-US" sz="830" b="1" i="1" dirty="0">
                      <a:latin typeface="Arial" panose="020B0604020202020204" pitchFamily="34" charset="0"/>
                      <a:cs typeface="Arial" panose="020B0604020202020204" pitchFamily="34" charset="0"/>
                    </a:rPr>
                    <a:t>CCNL1</a:t>
                  </a:r>
                </a:p>
              </p:txBody>
            </p:sp>
            <p:sp>
              <p:nvSpPr>
                <p:cNvPr id="113" name="TextBox 112"/>
                <p:cNvSpPr txBox="1"/>
                <p:nvPr/>
              </p:nvSpPr>
              <p:spPr>
                <a:xfrm>
                  <a:off x="3091257" y="1893865"/>
                  <a:ext cx="595035" cy="22006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830" b="1" dirty="0" smtClean="0">
                      <a:latin typeface="Arial" panose="020B0604020202020204" pitchFamily="34" charset="0"/>
                      <a:cs typeface="Arial" panose="020B0604020202020204" pitchFamily="34" charset="0"/>
                    </a:rPr>
                    <a:t>25 </a:t>
                  </a:r>
                  <a:r>
                    <a:rPr lang="en-US" sz="830" b="1" dirty="0" err="1">
                      <a:latin typeface="Arial" panose="020B0604020202020204" pitchFamily="34" charset="0"/>
                      <a:cs typeface="Arial" panose="020B0604020202020204" pitchFamily="34" charset="0"/>
                    </a:rPr>
                    <a:t>kDa</a:t>
                  </a:r>
                  <a:endParaRPr lang="en-US" sz="830" b="1" dirty="0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14" name="TextBox 113"/>
                <p:cNvSpPr txBox="1"/>
                <p:nvPr/>
              </p:nvSpPr>
              <p:spPr>
                <a:xfrm>
                  <a:off x="4397042" y="1921831"/>
                  <a:ext cx="561332" cy="22006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830" b="1" dirty="0" err="1">
                      <a:latin typeface="Arial" panose="020B0604020202020204" pitchFamily="34" charset="0"/>
                      <a:cs typeface="Arial" panose="020B0604020202020204" pitchFamily="34" charset="0"/>
                    </a:rPr>
                    <a:t>HBcAg</a:t>
                  </a:r>
                  <a:endParaRPr lang="en-US" sz="830" b="1" dirty="0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15" name="TextBox 114"/>
                <p:cNvSpPr txBox="1"/>
                <p:nvPr/>
              </p:nvSpPr>
              <p:spPr>
                <a:xfrm rot="1897562">
                  <a:off x="3794226" y="1196557"/>
                  <a:ext cx="312393" cy="681643"/>
                </a:xfrm>
                <a:prstGeom prst="rect">
                  <a:avLst/>
                </a:prstGeom>
                <a:noFill/>
              </p:spPr>
              <p:txBody>
                <a:bodyPr vert="vert270" wrap="square" rtlCol="0">
                  <a:spAutoFit/>
                </a:bodyPr>
                <a:lstStyle/>
                <a:p>
                  <a:r>
                    <a:rPr lang="en-US" sz="830" b="1" dirty="0" err="1" smtClean="0">
                      <a:latin typeface="Arial" panose="020B0604020202020204" pitchFamily="34" charset="0"/>
                      <a:cs typeface="Arial" panose="020B0604020202020204" pitchFamily="34" charset="0"/>
                    </a:rPr>
                    <a:t>si</a:t>
                  </a:r>
                  <a:r>
                    <a:rPr lang="en-US" sz="830" b="1" dirty="0" smtClean="0">
                      <a:latin typeface="Arial" panose="020B0604020202020204" pitchFamily="34" charset="0"/>
                      <a:cs typeface="Arial" panose="020B0604020202020204" pitchFamily="34" charset="0"/>
                    </a:rPr>
                    <a:t>-Control</a:t>
                  </a:r>
                  <a:endParaRPr lang="en-US" sz="830" b="1" dirty="0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</p:grpSp>
        </p:grpSp>
      </p:grpSp>
    </p:spTree>
    <p:extLst>
      <p:ext uri="{BB962C8B-B14F-4D97-AF65-F5344CB8AC3E}">
        <p14:creationId xmlns:p14="http://schemas.microsoft.com/office/powerpoint/2010/main" val="37805061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9" grpId="0" animBg="1"/>
      <p:bldP spid="110" grpId="0" animBg="1"/>
      <p:bldP spid="112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>
          <a:xfrm>
            <a:off x="7972320" y="8767108"/>
            <a:ext cx="311363" cy="376892"/>
          </a:xfrm>
        </p:spPr>
        <p:txBody>
          <a:bodyPr/>
          <a:lstStyle/>
          <a:p>
            <a:fld id="{A5076397-3791-427A-B070-7B48585D330F}" type="slidenum">
              <a:rPr lang="en-US">
                <a:latin typeface="Arial" panose="020B0604020202020204" pitchFamily="34" charset="0"/>
                <a:cs typeface="Arial" panose="020B0604020202020204" pitchFamily="34" charset="0"/>
              </a:rPr>
              <a:t>4</a:t>
            </a:fld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5" name="Picture 74">
            <a:extLst>
              <a:ext uri="{FF2B5EF4-FFF2-40B4-BE49-F238E27FC236}">
                <a16:creationId xmlns:a16="http://schemas.microsoft.com/office/drawing/2014/main" id="{97BB22B8-A44B-4BD6-94A7-9FFDE9B9C04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37987" y="8538009"/>
            <a:ext cx="1440000" cy="588407"/>
          </a:xfrm>
          <a:prstGeom prst="rect">
            <a:avLst/>
          </a:prstGeom>
        </p:spPr>
      </p:pic>
      <p:pic>
        <p:nvPicPr>
          <p:cNvPr id="77" name="Picture 2">
            <a:extLst>
              <a:ext uri="{FF2B5EF4-FFF2-40B4-BE49-F238E27FC236}">
                <a16:creationId xmlns:a16="http://schemas.microsoft.com/office/drawing/2014/main" id="{2A773A32-4DAE-4930-BC62-0A9F4B7A0A4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/>
          <a:srcRect l="5701" t="15002" r="9280" b="19991"/>
          <a:stretch>
            <a:fillRect/>
          </a:stretch>
        </p:blipFill>
        <p:spPr bwMode="auto">
          <a:xfrm>
            <a:off x="12861340" y="8481330"/>
            <a:ext cx="1362660" cy="6333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8" name="Rectangle 27">
            <a:extLst>
              <a:ext uri="{FF2B5EF4-FFF2-40B4-BE49-F238E27FC236}">
                <a16:creationId xmlns:a16="http://schemas.microsoft.com/office/drawing/2014/main" id="{0D713707-9160-4D0A-9349-952DAFBEF855}"/>
              </a:ext>
            </a:extLst>
          </p:cNvPr>
          <p:cNvSpPr/>
          <p:nvPr/>
        </p:nvSpPr>
        <p:spPr>
          <a:xfrm>
            <a:off x="5772861" y="0"/>
            <a:ext cx="4710281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Cyclins and CDK partners</a:t>
            </a:r>
            <a:endParaRPr lang="en-US" sz="2800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29" name="Group 28"/>
          <p:cNvGrpSpPr/>
          <p:nvPr/>
        </p:nvGrpSpPr>
        <p:grpSpPr>
          <a:xfrm>
            <a:off x="892783" y="1393707"/>
            <a:ext cx="8031480" cy="3698531"/>
            <a:chOff x="1941022" y="1163782"/>
            <a:chExt cx="8031480" cy="3698531"/>
          </a:xfrm>
        </p:grpSpPr>
        <p:sp>
          <p:nvSpPr>
            <p:cNvPr id="30" name="Rounded Rectangle 29"/>
            <p:cNvSpPr/>
            <p:nvPr/>
          </p:nvSpPr>
          <p:spPr>
            <a:xfrm>
              <a:off x="2709949" y="1163782"/>
              <a:ext cx="6051665" cy="548639"/>
            </a:xfrm>
            <a:prstGeom prst="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dirty="0">
                  <a:latin typeface="Arial" panose="020B0604020202020204" pitchFamily="34" charset="0"/>
                  <a:cs typeface="Arial" panose="020B0604020202020204" pitchFamily="34" charset="0"/>
                </a:rPr>
                <a:t>Cyclins and their CDK partners</a:t>
              </a:r>
            </a:p>
          </p:txBody>
        </p:sp>
        <p:sp>
          <p:nvSpPr>
            <p:cNvPr id="31" name="Down Arrow 30"/>
            <p:cNvSpPr/>
            <p:nvPr/>
          </p:nvSpPr>
          <p:spPr>
            <a:xfrm>
              <a:off x="2884517" y="1741129"/>
              <a:ext cx="182880" cy="540328"/>
            </a:xfrm>
            <a:prstGeom prst="downArrow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2" name="Down Arrow 31"/>
            <p:cNvSpPr/>
            <p:nvPr/>
          </p:nvSpPr>
          <p:spPr>
            <a:xfrm>
              <a:off x="8440189" y="1771234"/>
              <a:ext cx="182880" cy="540328"/>
            </a:xfrm>
            <a:prstGeom prst="downArrow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3" name="Rounded Rectangle 32"/>
            <p:cNvSpPr/>
            <p:nvPr/>
          </p:nvSpPr>
          <p:spPr>
            <a:xfrm>
              <a:off x="1965960" y="2318477"/>
              <a:ext cx="2202873" cy="640854"/>
            </a:xfrm>
            <a:prstGeom prst="roundRect">
              <a:avLst/>
            </a:prstGeom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sz="1600" dirty="0">
                  <a:latin typeface="Arial" panose="020B0604020202020204" pitchFamily="34" charset="0"/>
                  <a:cs typeface="Arial" panose="020B0604020202020204" pitchFamily="34" charset="0"/>
                </a:rPr>
                <a:t>Canonical cyclins ; A,B,D and E</a:t>
              </a:r>
            </a:p>
          </p:txBody>
        </p:sp>
        <p:sp>
          <p:nvSpPr>
            <p:cNvPr id="34" name="Rounded Rectangle 33"/>
            <p:cNvSpPr/>
            <p:nvPr/>
          </p:nvSpPr>
          <p:spPr>
            <a:xfrm>
              <a:off x="6907875" y="2310166"/>
              <a:ext cx="3064627" cy="649165"/>
            </a:xfrm>
            <a:prstGeom prst="roundRect">
              <a:avLst/>
            </a:prstGeom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r>
                <a:rPr lang="en-US" sz="1600" dirty="0">
                  <a:latin typeface="Arial" panose="020B0604020202020204" pitchFamily="34" charset="0"/>
                  <a:cs typeface="Arial" panose="020B0604020202020204" pitchFamily="34" charset="0"/>
                </a:rPr>
                <a:t>Transcriptional regulators /non-canonical; C, H, K, L, Q and T</a:t>
              </a:r>
            </a:p>
          </p:txBody>
        </p:sp>
        <p:sp>
          <p:nvSpPr>
            <p:cNvPr id="35" name="Rounded Rectangle 34"/>
            <p:cNvSpPr/>
            <p:nvPr/>
          </p:nvSpPr>
          <p:spPr>
            <a:xfrm>
              <a:off x="7401097" y="3548287"/>
              <a:ext cx="2571405" cy="1314026"/>
            </a:xfrm>
            <a:prstGeom prst="roundRect">
              <a:avLst/>
            </a:prstGeom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sz="1600" dirty="0">
                  <a:latin typeface="Arial" panose="020B0604020202020204" pitchFamily="34" charset="0"/>
                  <a:cs typeface="Arial" panose="020B0604020202020204" pitchFamily="34" charset="0"/>
                </a:rPr>
                <a:t>Binds to CDKs to form complexes involved in the regulation of transcription, pre-mRNA processing</a:t>
              </a:r>
            </a:p>
          </p:txBody>
        </p:sp>
        <p:sp>
          <p:nvSpPr>
            <p:cNvPr id="36" name="Down Arrow 35"/>
            <p:cNvSpPr/>
            <p:nvPr/>
          </p:nvSpPr>
          <p:spPr>
            <a:xfrm>
              <a:off x="8440189" y="2984270"/>
              <a:ext cx="182880" cy="540328"/>
            </a:xfrm>
            <a:prstGeom prst="downArrow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7" name="Down Arrow 36"/>
            <p:cNvSpPr/>
            <p:nvPr/>
          </p:nvSpPr>
          <p:spPr>
            <a:xfrm>
              <a:off x="5248100" y="1743899"/>
              <a:ext cx="182880" cy="540328"/>
            </a:xfrm>
            <a:prstGeom prst="downArrow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8" name="Rounded Rectangle 37"/>
            <p:cNvSpPr/>
            <p:nvPr/>
          </p:nvSpPr>
          <p:spPr>
            <a:xfrm>
              <a:off x="4369723" y="2355886"/>
              <a:ext cx="2202873" cy="669562"/>
            </a:xfrm>
            <a:prstGeom prst="roundRect">
              <a:avLst/>
            </a:prstGeom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sz="1600" dirty="0">
                  <a:latin typeface="Arial" panose="020B0604020202020204" pitchFamily="34" charset="0"/>
                  <a:cs typeface="Arial" panose="020B0604020202020204" pitchFamily="34" charset="0"/>
                </a:rPr>
                <a:t>Atypical cyclins ; G,I,J, O, P and Y</a:t>
              </a:r>
            </a:p>
          </p:txBody>
        </p:sp>
        <p:sp>
          <p:nvSpPr>
            <p:cNvPr id="39" name="Rounded Rectangle 38"/>
            <p:cNvSpPr/>
            <p:nvPr/>
          </p:nvSpPr>
          <p:spPr>
            <a:xfrm>
              <a:off x="1941022" y="3552531"/>
              <a:ext cx="2202873" cy="640854"/>
            </a:xfrm>
            <a:prstGeom prst="roundRect">
              <a:avLst/>
            </a:prstGeom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sz="1600" dirty="0">
                  <a:latin typeface="Arial" panose="020B0604020202020204" pitchFamily="34" charset="0"/>
                  <a:cs typeface="Arial" panose="020B0604020202020204" pitchFamily="34" charset="0"/>
                </a:rPr>
                <a:t>Cell cycle regulators</a:t>
              </a:r>
            </a:p>
          </p:txBody>
        </p:sp>
        <p:sp>
          <p:nvSpPr>
            <p:cNvPr id="40" name="Down Arrow 39"/>
            <p:cNvSpPr/>
            <p:nvPr/>
          </p:nvSpPr>
          <p:spPr>
            <a:xfrm>
              <a:off x="2895601" y="2982496"/>
              <a:ext cx="182880" cy="540328"/>
            </a:xfrm>
            <a:prstGeom prst="downArrow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9" name="TextBox 18">
            <a:extLst>
              <a:ext uri="{FF2B5EF4-FFF2-40B4-BE49-F238E27FC236}">
                <a16:creationId xmlns:a16="http://schemas.microsoft.com/office/drawing/2014/main" id="{DCA9976B-CE12-43EF-A593-6D4D5C634917}"/>
              </a:ext>
            </a:extLst>
          </p:cNvPr>
          <p:cNvSpPr txBox="1"/>
          <p:nvPr/>
        </p:nvSpPr>
        <p:spPr>
          <a:xfrm>
            <a:off x="1146132" y="7108462"/>
            <a:ext cx="1396373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shRNA based functional validation of the role of </a:t>
            </a:r>
            <a:r>
              <a:rPr lang="en-US" sz="2800" b="1" i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CCNL1 </a:t>
            </a:r>
            <a:r>
              <a:rPr lang="en-US" sz="28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 </a:t>
            </a:r>
            <a:r>
              <a:rPr lang="en-US" sz="2800" b="1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HepG2-NTCP and PHH</a:t>
            </a:r>
            <a:endParaRPr lang="en-US" sz="2800" b="1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894077" y="1282784"/>
            <a:ext cx="4923891" cy="46001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65691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2395417" y="0"/>
            <a:ext cx="11465169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b="1" dirty="0">
                <a:solidFill>
                  <a:srgbClr val="0070C0"/>
                </a:solidFill>
                <a:latin typeface="Arial" panose="020B0604020202020204" pitchFamily="34" charset="0"/>
                <a:ea typeface="Calibri" panose="020F0502020204030204" pitchFamily="34" charset="0"/>
              </a:rPr>
              <a:t>Loss of function of </a:t>
            </a:r>
            <a:r>
              <a:rPr lang="en-US" sz="2800" b="1" i="1" dirty="0">
                <a:solidFill>
                  <a:srgbClr val="0070C0"/>
                </a:solidFill>
                <a:latin typeface="Arial" panose="020B0604020202020204" pitchFamily="34" charset="0"/>
                <a:ea typeface="Calibri" panose="020F0502020204030204" pitchFamily="34" charset="0"/>
              </a:rPr>
              <a:t>CCNL1 </a:t>
            </a:r>
            <a:r>
              <a:rPr lang="en-US" sz="2800" b="1" dirty="0">
                <a:solidFill>
                  <a:srgbClr val="0070C0"/>
                </a:solidFill>
                <a:latin typeface="Arial" panose="020B0604020202020204" pitchFamily="34" charset="0"/>
                <a:ea typeface="Calibri" panose="020F0502020204030204" pitchFamily="34" charset="0"/>
              </a:rPr>
              <a:t> inhibits HBV infection in HepG2-NTCP</a:t>
            </a:r>
            <a:endParaRPr lang="en-US" sz="2800" b="1" dirty="0">
              <a:solidFill>
                <a:srgbClr val="0070C0"/>
              </a:solidFill>
            </a:endParaRPr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>
          <a:xfrm>
            <a:off x="7995111" y="8767108"/>
            <a:ext cx="265778" cy="376892"/>
          </a:xfrm>
        </p:spPr>
        <p:txBody>
          <a:bodyPr/>
          <a:lstStyle/>
          <a:p>
            <a:fld id="{A5076397-3791-427A-B070-7B48585D330F}" type="slidenum">
              <a:rPr lang="en-US">
                <a:cs typeface="Arial" panose="020B0604020202020204" pitchFamily="34" charset="0"/>
              </a:rPr>
              <a:t>5</a:t>
            </a:fld>
            <a:endParaRPr lang="en-US" dirty="0">
              <a:cs typeface="Arial" panose="020B0604020202020204" pitchFamily="34" charset="0"/>
            </a:endParaRPr>
          </a:p>
        </p:txBody>
      </p:sp>
      <p:pic>
        <p:nvPicPr>
          <p:cNvPr id="94" name="Picture 93">
            <a:extLst>
              <a:ext uri="{FF2B5EF4-FFF2-40B4-BE49-F238E27FC236}">
                <a16:creationId xmlns:a16="http://schemas.microsoft.com/office/drawing/2014/main" id="{97BB22B8-A44B-4BD6-94A7-9FFDE9B9C04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37987" y="8538009"/>
            <a:ext cx="1440000" cy="588407"/>
          </a:xfrm>
          <a:prstGeom prst="rect">
            <a:avLst/>
          </a:prstGeom>
        </p:spPr>
      </p:pic>
      <p:pic>
        <p:nvPicPr>
          <p:cNvPr id="95" name="Picture 2">
            <a:extLst>
              <a:ext uri="{FF2B5EF4-FFF2-40B4-BE49-F238E27FC236}">
                <a16:creationId xmlns:a16="http://schemas.microsoft.com/office/drawing/2014/main" id="{2A773A32-4DAE-4930-BC62-0A9F4B7A0A4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/>
          <a:srcRect l="5701" t="15002" r="9280" b="19991"/>
          <a:stretch>
            <a:fillRect/>
          </a:stretch>
        </p:blipFill>
        <p:spPr bwMode="auto">
          <a:xfrm>
            <a:off x="12861340" y="8481330"/>
            <a:ext cx="1362660" cy="6333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1" name="Picture 12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49759" y="4926629"/>
            <a:ext cx="5742137" cy="3840480"/>
          </a:xfrm>
          <a:prstGeom prst="rect">
            <a:avLst/>
          </a:prstGeom>
        </p:spPr>
      </p:pic>
      <p:grpSp>
        <p:nvGrpSpPr>
          <p:cNvPr id="78" name="Group 77"/>
          <p:cNvGrpSpPr/>
          <p:nvPr/>
        </p:nvGrpSpPr>
        <p:grpSpPr>
          <a:xfrm>
            <a:off x="6165735" y="2681021"/>
            <a:ext cx="1223840" cy="2255743"/>
            <a:chOff x="5734841" y="604917"/>
            <a:chExt cx="1631786" cy="3007657"/>
          </a:xfrm>
        </p:grpSpPr>
        <p:sp>
          <p:nvSpPr>
            <p:cNvPr id="92" name="TextBox 91"/>
            <p:cNvSpPr txBox="1"/>
            <p:nvPr/>
          </p:nvSpPr>
          <p:spPr>
            <a:xfrm>
              <a:off x="5734841" y="604917"/>
              <a:ext cx="330152" cy="29341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830" b="1" dirty="0">
                  <a:latin typeface="Arial" panose="020B0604020202020204" pitchFamily="34" charset="0"/>
                  <a:cs typeface="Arial" panose="020B0604020202020204" pitchFamily="34" charset="0"/>
                </a:rPr>
                <a:t>E</a:t>
              </a:r>
            </a:p>
          </p:txBody>
        </p:sp>
        <p:graphicFrame>
          <p:nvGraphicFramePr>
            <p:cNvPr id="93" name="Object 92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3550035988"/>
                </p:ext>
              </p:extLst>
            </p:nvPr>
          </p:nvGraphicFramePr>
          <p:xfrm>
            <a:off x="5812994" y="738141"/>
            <a:ext cx="1553633" cy="287443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113" name="Prism 9" r:id="rId6" imgW="1555066" imgH="2875470" progId="Prism9.Document">
                    <p:embed/>
                  </p:oleObj>
                </mc:Choice>
                <mc:Fallback>
                  <p:oleObj name="Prism 9" r:id="rId6" imgW="1555066" imgH="2875470" progId="Prism9.Document">
                    <p:embed/>
                    <p:pic>
                      <p:nvPicPr>
                        <p:cNvPr id="93" name="Object 92"/>
                        <p:cNvPicPr/>
                        <p:nvPr/>
                      </p:nvPicPr>
                      <p:blipFill>
                        <a:blip r:embed="rId7"/>
                        <a:stretch>
                          <a:fillRect/>
                        </a:stretch>
                      </p:blipFill>
                      <p:spPr>
                        <a:xfrm>
                          <a:off x="5812994" y="738141"/>
                          <a:ext cx="1553633" cy="2874433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81" name="Group 80"/>
          <p:cNvGrpSpPr/>
          <p:nvPr/>
        </p:nvGrpSpPr>
        <p:grpSpPr>
          <a:xfrm>
            <a:off x="7467937" y="2717707"/>
            <a:ext cx="1198562" cy="2195985"/>
            <a:chOff x="933278" y="3658113"/>
            <a:chExt cx="1598082" cy="2927980"/>
          </a:xfrm>
        </p:grpSpPr>
        <p:graphicFrame>
          <p:nvGraphicFramePr>
            <p:cNvPr id="88" name="Object 87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1814167074"/>
                </p:ext>
              </p:extLst>
            </p:nvPr>
          </p:nvGraphicFramePr>
          <p:xfrm>
            <a:off x="933278" y="3739177"/>
            <a:ext cx="1598082" cy="284691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114" name="Prism 9" r:id="rId8" imgW="1597922" imgH="2848098" progId="Prism9.Document">
                    <p:embed/>
                  </p:oleObj>
                </mc:Choice>
                <mc:Fallback>
                  <p:oleObj name="Prism 9" r:id="rId8" imgW="1597922" imgH="2848098" progId="Prism9.Document">
                    <p:embed/>
                    <p:pic>
                      <p:nvPicPr>
                        <p:cNvPr id="88" name="Object 87"/>
                        <p:cNvPicPr/>
                        <p:nvPr/>
                      </p:nvPicPr>
                      <p:blipFill>
                        <a:blip r:embed="rId9"/>
                        <a:stretch>
                          <a:fillRect/>
                        </a:stretch>
                      </p:blipFill>
                      <p:spPr>
                        <a:xfrm>
                          <a:off x="933278" y="3739177"/>
                          <a:ext cx="1598082" cy="2846916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89" name="TextBox 88"/>
            <p:cNvSpPr txBox="1"/>
            <p:nvPr/>
          </p:nvSpPr>
          <p:spPr>
            <a:xfrm>
              <a:off x="1383982" y="3658113"/>
              <a:ext cx="333853" cy="29341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830" b="1" dirty="0">
                  <a:latin typeface="Arial" panose="020B0604020202020204" pitchFamily="34" charset="0"/>
                  <a:cs typeface="Arial" panose="020B0604020202020204" pitchFamily="34" charset="0"/>
                </a:rPr>
                <a:t>F</a:t>
              </a:r>
            </a:p>
          </p:txBody>
        </p:sp>
      </p:grpSp>
      <p:grpSp>
        <p:nvGrpSpPr>
          <p:cNvPr id="82" name="Group 81"/>
          <p:cNvGrpSpPr/>
          <p:nvPr/>
        </p:nvGrpSpPr>
        <p:grpSpPr>
          <a:xfrm>
            <a:off x="8753109" y="2672046"/>
            <a:ext cx="1460500" cy="2219532"/>
            <a:chOff x="2964914" y="3582385"/>
            <a:chExt cx="1947333" cy="2959375"/>
          </a:xfrm>
        </p:grpSpPr>
        <p:graphicFrame>
          <p:nvGraphicFramePr>
            <p:cNvPr id="86" name="Object 85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2089631988"/>
                </p:ext>
              </p:extLst>
            </p:nvPr>
          </p:nvGraphicFramePr>
          <p:xfrm>
            <a:off x="2964914" y="3688494"/>
            <a:ext cx="1947333" cy="285326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115" name="Prism 9" r:id="rId10" imgW="1949775" imgH="2854221" progId="Prism9.Document">
                    <p:embed/>
                  </p:oleObj>
                </mc:Choice>
                <mc:Fallback>
                  <p:oleObj name="Prism 9" r:id="rId10" imgW="1949775" imgH="2854221" progId="Prism9.Document">
                    <p:embed/>
                    <p:pic>
                      <p:nvPicPr>
                        <p:cNvPr id="86" name="Object 85"/>
                        <p:cNvPicPr/>
                        <p:nvPr/>
                      </p:nvPicPr>
                      <p:blipFill>
                        <a:blip r:embed="rId11"/>
                        <a:stretch>
                          <a:fillRect/>
                        </a:stretch>
                      </p:blipFill>
                      <p:spPr>
                        <a:xfrm>
                          <a:off x="2964914" y="3688494"/>
                          <a:ext cx="1947333" cy="2853266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87" name="TextBox 86"/>
            <p:cNvSpPr txBox="1"/>
            <p:nvPr/>
          </p:nvSpPr>
          <p:spPr>
            <a:xfrm>
              <a:off x="3561149" y="3582385"/>
              <a:ext cx="357363" cy="29341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830" b="1" dirty="0">
                  <a:latin typeface="Arial" panose="020B0604020202020204" pitchFamily="34" charset="0"/>
                  <a:cs typeface="Arial" panose="020B0604020202020204" pitchFamily="34" charset="0"/>
                </a:rPr>
                <a:t>G</a:t>
              </a:r>
            </a:p>
          </p:txBody>
        </p:sp>
      </p:grpSp>
      <p:grpSp>
        <p:nvGrpSpPr>
          <p:cNvPr id="5" name="Group 4"/>
          <p:cNvGrpSpPr/>
          <p:nvPr/>
        </p:nvGrpSpPr>
        <p:grpSpPr>
          <a:xfrm>
            <a:off x="9178487" y="560014"/>
            <a:ext cx="1201737" cy="2312275"/>
            <a:chOff x="7005810" y="560013"/>
            <a:chExt cx="1201737" cy="2312275"/>
          </a:xfrm>
        </p:grpSpPr>
        <p:sp>
          <p:nvSpPr>
            <p:cNvPr id="124" name="TextBox 123"/>
            <p:cNvSpPr txBox="1"/>
            <p:nvPr/>
          </p:nvSpPr>
          <p:spPr>
            <a:xfrm>
              <a:off x="7111630" y="560013"/>
              <a:ext cx="227202" cy="2200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830" b="1" dirty="0">
                  <a:latin typeface="Arial" panose="020B0604020202020204" pitchFamily="34" charset="0"/>
                  <a:cs typeface="Arial" panose="020B0604020202020204" pitchFamily="34" charset="0"/>
                </a:rPr>
                <a:t>C</a:t>
              </a:r>
            </a:p>
          </p:txBody>
        </p:sp>
        <p:graphicFrame>
          <p:nvGraphicFramePr>
            <p:cNvPr id="125" name="Object 124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2611368963"/>
                </p:ext>
              </p:extLst>
            </p:nvPr>
          </p:nvGraphicFramePr>
          <p:xfrm>
            <a:off x="7005810" y="737100"/>
            <a:ext cx="1201737" cy="213518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116" name="Prism 9" r:id="rId12" imgW="1602244" imgH="2848098" progId="Prism9.Document">
                    <p:embed/>
                  </p:oleObj>
                </mc:Choice>
                <mc:Fallback>
                  <p:oleObj name="Prism 9" r:id="rId12" imgW="1602244" imgH="2848098" progId="Prism9.Document">
                    <p:embed/>
                    <p:pic>
                      <p:nvPicPr>
                        <p:cNvPr id="125" name="Object 124"/>
                        <p:cNvPicPr/>
                        <p:nvPr/>
                      </p:nvPicPr>
                      <p:blipFill>
                        <a:blip r:embed="rId13"/>
                        <a:stretch>
                          <a:fillRect/>
                        </a:stretch>
                      </p:blipFill>
                      <p:spPr>
                        <a:xfrm>
                          <a:off x="7005810" y="737100"/>
                          <a:ext cx="1201737" cy="2135188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3" name="Group 2"/>
          <p:cNvGrpSpPr/>
          <p:nvPr/>
        </p:nvGrpSpPr>
        <p:grpSpPr>
          <a:xfrm>
            <a:off x="6625509" y="560014"/>
            <a:ext cx="2598948" cy="2245989"/>
            <a:chOff x="4593508" y="560013"/>
            <a:chExt cx="2598948" cy="2245989"/>
          </a:xfrm>
        </p:grpSpPr>
        <p:sp>
          <p:nvSpPr>
            <p:cNvPr id="76" name="TextBox 75"/>
            <p:cNvSpPr txBox="1"/>
            <p:nvPr/>
          </p:nvSpPr>
          <p:spPr>
            <a:xfrm>
              <a:off x="4708471" y="560013"/>
              <a:ext cx="261610" cy="22006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830" b="1" dirty="0">
                  <a:latin typeface="Arial" panose="020B0604020202020204" pitchFamily="34" charset="0"/>
                  <a:cs typeface="Arial" panose="020B0604020202020204" pitchFamily="34" charset="0"/>
                </a:rPr>
                <a:t>B</a:t>
              </a:r>
            </a:p>
          </p:txBody>
        </p:sp>
        <p:grpSp>
          <p:nvGrpSpPr>
            <p:cNvPr id="17" name="Group 16"/>
            <p:cNvGrpSpPr/>
            <p:nvPr/>
          </p:nvGrpSpPr>
          <p:grpSpPr>
            <a:xfrm>
              <a:off x="4593508" y="900159"/>
              <a:ext cx="2598948" cy="1905843"/>
              <a:chOff x="4593508" y="900159"/>
              <a:chExt cx="2598948" cy="1905843"/>
            </a:xfrm>
          </p:grpSpPr>
          <p:grpSp>
            <p:nvGrpSpPr>
              <p:cNvPr id="74" name="Group 73"/>
              <p:cNvGrpSpPr/>
              <p:nvPr/>
            </p:nvGrpSpPr>
            <p:grpSpPr>
              <a:xfrm>
                <a:off x="4593508" y="900159"/>
                <a:ext cx="2598948" cy="1905843"/>
                <a:chOff x="6079871" y="2235626"/>
                <a:chExt cx="3465263" cy="2541125"/>
              </a:xfrm>
            </p:grpSpPr>
            <p:graphicFrame>
              <p:nvGraphicFramePr>
                <p:cNvPr id="79" name="Object 78"/>
                <p:cNvGraphicFramePr>
                  <a:graphicFrameLocks noChangeAspect="1"/>
                </p:cNvGraphicFramePr>
                <p:nvPr>
                  <p:extLst>
                    <p:ext uri="{D42A27DB-BD31-4B8C-83A1-F6EECF244321}">
                      <p14:modId xmlns:p14="http://schemas.microsoft.com/office/powerpoint/2010/main" val="3254583021"/>
                    </p:ext>
                  </p:extLst>
                </p:nvPr>
              </p:nvGraphicFramePr>
              <p:xfrm>
                <a:off x="8182001" y="2308717"/>
                <a:ext cx="1363133" cy="2468034"/>
              </p:xfrm>
              <a:graphic>
                <a:graphicData uri="http://schemas.openxmlformats.org/presentationml/2006/ole">
                  <mc:AlternateContent xmlns:mc="http://schemas.openxmlformats.org/markup-compatibility/2006">
                    <mc:Choice xmlns:v="urn:schemas-microsoft-com:vml" Requires="v">
                      <p:oleObj spid="_x0000_s2117" name="Prism 9" r:id="rId14" imgW="1574873" imgH="2854221" progId="Prism9.Document">
                        <p:embed/>
                      </p:oleObj>
                    </mc:Choice>
                    <mc:Fallback>
                      <p:oleObj name="Prism 9" r:id="rId14" imgW="1574873" imgH="2854221" progId="Prism9.Document">
                        <p:embed/>
                        <p:pic>
                          <p:nvPicPr>
                            <p:cNvPr id="79" name="Object 78"/>
                            <p:cNvPicPr/>
                            <p:nvPr/>
                          </p:nvPicPr>
                          <p:blipFill>
                            <a:blip r:embed="rId15"/>
                            <a:stretch>
                              <a:fillRect/>
                            </a:stretch>
                          </p:blipFill>
                          <p:spPr>
                            <a:xfrm>
                              <a:off x="8182001" y="2308717"/>
                              <a:ext cx="1363133" cy="2468034"/>
                            </a:xfrm>
                            <a:prstGeom prst="rect">
                              <a:avLst/>
                            </a:prstGeom>
                          </p:spPr>
                        </p:pic>
                      </p:oleObj>
                    </mc:Fallback>
                  </mc:AlternateContent>
                </a:graphicData>
              </a:graphic>
            </p:graphicFrame>
            <p:grpSp>
              <p:nvGrpSpPr>
                <p:cNvPr id="83" name="Group 82"/>
                <p:cNvGrpSpPr/>
                <p:nvPr/>
              </p:nvGrpSpPr>
              <p:grpSpPr>
                <a:xfrm>
                  <a:off x="6079871" y="2235626"/>
                  <a:ext cx="2242753" cy="1720771"/>
                  <a:chOff x="6079871" y="2235626"/>
                  <a:chExt cx="2242753" cy="1720771"/>
                </a:xfrm>
              </p:grpSpPr>
              <p:grpSp>
                <p:nvGrpSpPr>
                  <p:cNvPr id="84" name="Group 83"/>
                  <p:cNvGrpSpPr/>
                  <p:nvPr/>
                </p:nvGrpSpPr>
                <p:grpSpPr>
                  <a:xfrm>
                    <a:off x="6079871" y="3565626"/>
                    <a:ext cx="2242753" cy="390771"/>
                    <a:chOff x="849747" y="3569975"/>
                    <a:chExt cx="2242753" cy="390771"/>
                  </a:xfrm>
                </p:grpSpPr>
                <p:pic>
                  <p:nvPicPr>
                    <p:cNvPr id="132" name="Picture 131"/>
                    <p:cNvPicPr>
                      <a:picLocks noChangeAspect="1"/>
                    </p:cNvPicPr>
                    <p:nvPr/>
                  </p:nvPicPr>
                  <p:blipFill rotWithShape="1">
                    <a:blip r:embed="rId16"/>
                    <a:srcRect l="10700" t="45554" r="43518" b="39501"/>
                    <a:stretch/>
                  </p:blipFill>
                  <p:spPr>
                    <a:xfrm>
                      <a:off x="1422317" y="3569975"/>
                      <a:ext cx="969111" cy="390771"/>
                    </a:xfrm>
                    <a:prstGeom prst="rect">
                      <a:avLst/>
                    </a:prstGeom>
                    <a:ln w="3175">
                      <a:solidFill>
                        <a:schemeClr val="tx1"/>
                      </a:solidFill>
                    </a:ln>
                  </p:spPr>
                </p:pic>
                <p:sp>
                  <p:nvSpPr>
                    <p:cNvPr id="133" name="TextBox 132"/>
                    <p:cNvSpPr txBox="1"/>
                    <p:nvPr/>
                  </p:nvSpPr>
                  <p:spPr>
                    <a:xfrm>
                      <a:off x="849747" y="3597983"/>
                      <a:ext cx="698814" cy="277000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r>
                        <a:rPr lang="en-US" sz="75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37 </a:t>
                      </a:r>
                      <a:r>
                        <a:rPr lang="en-US" sz="750" b="1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kDa</a:t>
                      </a:r>
                      <a:endParaRPr lang="en-US" sz="75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134" name="TextBox 133"/>
                    <p:cNvSpPr txBox="1"/>
                    <p:nvPr/>
                  </p:nvSpPr>
                  <p:spPr>
                    <a:xfrm>
                      <a:off x="2305372" y="3646566"/>
                      <a:ext cx="787128" cy="293415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r>
                        <a:rPr lang="en-US" sz="83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GAPDH</a:t>
                      </a:r>
                    </a:p>
                  </p:txBody>
                </p:sp>
              </p:grpSp>
              <p:grpSp>
                <p:nvGrpSpPr>
                  <p:cNvPr id="85" name="Group 84"/>
                  <p:cNvGrpSpPr/>
                  <p:nvPr/>
                </p:nvGrpSpPr>
                <p:grpSpPr>
                  <a:xfrm>
                    <a:off x="6082614" y="2235626"/>
                    <a:ext cx="2043767" cy="1283264"/>
                    <a:chOff x="1008741" y="2777699"/>
                    <a:chExt cx="2043767" cy="1283265"/>
                  </a:xfrm>
                </p:grpSpPr>
                <p:grpSp>
                  <p:nvGrpSpPr>
                    <p:cNvPr id="126" name="Group 125"/>
                    <p:cNvGrpSpPr/>
                    <p:nvPr/>
                  </p:nvGrpSpPr>
                  <p:grpSpPr>
                    <a:xfrm>
                      <a:off x="1008741" y="2777699"/>
                      <a:ext cx="2043767" cy="1173213"/>
                      <a:chOff x="7135222" y="2544942"/>
                      <a:chExt cx="2043767" cy="1173213"/>
                    </a:xfrm>
                  </p:grpSpPr>
                  <p:sp>
                    <p:nvSpPr>
                      <p:cNvPr id="128" name="TextBox 127"/>
                      <p:cNvSpPr txBox="1"/>
                      <p:nvPr/>
                    </p:nvSpPr>
                    <p:spPr>
                      <a:xfrm rot="18878083">
                        <a:off x="7666261" y="2916497"/>
                        <a:ext cx="1050885" cy="307776"/>
                      </a:xfrm>
                      <a:prstGeom prst="rect">
                        <a:avLst/>
                      </a:prstGeom>
                      <a:noFill/>
                    </p:spPr>
                    <p:txBody>
                      <a:bodyPr vert="horz" wrap="square" rtlCol="0">
                        <a:spAutoFit/>
                      </a:bodyPr>
                      <a:lstStyle/>
                      <a:p>
                        <a:r>
                          <a:rPr lang="en-US" sz="900" b="1" dirty="0" err="1">
                            <a:latin typeface="Arial" panose="020B0604020202020204" pitchFamily="34" charset="0"/>
                            <a:cs typeface="Arial" panose="020B0604020202020204" pitchFamily="34" charset="0"/>
                          </a:rPr>
                          <a:t>sh</a:t>
                        </a:r>
                        <a:r>
                          <a:rPr lang="en-US" sz="900" b="1" dirty="0">
                            <a:latin typeface="Arial" panose="020B0604020202020204" pitchFamily="34" charset="0"/>
                            <a:cs typeface="Arial" panose="020B0604020202020204" pitchFamily="34" charset="0"/>
                          </a:rPr>
                          <a:t>-control</a:t>
                        </a:r>
                      </a:p>
                    </p:txBody>
                  </p:sp>
                  <p:sp>
                    <p:nvSpPr>
                      <p:cNvPr id="129" name="TextBox 128"/>
                      <p:cNvSpPr txBox="1"/>
                      <p:nvPr/>
                    </p:nvSpPr>
                    <p:spPr>
                      <a:xfrm rot="19257678">
                        <a:off x="8144146" y="2970150"/>
                        <a:ext cx="1034843" cy="307779"/>
                      </a:xfrm>
                      <a:prstGeom prst="rect">
                        <a:avLst/>
                      </a:prstGeom>
                      <a:noFill/>
                    </p:spPr>
                    <p:txBody>
                      <a:bodyPr vert="horz" wrap="square" rtlCol="0">
                        <a:spAutoFit/>
                      </a:bodyPr>
                      <a:lstStyle/>
                      <a:p>
                        <a:r>
                          <a:rPr lang="en-US" sz="900" b="1" dirty="0">
                            <a:latin typeface="Arial" panose="020B0604020202020204" pitchFamily="34" charset="0"/>
                            <a:cs typeface="Arial" panose="020B0604020202020204" pitchFamily="34" charset="0"/>
                          </a:rPr>
                          <a:t>sh-</a:t>
                        </a:r>
                        <a:r>
                          <a:rPr lang="en-US" sz="900" b="1" i="1" dirty="0">
                            <a:latin typeface="Arial" panose="020B0604020202020204" pitchFamily="34" charset="0"/>
                            <a:cs typeface="Arial" panose="020B0604020202020204" pitchFamily="34" charset="0"/>
                          </a:rPr>
                          <a:t>CCNL1</a:t>
                        </a:r>
                      </a:p>
                    </p:txBody>
                  </p:sp>
                  <p:sp>
                    <p:nvSpPr>
                      <p:cNvPr id="131" name="TextBox 130"/>
                      <p:cNvSpPr txBox="1"/>
                      <p:nvPr/>
                    </p:nvSpPr>
                    <p:spPr>
                      <a:xfrm>
                        <a:off x="7135222" y="3441156"/>
                        <a:ext cx="660398" cy="276999"/>
                      </a:xfrm>
                      <a:prstGeom prst="rect">
                        <a:avLst/>
                      </a:prstGeom>
                      <a:noFill/>
                    </p:spPr>
                    <p:txBody>
                      <a:bodyPr wrap="square" rtlCol="0">
                        <a:spAutoFit/>
                      </a:bodyPr>
                      <a:lstStyle/>
                      <a:p>
                        <a:r>
                          <a:rPr lang="en-US" sz="750" b="1" dirty="0">
                            <a:latin typeface="Arial" panose="020B0604020202020204" pitchFamily="34" charset="0"/>
                            <a:cs typeface="Arial" panose="020B0604020202020204" pitchFamily="34" charset="0"/>
                          </a:rPr>
                          <a:t>50 </a:t>
                        </a:r>
                        <a:r>
                          <a:rPr lang="en-US" sz="750" b="1" dirty="0" err="1">
                            <a:latin typeface="Arial" panose="020B0604020202020204" pitchFamily="34" charset="0"/>
                            <a:cs typeface="Arial" panose="020B0604020202020204" pitchFamily="34" charset="0"/>
                          </a:rPr>
                          <a:t>kDa</a:t>
                        </a:r>
                        <a:endParaRPr lang="en-US" sz="750" b="1" dirty="0">
                          <a:latin typeface="Arial" panose="020B0604020202020204" pitchFamily="34" charset="0"/>
                          <a:cs typeface="Arial" panose="020B0604020202020204" pitchFamily="34" charset="0"/>
                        </a:endParaRPr>
                      </a:p>
                    </p:txBody>
                  </p:sp>
                </p:grpSp>
                <p:pic>
                  <p:nvPicPr>
                    <p:cNvPr id="127" name="Picture 126"/>
                    <p:cNvPicPr>
                      <a:picLocks noChangeAspect="1"/>
                    </p:cNvPicPr>
                    <p:nvPr/>
                  </p:nvPicPr>
                  <p:blipFill rotWithShape="1">
                    <a:blip r:embed="rId17"/>
                    <a:srcRect l="11047" t="38256" r="42773" b="47683"/>
                    <a:stretch/>
                  </p:blipFill>
                  <p:spPr>
                    <a:xfrm>
                      <a:off x="1578567" y="3655970"/>
                      <a:ext cx="976769" cy="404994"/>
                    </a:xfrm>
                    <a:prstGeom prst="rect">
                      <a:avLst/>
                    </a:prstGeom>
                    <a:ln w="3175">
                      <a:solidFill>
                        <a:schemeClr val="tx1"/>
                      </a:solidFill>
                    </a:ln>
                  </p:spPr>
                </p:pic>
              </p:grpSp>
            </p:grpSp>
          </p:grpSp>
          <p:sp>
            <p:nvSpPr>
              <p:cNvPr id="141" name="TextBox 140"/>
              <p:cNvSpPr txBox="1"/>
              <p:nvPr/>
            </p:nvSpPr>
            <p:spPr>
              <a:xfrm>
                <a:off x="5685227" y="1650263"/>
                <a:ext cx="544007" cy="22006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83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CCNL1</a:t>
                </a:r>
              </a:p>
            </p:txBody>
          </p:sp>
        </p:grpSp>
      </p:grpSp>
      <p:grpSp>
        <p:nvGrpSpPr>
          <p:cNvPr id="4" name="Group 3"/>
          <p:cNvGrpSpPr/>
          <p:nvPr/>
        </p:nvGrpSpPr>
        <p:grpSpPr>
          <a:xfrm>
            <a:off x="4457756" y="560014"/>
            <a:ext cx="2194560" cy="1966900"/>
            <a:chOff x="2425755" y="560013"/>
            <a:chExt cx="2194560" cy="1966900"/>
          </a:xfrm>
        </p:grpSpPr>
        <p:pic>
          <p:nvPicPr>
            <p:cNvPr id="13" name="Picture 12"/>
            <p:cNvPicPr>
              <a:picLocks noChangeAspect="1"/>
            </p:cNvPicPr>
            <p:nvPr/>
          </p:nvPicPr>
          <p:blipFill rotWithShape="1">
            <a:blip r:embed="rId18"/>
            <a:srcRect l="1719" t="10262" r="17152"/>
            <a:stretch/>
          </p:blipFill>
          <p:spPr>
            <a:xfrm>
              <a:off x="2425755" y="1221390"/>
              <a:ext cx="2194560" cy="1305523"/>
            </a:xfrm>
            <a:prstGeom prst="rect">
              <a:avLst/>
            </a:prstGeom>
          </p:spPr>
        </p:pic>
        <p:sp>
          <p:nvSpPr>
            <p:cNvPr id="259" name="TextBox 258"/>
            <p:cNvSpPr txBox="1"/>
            <p:nvPr/>
          </p:nvSpPr>
          <p:spPr>
            <a:xfrm>
              <a:off x="2636769" y="560013"/>
              <a:ext cx="136101" cy="2200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830" b="1" dirty="0">
                  <a:latin typeface="Arial" panose="020B0604020202020204" pitchFamily="34" charset="0"/>
                  <a:cs typeface="Arial" panose="020B0604020202020204" pitchFamily="34" charset="0"/>
                </a:rPr>
                <a:t>A</a:t>
              </a:r>
            </a:p>
          </p:txBody>
        </p:sp>
      </p:grpSp>
      <p:sp>
        <p:nvSpPr>
          <p:cNvPr id="91" name="TextBox 90"/>
          <p:cNvSpPr txBox="1"/>
          <p:nvPr/>
        </p:nvSpPr>
        <p:spPr>
          <a:xfrm>
            <a:off x="4892075" y="2717707"/>
            <a:ext cx="261610" cy="2200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30" b="1" dirty="0">
                <a:latin typeface="Arial" panose="020B0604020202020204" pitchFamily="34" charset="0"/>
                <a:cs typeface="Arial" panose="020B0604020202020204" pitchFamily="34" charset="0"/>
              </a:rPr>
              <a:t>D</a:t>
            </a:r>
          </a:p>
        </p:txBody>
      </p:sp>
      <p:grpSp>
        <p:nvGrpSpPr>
          <p:cNvPr id="6" name="Group 5"/>
          <p:cNvGrpSpPr/>
          <p:nvPr/>
        </p:nvGrpSpPr>
        <p:grpSpPr>
          <a:xfrm>
            <a:off x="4557257" y="4591881"/>
            <a:ext cx="6723061" cy="3189418"/>
            <a:chOff x="2525256" y="4627049"/>
            <a:chExt cx="6723061" cy="3189418"/>
          </a:xfrm>
        </p:grpSpPr>
        <p:graphicFrame>
          <p:nvGraphicFramePr>
            <p:cNvPr id="2" name="Object 1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2826816141"/>
                </p:ext>
              </p:extLst>
            </p:nvPr>
          </p:nvGraphicFramePr>
          <p:xfrm>
            <a:off x="7939492" y="5512179"/>
            <a:ext cx="1308825" cy="230428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118" name="Prism 9" r:id="rId19" imgW="1651222" imgH="2906083" progId="Prism9.Document">
                    <p:embed/>
                  </p:oleObj>
                </mc:Choice>
                <mc:Fallback>
                  <p:oleObj name="Prism 9" r:id="rId19" imgW="1651222" imgH="2906083" progId="Prism9.Document">
                    <p:embed/>
                    <p:pic>
                      <p:nvPicPr>
                        <p:cNvPr id="0" name=""/>
                        <p:cNvPicPr/>
                        <p:nvPr/>
                      </p:nvPicPr>
                      <p:blipFill>
                        <a:blip r:embed="rId20"/>
                        <a:stretch>
                          <a:fillRect/>
                        </a:stretch>
                      </p:blipFill>
                      <p:spPr>
                        <a:xfrm>
                          <a:off x="7939492" y="5512179"/>
                          <a:ext cx="1308825" cy="2304288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90" name="TextBox 89"/>
            <p:cNvSpPr txBox="1"/>
            <p:nvPr/>
          </p:nvSpPr>
          <p:spPr>
            <a:xfrm>
              <a:off x="2525256" y="4627049"/>
              <a:ext cx="247614" cy="2200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830" b="1" dirty="0">
                  <a:latin typeface="Arial" panose="020B0604020202020204" pitchFamily="34" charset="0"/>
                  <a:cs typeface="Arial" panose="020B0604020202020204" pitchFamily="34" charset="0"/>
                </a:rPr>
                <a:t>H</a:t>
              </a:r>
            </a:p>
          </p:txBody>
        </p:sp>
      </p:grpSp>
      <p:graphicFrame>
        <p:nvGraphicFramePr>
          <p:cNvPr id="7" name="Object 6">
            <a:extLst>
              <a:ext uri="{FF2B5EF4-FFF2-40B4-BE49-F238E27FC236}">
                <a16:creationId xmlns:a16="http://schemas.microsoft.com/office/drawing/2014/main" id="{4F464075-C7B8-326B-F730-A21B7747F47A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09321885"/>
              </p:ext>
            </p:extLst>
          </p:nvPr>
        </p:nvGraphicFramePr>
        <p:xfrm>
          <a:off x="4812184" y="2751628"/>
          <a:ext cx="1188000" cy="210642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19" name="Prism 8" r:id="rId21" imgW="1615929" imgH="2865615" progId="Prism8.Document">
                  <p:embed/>
                </p:oleObj>
              </mc:Choice>
              <mc:Fallback>
                <p:oleObj name="Prism 8" r:id="rId21" imgW="1615929" imgH="2865615" progId="Prism8.Document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22"/>
                      <a:stretch>
                        <a:fillRect/>
                      </a:stretch>
                    </p:blipFill>
                    <p:spPr>
                      <a:xfrm>
                        <a:off x="4812184" y="2751628"/>
                        <a:ext cx="1188000" cy="210642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1825347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>
          <a:xfrm>
            <a:off x="7981757" y="8767108"/>
            <a:ext cx="292486" cy="376892"/>
          </a:xfrm>
        </p:spPr>
        <p:txBody>
          <a:bodyPr/>
          <a:lstStyle/>
          <a:p>
            <a:fld id="{A5076397-3791-427A-B070-7B48585D330F}" type="slidenum">
              <a:rPr lang="en-US">
                <a:cs typeface="Arial" panose="020B0604020202020204" pitchFamily="34" charset="0"/>
              </a:rPr>
              <a:t>6</a:t>
            </a:fld>
            <a:endParaRPr lang="en-US">
              <a:cs typeface="Arial" panose="020B0604020202020204" pitchFamily="34" charset="0"/>
            </a:endParaRPr>
          </a:p>
        </p:txBody>
      </p:sp>
      <p:pic>
        <p:nvPicPr>
          <p:cNvPr id="75" name="Picture 74">
            <a:extLst>
              <a:ext uri="{FF2B5EF4-FFF2-40B4-BE49-F238E27FC236}">
                <a16:creationId xmlns:a16="http://schemas.microsoft.com/office/drawing/2014/main" id="{97BB22B8-A44B-4BD6-94A7-9FFDE9B9C04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37987" y="8538009"/>
            <a:ext cx="1440000" cy="588407"/>
          </a:xfrm>
          <a:prstGeom prst="rect">
            <a:avLst/>
          </a:prstGeom>
        </p:spPr>
      </p:pic>
      <p:pic>
        <p:nvPicPr>
          <p:cNvPr id="77" name="Picture 2">
            <a:extLst>
              <a:ext uri="{FF2B5EF4-FFF2-40B4-BE49-F238E27FC236}">
                <a16:creationId xmlns:a16="http://schemas.microsoft.com/office/drawing/2014/main" id="{2A773A32-4DAE-4930-BC62-0A9F4B7A0A4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/>
          <a:srcRect l="5701" t="15002" r="9280" b="19991"/>
          <a:stretch>
            <a:fillRect/>
          </a:stretch>
        </p:blipFill>
        <p:spPr bwMode="auto">
          <a:xfrm>
            <a:off x="12861340" y="8481330"/>
            <a:ext cx="1362660" cy="6333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Rectangle 6"/>
          <p:cNvSpPr/>
          <p:nvPr/>
        </p:nvSpPr>
        <p:spPr>
          <a:xfrm>
            <a:off x="3164139" y="1"/>
            <a:ext cx="992772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b="1" dirty="0">
                <a:solidFill>
                  <a:srgbClr val="0070C0"/>
                </a:solidFill>
                <a:latin typeface="Arial" panose="020B0604020202020204" pitchFamily="34" charset="0"/>
                <a:ea typeface="Calibri" panose="020F0502020204030204" pitchFamily="34" charset="0"/>
              </a:rPr>
              <a:t>Loss of function of </a:t>
            </a:r>
            <a:r>
              <a:rPr lang="en-US" sz="2800" b="1" i="1" dirty="0">
                <a:solidFill>
                  <a:srgbClr val="0070C0"/>
                </a:solidFill>
                <a:latin typeface="Arial" panose="020B0604020202020204" pitchFamily="34" charset="0"/>
                <a:ea typeface="Calibri" panose="020F0502020204030204" pitchFamily="34" charset="0"/>
              </a:rPr>
              <a:t>CCNL1 </a:t>
            </a:r>
            <a:r>
              <a:rPr lang="en-US" sz="2800" b="1" dirty="0">
                <a:solidFill>
                  <a:srgbClr val="0070C0"/>
                </a:solidFill>
                <a:latin typeface="Arial" panose="020B0604020202020204" pitchFamily="34" charset="0"/>
                <a:ea typeface="Calibri" panose="020F0502020204030204" pitchFamily="34" charset="0"/>
              </a:rPr>
              <a:t> inhibits HBV infection in PHH</a:t>
            </a:r>
            <a:endParaRPr lang="en-US" sz="2800" b="1" dirty="0">
              <a:solidFill>
                <a:srgbClr val="0070C0"/>
              </a:solidFill>
            </a:endParaRPr>
          </a:p>
        </p:txBody>
      </p:sp>
      <p:grpSp>
        <p:nvGrpSpPr>
          <p:cNvPr id="40" name="Group 39"/>
          <p:cNvGrpSpPr/>
          <p:nvPr/>
        </p:nvGrpSpPr>
        <p:grpSpPr>
          <a:xfrm>
            <a:off x="10241863" y="1006537"/>
            <a:ext cx="1339850" cy="2339560"/>
            <a:chOff x="7576821" y="1006537"/>
            <a:chExt cx="1339850" cy="2339560"/>
          </a:xfrm>
        </p:grpSpPr>
        <p:graphicFrame>
          <p:nvGraphicFramePr>
            <p:cNvPr id="14" name="Object 13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3698267636"/>
                </p:ext>
              </p:extLst>
            </p:nvPr>
          </p:nvGraphicFramePr>
          <p:xfrm>
            <a:off x="7576821" y="1206147"/>
            <a:ext cx="1339850" cy="213995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140" name="Prism 9" r:id="rId5" imgW="1785193" imgH="2854221" progId="Prism9.Document">
                    <p:embed/>
                  </p:oleObj>
                </mc:Choice>
                <mc:Fallback>
                  <p:oleObj name="Prism 9" r:id="rId5" imgW="1785193" imgH="2854221" progId="Prism9.Document">
                    <p:embed/>
                    <p:pic>
                      <p:nvPicPr>
                        <p:cNvPr id="139" name="Object 138"/>
                        <p:cNvPicPr/>
                        <p:nvPr/>
                      </p:nvPicPr>
                      <p:blipFill>
                        <a:blip r:embed="rId6"/>
                        <a:stretch>
                          <a:fillRect/>
                        </a:stretch>
                      </p:blipFill>
                      <p:spPr>
                        <a:xfrm>
                          <a:off x="7576821" y="1206147"/>
                          <a:ext cx="1339850" cy="2139950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6" name="TextBox 15"/>
            <p:cNvSpPr txBox="1"/>
            <p:nvPr/>
          </p:nvSpPr>
          <p:spPr>
            <a:xfrm>
              <a:off x="7761698" y="1006537"/>
              <a:ext cx="152722" cy="2200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830" b="1" dirty="0">
                  <a:latin typeface="Arial" panose="020B0604020202020204" pitchFamily="34" charset="0"/>
                  <a:cs typeface="Arial" panose="020B0604020202020204" pitchFamily="34" charset="0"/>
                </a:rPr>
                <a:t>F</a:t>
              </a:r>
            </a:p>
          </p:txBody>
        </p:sp>
      </p:grpSp>
      <p:grpSp>
        <p:nvGrpSpPr>
          <p:cNvPr id="39" name="Group 38"/>
          <p:cNvGrpSpPr/>
          <p:nvPr/>
        </p:nvGrpSpPr>
        <p:grpSpPr>
          <a:xfrm>
            <a:off x="9049818" y="1006538"/>
            <a:ext cx="1161288" cy="2327837"/>
            <a:chOff x="6584067" y="1006537"/>
            <a:chExt cx="1161288" cy="2327837"/>
          </a:xfrm>
        </p:grpSpPr>
        <p:sp>
          <p:nvSpPr>
            <p:cNvPr id="9" name="TextBox 8"/>
            <p:cNvSpPr txBox="1"/>
            <p:nvPr/>
          </p:nvSpPr>
          <p:spPr>
            <a:xfrm>
              <a:off x="6735558" y="1006537"/>
              <a:ext cx="255198" cy="22006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830" b="1" dirty="0">
                  <a:latin typeface="Arial" panose="020B0604020202020204" pitchFamily="34" charset="0"/>
                  <a:cs typeface="Arial" panose="020B0604020202020204" pitchFamily="34" charset="0"/>
                </a:rPr>
                <a:t>E</a:t>
              </a:r>
            </a:p>
          </p:txBody>
        </p:sp>
        <p:graphicFrame>
          <p:nvGraphicFramePr>
            <p:cNvPr id="17" name="Object 16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1029592631"/>
                </p:ext>
              </p:extLst>
            </p:nvPr>
          </p:nvGraphicFramePr>
          <p:xfrm>
            <a:off x="6584067" y="1274271"/>
            <a:ext cx="1161288" cy="206010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141" name="Prism 9" r:id="rId7" imgW="1611607" imgH="2858903" progId="Prism9.Document">
                    <p:embed/>
                  </p:oleObj>
                </mc:Choice>
                <mc:Fallback>
                  <p:oleObj name="Prism 9" r:id="rId7" imgW="1611607" imgH="2858903" progId="Prism9.Document">
                    <p:embed/>
                    <p:pic>
                      <p:nvPicPr>
                        <p:cNvPr id="143" name="Object 142"/>
                        <p:cNvPicPr/>
                        <p:nvPr/>
                      </p:nvPicPr>
                      <p:blipFill>
                        <a:blip r:embed="rId8"/>
                        <a:stretch>
                          <a:fillRect/>
                        </a:stretch>
                      </p:blipFill>
                      <p:spPr>
                        <a:xfrm>
                          <a:off x="6584067" y="1274271"/>
                          <a:ext cx="1161288" cy="2060103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38" name="Group 37"/>
          <p:cNvGrpSpPr/>
          <p:nvPr/>
        </p:nvGrpSpPr>
        <p:grpSpPr>
          <a:xfrm>
            <a:off x="7868503" y="1006537"/>
            <a:ext cx="1236662" cy="2338326"/>
            <a:chOff x="5484813" y="1006537"/>
            <a:chExt cx="1236662" cy="2338326"/>
          </a:xfrm>
        </p:grpSpPr>
        <p:sp>
          <p:nvSpPr>
            <p:cNvPr id="20" name="TextBox 19"/>
            <p:cNvSpPr txBox="1"/>
            <p:nvPr/>
          </p:nvSpPr>
          <p:spPr>
            <a:xfrm>
              <a:off x="5741556" y="1006537"/>
              <a:ext cx="152722" cy="21358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788" b="1" dirty="0">
                  <a:latin typeface="Arial" panose="020B0604020202020204" pitchFamily="34" charset="0"/>
                  <a:cs typeface="Arial" panose="020B0604020202020204" pitchFamily="34" charset="0"/>
                </a:rPr>
                <a:t>D</a:t>
              </a:r>
            </a:p>
          </p:txBody>
        </p:sp>
        <p:graphicFrame>
          <p:nvGraphicFramePr>
            <p:cNvPr id="25" name="Object 24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4192532660"/>
                </p:ext>
              </p:extLst>
            </p:nvPr>
          </p:nvGraphicFramePr>
          <p:xfrm>
            <a:off x="5484813" y="1190625"/>
            <a:ext cx="1236662" cy="215423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142" name="Prism 9" r:id="rId9" imgW="1625292" imgH="2832972" progId="Prism9.Document">
                    <p:embed/>
                  </p:oleObj>
                </mc:Choice>
                <mc:Fallback>
                  <p:oleObj name="Prism 9" r:id="rId9" imgW="1625292" imgH="2832972" progId="Prism9.Document">
                    <p:embed/>
                    <p:pic>
                      <p:nvPicPr>
                        <p:cNvPr id="16" name="Object 15"/>
                        <p:cNvPicPr/>
                        <p:nvPr/>
                      </p:nvPicPr>
                      <p:blipFill>
                        <a:blip r:embed="rId10"/>
                        <a:stretch>
                          <a:fillRect/>
                        </a:stretch>
                      </p:blipFill>
                      <p:spPr>
                        <a:xfrm>
                          <a:off x="5484813" y="1190625"/>
                          <a:ext cx="1236662" cy="2154238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37" name="Group 36"/>
          <p:cNvGrpSpPr/>
          <p:nvPr/>
        </p:nvGrpSpPr>
        <p:grpSpPr>
          <a:xfrm>
            <a:off x="6670004" y="1006537"/>
            <a:ext cx="1161748" cy="2339560"/>
            <a:chOff x="4497328" y="1006537"/>
            <a:chExt cx="1161748" cy="2339560"/>
          </a:xfrm>
        </p:grpSpPr>
        <p:graphicFrame>
          <p:nvGraphicFramePr>
            <p:cNvPr id="10" name="Object 9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1748061993"/>
                </p:ext>
              </p:extLst>
            </p:nvPr>
          </p:nvGraphicFramePr>
          <p:xfrm>
            <a:off x="4497328" y="1188113"/>
            <a:ext cx="1161748" cy="215798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143" name="Prism 9" r:id="rId11" imgW="1561188" imgH="2898520" progId="Prism9.Document">
                    <p:embed/>
                  </p:oleObj>
                </mc:Choice>
                <mc:Fallback>
                  <p:oleObj name="Prism 9" r:id="rId11" imgW="1561188" imgH="2898520" progId="Prism9.Document">
                    <p:embed/>
                    <p:pic>
                      <p:nvPicPr>
                        <p:cNvPr id="136" name="Object 135"/>
                        <p:cNvPicPr/>
                        <p:nvPr/>
                      </p:nvPicPr>
                      <p:blipFill>
                        <a:blip r:embed="rId12"/>
                        <a:stretch>
                          <a:fillRect/>
                        </a:stretch>
                      </p:blipFill>
                      <p:spPr>
                        <a:xfrm>
                          <a:off x="4497328" y="1188113"/>
                          <a:ext cx="1161748" cy="2157984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26" name="TextBox 25"/>
            <p:cNvSpPr txBox="1"/>
            <p:nvPr/>
          </p:nvSpPr>
          <p:spPr>
            <a:xfrm>
              <a:off x="4791065" y="1006537"/>
              <a:ext cx="261610" cy="22006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830" b="1" dirty="0">
                  <a:latin typeface="Arial" panose="020B0604020202020204" pitchFamily="34" charset="0"/>
                  <a:cs typeface="Arial" panose="020B0604020202020204" pitchFamily="34" charset="0"/>
                </a:rPr>
                <a:t>C</a:t>
              </a:r>
            </a:p>
          </p:txBody>
        </p:sp>
      </p:grpSp>
      <p:sp>
        <p:nvSpPr>
          <p:cNvPr id="29" name="TextBox 28"/>
          <p:cNvSpPr txBox="1"/>
          <p:nvPr/>
        </p:nvSpPr>
        <p:spPr>
          <a:xfrm>
            <a:off x="3146993" y="3151999"/>
            <a:ext cx="261610" cy="2200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30" b="1" dirty="0">
                <a:latin typeface="Arial" panose="020B0604020202020204" pitchFamily="34" charset="0"/>
                <a:cs typeface="Arial" panose="020B0604020202020204" pitchFamily="34" charset="0"/>
              </a:rPr>
              <a:t>H</a:t>
            </a:r>
          </a:p>
        </p:txBody>
      </p:sp>
      <p:grpSp>
        <p:nvGrpSpPr>
          <p:cNvPr id="8" name="Group 7"/>
          <p:cNvGrpSpPr/>
          <p:nvPr/>
        </p:nvGrpSpPr>
        <p:grpSpPr>
          <a:xfrm>
            <a:off x="11641169" y="1006537"/>
            <a:ext cx="1234288" cy="2371972"/>
            <a:chOff x="8823728" y="1006537"/>
            <a:chExt cx="1234288" cy="2371972"/>
          </a:xfrm>
        </p:grpSpPr>
        <p:sp>
          <p:nvSpPr>
            <p:cNvPr id="13" name="TextBox 12"/>
            <p:cNvSpPr txBox="1"/>
            <p:nvPr/>
          </p:nvSpPr>
          <p:spPr>
            <a:xfrm>
              <a:off x="8861209" y="1006537"/>
              <a:ext cx="211838" cy="2200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830" b="1" dirty="0">
                  <a:latin typeface="Arial" panose="020B0604020202020204" pitchFamily="34" charset="0"/>
                  <a:cs typeface="Arial" panose="020B0604020202020204" pitchFamily="34" charset="0"/>
                </a:rPr>
                <a:t>G</a:t>
              </a:r>
            </a:p>
          </p:txBody>
        </p:sp>
        <p:graphicFrame>
          <p:nvGraphicFramePr>
            <p:cNvPr id="5" name="Object 4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576941640"/>
                </p:ext>
              </p:extLst>
            </p:nvPr>
          </p:nvGraphicFramePr>
          <p:xfrm>
            <a:off x="8823728" y="1183949"/>
            <a:ext cx="1234288" cy="219456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144" name="Prism 9" r:id="rId13" imgW="1615929" imgH="2872589" progId="Prism9.Document">
                    <p:embed/>
                  </p:oleObj>
                </mc:Choice>
                <mc:Fallback>
                  <p:oleObj name="Prism 9" r:id="rId13" imgW="1615929" imgH="2872589" progId="Prism9.Document">
                    <p:embed/>
                    <p:pic>
                      <p:nvPicPr>
                        <p:cNvPr id="0" name=""/>
                        <p:cNvPicPr/>
                        <p:nvPr/>
                      </p:nvPicPr>
                      <p:blipFill>
                        <a:blip r:embed="rId14"/>
                        <a:stretch>
                          <a:fillRect/>
                        </a:stretch>
                      </p:blipFill>
                      <p:spPr>
                        <a:xfrm>
                          <a:off x="8823728" y="1183949"/>
                          <a:ext cx="1234288" cy="2194560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6" name="Group 5"/>
          <p:cNvGrpSpPr/>
          <p:nvPr/>
        </p:nvGrpSpPr>
        <p:grpSpPr>
          <a:xfrm>
            <a:off x="3181587" y="1006537"/>
            <a:ext cx="1991106" cy="2077338"/>
            <a:chOff x="1313709" y="1006537"/>
            <a:chExt cx="1991106" cy="2077338"/>
          </a:xfrm>
        </p:grpSpPr>
        <p:sp>
          <p:nvSpPr>
            <p:cNvPr id="22" name="TextBox 21"/>
            <p:cNvSpPr txBox="1"/>
            <p:nvPr/>
          </p:nvSpPr>
          <p:spPr>
            <a:xfrm>
              <a:off x="2350825" y="1006537"/>
              <a:ext cx="261610" cy="22006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830" b="1" dirty="0">
                  <a:latin typeface="Arial" panose="020B0604020202020204" pitchFamily="34" charset="0"/>
                  <a:cs typeface="Arial" panose="020B0604020202020204" pitchFamily="34" charset="0"/>
                </a:rPr>
                <a:t>A</a:t>
              </a:r>
            </a:p>
          </p:txBody>
        </p:sp>
        <p:pic>
          <p:nvPicPr>
            <p:cNvPr id="3" name="Picture 2"/>
            <p:cNvPicPr>
              <a:picLocks noChangeAspect="1"/>
            </p:cNvPicPr>
            <p:nvPr/>
          </p:nvPicPr>
          <p:blipFill>
            <a:blip r:embed="rId15"/>
            <a:stretch>
              <a:fillRect/>
            </a:stretch>
          </p:blipFill>
          <p:spPr>
            <a:xfrm>
              <a:off x="1313709" y="1255075"/>
              <a:ext cx="1991106" cy="1828800"/>
            </a:xfrm>
            <a:prstGeom prst="rect">
              <a:avLst/>
            </a:prstGeom>
          </p:spPr>
        </p:pic>
      </p:grpSp>
      <p:pic>
        <p:nvPicPr>
          <p:cNvPr id="19" name="Picture 18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9680857" y="3671453"/>
            <a:ext cx="3880478" cy="3657600"/>
          </a:xfrm>
          <a:prstGeom prst="rect">
            <a:avLst/>
          </a:prstGeom>
        </p:spPr>
      </p:pic>
      <p:sp>
        <p:nvSpPr>
          <p:cNvPr id="78" name="TextBox 77"/>
          <p:cNvSpPr txBox="1"/>
          <p:nvPr/>
        </p:nvSpPr>
        <p:spPr>
          <a:xfrm>
            <a:off x="9985671" y="3398745"/>
            <a:ext cx="213520" cy="2200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30" b="1" dirty="0"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</a:p>
        </p:txBody>
      </p:sp>
      <p:grpSp>
        <p:nvGrpSpPr>
          <p:cNvPr id="12" name="Group 11"/>
          <p:cNvGrpSpPr/>
          <p:nvPr/>
        </p:nvGrpSpPr>
        <p:grpSpPr>
          <a:xfrm>
            <a:off x="2957478" y="3618806"/>
            <a:ext cx="6835414" cy="3747927"/>
            <a:chOff x="2992647" y="3618806"/>
            <a:chExt cx="6835414" cy="3747927"/>
          </a:xfrm>
        </p:grpSpPr>
        <p:graphicFrame>
          <p:nvGraphicFramePr>
            <p:cNvPr id="28" name="Object 27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783366443"/>
                </p:ext>
              </p:extLst>
            </p:nvPr>
          </p:nvGraphicFramePr>
          <p:xfrm>
            <a:off x="8608861" y="4008131"/>
            <a:ext cx="1219200" cy="20574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145" name="Prism 9" r:id="rId17" imgW="1724330" imgH="2906083" progId="Prism9.Document">
                    <p:embed/>
                  </p:oleObj>
                </mc:Choice>
                <mc:Fallback>
                  <p:oleObj name="Prism 9" r:id="rId17" imgW="1724330" imgH="2906083" progId="Prism9.Document">
                    <p:embed/>
                    <p:pic>
                      <p:nvPicPr>
                        <p:cNvPr id="44" name="Object 43"/>
                        <p:cNvPicPr/>
                        <p:nvPr/>
                      </p:nvPicPr>
                      <p:blipFill>
                        <a:blip r:embed="rId18"/>
                        <a:stretch>
                          <a:fillRect/>
                        </a:stretch>
                      </p:blipFill>
                      <p:spPr>
                        <a:xfrm>
                          <a:off x="8608861" y="4008131"/>
                          <a:ext cx="1219200" cy="2057400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grpSp>
          <p:nvGrpSpPr>
            <p:cNvPr id="79" name="Group 78"/>
            <p:cNvGrpSpPr/>
            <p:nvPr/>
          </p:nvGrpSpPr>
          <p:grpSpPr>
            <a:xfrm>
              <a:off x="2992647" y="3618806"/>
              <a:ext cx="5743817" cy="3747927"/>
              <a:chOff x="2018439" y="1084234"/>
              <a:chExt cx="5743817" cy="3747927"/>
            </a:xfrm>
          </p:grpSpPr>
          <p:grpSp>
            <p:nvGrpSpPr>
              <p:cNvPr id="80" name="Group 79"/>
              <p:cNvGrpSpPr/>
              <p:nvPr/>
            </p:nvGrpSpPr>
            <p:grpSpPr>
              <a:xfrm>
                <a:off x="2018439" y="1084234"/>
                <a:ext cx="5662634" cy="3746400"/>
                <a:chOff x="2018439" y="1084234"/>
                <a:chExt cx="5662634" cy="3746400"/>
              </a:xfrm>
            </p:grpSpPr>
            <p:pic>
              <p:nvPicPr>
                <p:cNvPr id="130" name="Picture 129"/>
                <p:cNvPicPr>
                  <a:picLocks noChangeAspect="1"/>
                </p:cNvPicPr>
                <p:nvPr/>
              </p:nvPicPr>
              <p:blipFill>
                <a:blip r:embed="rId19"/>
                <a:stretch>
                  <a:fillRect/>
                </a:stretch>
              </p:blipFill>
              <p:spPr>
                <a:xfrm>
                  <a:off x="5829270" y="2983810"/>
                  <a:ext cx="1851803" cy="1828800"/>
                </a:xfrm>
                <a:prstGeom prst="rect">
                  <a:avLst/>
                </a:prstGeom>
              </p:spPr>
            </p:pic>
            <p:pic>
              <p:nvPicPr>
                <p:cNvPr id="131" name="Picture 130"/>
                <p:cNvPicPr>
                  <a:picLocks noChangeAspect="1"/>
                </p:cNvPicPr>
                <p:nvPr/>
              </p:nvPicPr>
              <p:blipFill>
                <a:blip r:embed="rId20"/>
                <a:stretch>
                  <a:fillRect/>
                </a:stretch>
              </p:blipFill>
              <p:spPr>
                <a:xfrm>
                  <a:off x="3960055" y="2983810"/>
                  <a:ext cx="1851803" cy="1828800"/>
                </a:xfrm>
                <a:prstGeom prst="rect">
                  <a:avLst/>
                </a:prstGeom>
              </p:spPr>
            </p:pic>
            <p:pic>
              <p:nvPicPr>
                <p:cNvPr id="132" name="Picture 131"/>
                <p:cNvPicPr>
                  <a:picLocks noChangeAspect="1"/>
                </p:cNvPicPr>
                <p:nvPr/>
              </p:nvPicPr>
              <p:blipFill>
                <a:blip r:embed="rId21"/>
                <a:stretch>
                  <a:fillRect/>
                </a:stretch>
              </p:blipFill>
              <p:spPr>
                <a:xfrm>
                  <a:off x="2090256" y="1136986"/>
                  <a:ext cx="1851803" cy="1828800"/>
                </a:xfrm>
                <a:prstGeom prst="rect">
                  <a:avLst/>
                </a:prstGeom>
              </p:spPr>
            </p:pic>
            <p:pic>
              <p:nvPicPr>
                <p:cNvPr id="133" name="Picture 132"/>
                <p:cNvPicPr>
                  <a:picLocks noChangeAspect="1"/>
                </p:cNvPicPr>
                <p:nvPr/>
              </p:nvPicPr>
              <p:blipFill>
                <a:blip r:embed="rId22"/>
                <a:stretch>
                  <a:fillRect/>
                </a:stretch>
              </p:blipFill>
              <p:spPr>
                <a:xfrm>
                  <a:off x="3960055" y="1136986"/>
                  <a:ext cx="1851803" cy="1828800"/>
                </a:xfrm>
                <a:prstGeom prst="rect">
                  <a:avLst/>
                </a:prstGeom>
              </p:spPr>
            </p:pic>
            <p:pic>
              <p:nvPicPr>
                <p:cNvPr id="134" name="Picture 133"/>
                <p:cNvPicPr>
                  <a:picLocks noChangeAspect="1"/>
                </p:cNvPicPr>
                <p:nvPr/>
              </p:nvPicPr>
              <p:blipFill>
                <a:blip r:embed="rId23"/>
                <a:stretch>
                  <a:fillRect/>
                </a:stretch>
              </p:blipFill>
              <p:spPr>
                <a:xfrm>
                  <a:off x="5829270" y="1136986"/>
                  <a:ext cx="1851803" cy="1828800"/>
                </a:xfrm>
                <a:prstGeom prst="rect">
                  <a:avLst/>
                </a:prstGeom>
              </p:spPr>
            </p:pic>
            <p:pic>
              <p:nvPicPr>
                <p:cNvPr id="135" name="Picture 134"/>
                <p:cNvPicPr>
                  <a:picLocks noChangeAspect="1"/>
                </p:cNvPicPr>
                <p:nvPr/>
              </p:nvPicPr>
              <p:blipFill>
                <a:blip r:embed="rId24"/>
                <a:stretch>
                  <a:fillRect/>
                </a:stretch>
              </p:blipFill>
              <p:spPr>
                <a:xfrm>
                  <a:off x="2089514" y="2983810"/>
                  <a:ext cx="1851803" cy="1828800"/>
                </a:xfrm>
                <a:prstGeom prst="rect">
                  <a:avLst/>
                </a:prstGeom>
              </p:spPr>
            </p:pic>
            <p:sp>
              <p:nvSpPr>
                <p:cNvPr id="136" name="TextBox 135"/>
                <p:cNvSpPr txBox="1"/>
                <p:nvPr/>
              </p:nvSpPr>
              <p:spPr>
                <a:xfrm>
                  <a:off x="2018439" y="1084234"/>
                  <a:ext cx="474290" cy="220060"/>
                </a:xfrm>
                <a:prstGeom prst="rect">
                  <a:avLst/>
                </a:prstGeom>
                <a:noFill/>
              </p:spPr>
              <p:txBody>
                <a:bodyPr vert="horz" wrap="none" rtlCol="0">
                  <a:spAutoFit/>
                </a:bodyPr>
                <a:lstStyle/>
                <a:p>
                  <a:r>
                    <a:rPr lang="en-US" sz="830" b="1" dirty="0" err="1">
                      <a:solidFill>
                        <a:schemeClr val="bg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sh-ctl</a:t>
                  </a:r>
                  <a:endParaRPr lang="en-US" sz="830" b="1" dirty="0"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37" name="TextBox 136"/>
                <p:cNvSpPr txBox="1"/>
                <p:nvPr/>
              </p:nvSpPr>
              <p:spPr>
                <a:xfrm>
                  <a:off x="2021633" y="2930617"/>
                  <a:ext cx="709648" cy="220060"/>
                </a:xfrm>
                <a:prstGeom prst="rect">
                  <a:avLst/>
                </a:prstGeom>
                <a:noFill/>
              </p:spPr>
              <p:txBody>
                <a:bodyPr vert="horz" wrap="none" rtlCol="0">
                  <a:spAutoFit/>
                </a:bodyPr>
                <a:lstStyle/>
                <a:p>
                  <a:r>
                    <a:rPr lang="en-US" sz="830" b="1" dirty="0">
                      <a:solidFill>
                        <a:schemeClr val="bg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sh-</a:t>
                  </a:r>
                  <a:r>
                    <a:rPr lang="en-US" sz="830" b="1" i="1" dirty="0">
                      <a:solidFill>
                        <a:schemeClr val="bg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CCNL1</a:t>
                  </a:r>
                  <a:endParaRPr lang="en-US" sz="830" b="1" dirty="0"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38" name="TextBox 137"/>
                <p:cNvSpPr txBox="1"/>
                <p:nvPr/>
              </p:nvSpPr>
              <p:spPr>
                <a:xfrm>
                  <a:off x="3873306" y="1084234"/>
                  <a:ext cx="474290" cy="220060"/>
                </a:xfrm>
                <a:prstGeom prst="rect">
                  <a:avLst/>
                </a:prstGeom>
                <a:noFill/>
              </p:spPr>
              <p:txBody>
                <a:bodyPr vert="horz" wrap="none" rtlCol="0">
                  <a:spAutoFit/>
                </a:bodyPr>
                <a:lstStyle/>
                <a:p>
                  <a:r>
                    <a:rPr lang="en-US" sz="830" b="1" dirty="0" err="1">
                      <a:solidFill>
                        <a:schemeClr val="bg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sh-ctl</a:t>
                  </a:r>
                  <a:endParaRPr lang="en-US" sz="830" b="1" dirty="0"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39" name="TextBox 138"/>
                <p:cNvSpPr txBox="1"/>
                <p:nvPr/>
              </p:nvSpPr>
              <p:spPr>
                <a:xfrm>
                  <a:off x="5742554" y="1084234"/>
                  <a:ext cx="443449" cy="220060"/>
                </a:xfrm>
                <a:prstGeom prst="rect">
                  <a:avLst/>
                </a:prstGeom>
                <a:noFill/>
              </p:spPr>
              <p:txBody>
                <a:bodyPr vert="horz" wrap="none" rtlCol="0">
                  <a:spAutoFit/>
                </a:bodyPr>
                <a:lstStyle/>
                <a:p>
                  <a:r>
                    <a:rPr lang="en-US" sz="830" dirty="0" err="1">
                      <a:solidFill>
                        <a:schemeClr val="bg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sh-ctl</a:t>
                  </a:r>
                  <a:endParaRPr lang="en-US" sz="830" dirty="0"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40" name="TextBox 139"/>
                <p:cNvSpPr txBox="1"/>
                <p:nvPr/>
              </p:nvSpPr>
              <p:spPr>
                <a:xfrm>
                  <a:off x="3909100" y="2930617"/>
                  <a:ext cx="709648" cy="220060"/>
                </a:xfrm>
                <a:prstGeom prst="rect">
                  <a:avLst/>
                </a:prstGeom>
                <a:noFill/>
              </p:spPr>
              <p:txBody>
                <a:bodyPr vert="horz" wrap="none" rtlCol="0">
                  <a:spAutoFit/>
                </a:bodyPr>
                <a:lstStyle/>
                <a:p>
                  <a:r>
                    <a:rPr lang="en-US" sz="830" b="1" dirty="0">
                      <a:solidFill>
                        <a:schemeClr val="bg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sh-</a:t>
                  </a:r>
                  <a:r>
                    <a:rPr lang="en-US" sz="830" b="1" i="1" dirty="0">
                      <a:solidFill>
                        <a:schemeClr val="bg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CCNL1</a:t>
                  </a:r>
                  <a:endParaRPr lang="en-US" sz="830" b="1" dirty="0"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41" name="TextBox 140"/>
                <p:cNvSpPr txBox="1"/>
                <p:nvPr/>
              </p:nvSpPr>
              <p:spPr>
                <a:xfrm>
                  <a:off x="5758304" y="2930617"/>
                  <a:ext cx="709648" cy="220060"/>
                </a:xfrm>
                <a:prstGeom prst="rect">
                  <a:avLst/>
                </a:prstGeom>
                <a:noFill/>
              </p:spPr>
              <p:txBody>
                <a:bodyPr vert="horz" wrap="none" rtlCol="0">
                  <a:spAutoFit/>
                </a:bodyPr>
                <a:lstStyle/>
                <a:p>
                  <a:r>
                    <a:rPr lang="en-US" sz="830" b="1" dirty="0">
                      <a:solidFill>
                        <a:schemeClr val="bg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sh-</a:t>
                  </a:r>
                  <a:r>
                    <a:rPr lang="en-US" sz="830" b="1" i="1" dirty="0">
                      <a:solidFill>
                        <a:schemeClr val="bg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CCNL1</a:t>
                  </a:r>
                  <a:endParaRPr lang="en-US" sz="830" b="1" dirty="0"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grpSp>
              <p:nvGrpSpPr>
                <p:cNvPr id="142" name="Group 141">
                  <a:extLst>
                    <a:ext uri="{FF2B5EF4-FFF2-40B4-BE49-F238E27FC236}">
                      <a16:creationId xmlns:a16="http://schemas.microsoft.com/office/drawing/2014/main" id="{444990D5-79BA-AD2A-532A-D1E435174CF9}"/>
                    </a:ext>
                  </a:extLst>
                </p:cNvPr>
                <p:cNvGrpSpPr/>
                <p:nvPr/>
              </p:nvGrpSpPr>
              <p:grpSpPr>
                <a:xfrm>
                  <a:off x="2023232" y="2768366"/>
                  <a:ext cx="532455" cy="215444"/>
                  <a:chOff x="481926" y="7663148"/>
                  <a:chExt cx="525841" cy="215444"/>
                </a:xfrm>
              </p:grpSpPr>
              <p:sp>
                <p:nvSpPr>
                  <p:cNvPr id="158" name="Rectangle 157">
                    <a:extLst>
                      <a:ext uri="{FF2B5EF4-FFF2-40B4-BE49-F238E27FC236}">
                        <a16:creationId xmlns:a16="http://schemas.microsoft.com/office/drawing/2014/main" id="{7764C99B-C94C-ED79-8BE4-0FD7E5CDA174}"/>
                      </a:ext>
                    </a:extLst>
                  </p:cNvPr>
                  <p:cNvSpPr/>
                  <p:nvPr/>
                </p:nvSpPr>
                <p:spPr>
                  <a:xfrm>
                    <a:off x="555765" y="7706422"/>
                    <a:ext cx="379656" cy="128897"/>
                  </a:xfrm>
                  <a:prstGeom prst="rect">
                    <a:avLst/>
                  </a:prstGeom>
                  <a:solidFill>
                    <a:schemeClr val="bg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159" name="TextBox 158">
                    <a:extLst>
                      <a:ext uri="{FF2B5EF4-FFF2-40B4-BE49-F238E27FC236}">
                        <a16:creationId xmlns:a16="http://schemas.microsoft.com/office/drawing/2014/main" id="{6B9EA887-5B0D-E243-3649-E589BE3AE2F0}"/>
                      </a:ext>
                    </a:extLst>
                  </p:cNvPr>
                  <p:cNvSpPr txBox="1"/>
                  <p:nvPr/>
                </p:nvSpPr>
                <p:spPr>
                  <a:xfrm>
                    <a:off x="481926" y="7663148"/>
                    <a:ext cx="525841" cy="215444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en-US" sz="800" dirty="0" err="1">
                        <a:solidFill>
                          <a:srgbClr val="C0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rPr>
                      <a:t>HBcAg</a:t>
                    </a:r>
                    <a:endParaRPr lang="en-US" sz="800" dirty="0">
                      <a:solidFill>
                        <a:srgbClr val="C00000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</p:grpSp>
            <p:grpSp>
              <p:nvGrpSpPr>
                <p:cNvPr id="143" name="Group 142">
                  <a:extLst>
                    <a:ext uri="{FF2B5EF4-FFF2-40B4-BE49-F238E27FC236}">
                      <a16:creationId xmlns:a16="http://schemas.microsoft.com/office/drawing/2014/main" id="{444990D5-79BA-AD2A-532A-D1E435174CF9}"/>
                    </a:ext>
                  </a:extLst>
                </p:cNvPr>
                <p:cNvGrpSpPr/>
                <p:nvPr/>
              </p:nvGrpSpPr>
              <p:grpSpPr>
                <a:xfrm>
                  <a:off x="2021192" y="4610574"/>
                  <a:ext cx="532455" cy="215444"/>
                  <a:chOff x="481926" y="7663148"/>
                  <a:chExt cx="525841" cy="215444"/>
                </a:xfrm>
              </p:grpSpPr>
              <p:sp>
                <p:nvSpPr>
                  <p:cNvPr id="156" name="Rectangle 155">
                    <a:extLst>
                      <a:ext uri="{FF2B5EF4-FFF2-40B4-BE49-F238E27FC236}">
                        <a16:creationId xmlns:a16="http://schemas.microsoft.com/office/drawing/2014/main" id="{7764C99B-C94C-ED79-8BE4-0FD7E5CDA174}"/>
                      </a:ext>
                    </a:extLst>
                  </p:cNvPr>
                  <p:cNvSpPr/>
                  <p:nvPr/>
                </p:nvSpPr>
                <p:spPr>
                  <a:xfrm>
                    <a:off x="555765" y="7706422"/>
                    <a:ext cx="379656" cy="128897"/>
                  </a:xfrm>
                  <a:prstGeom prst="rect">
                    <a:avLst/>
                  </a:prstGeom>
                  <a:solidFill>
                    <a:schemeClr val="bg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157" name="TextBox 156">
                    <a:extLst>
                      <a:ext uri="{FF2B5EF4-FFF2-40B4-BE49-F238E27FC236}">
                        <a16:creationId xmlns:a16="http://schemas.microsoft.com/office/drawing/2014/main" id="{6B9EA887-5B0D-E243-3649-E589BE3AE2F0}"/>
                      </a:ext>
                    </a:extLst>
                  </p:cNvPr>
                  <p:cNvSpPr txBox="1"/>
                  <p:nvPr/>
                </p:nvSpPr>
                <p:spPr>
                  <a:xfrm>
                    <a:off x="481926" y="7663148"/>
                    <a:ext cx="525841" cy="215444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en-US" sz="800" dirty="0" err="1">
                        <a:solidFill>
                          <a:srgbClr val="C0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rPr>
                      <a:t>HBcAg</a:t>
                    </a:r>
                    <a:endParaRPr lang="en-US" sz="800" dirty="0">
                      <a:solidFill>
                        <a:srgbClr val="C00000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</p:grpSp>
            <p:grpSp>
              <p:nvGrpSpPr>
                <p:cNvPr id="144" name="Group 143"/>
                <p:cNvGrpSpPr/>
                <p:nvPr/>
              </p:nvGrpSpPr>
              <p:grpSpPr>
                <a:xfrm>
                  <a:off x="3909100" y="4610574"/>
                  <a:ext cx="625451" cy="220060"/>
                  <a:chOff x="2973015" y="4162316"/>
                  <a:chExt cx="617682" cy="220060"/>
                </a:xfrm>
              </p:grpSpPr>
              <p:sp>
                <p:nvSpPr>
                  <p:cNvPr id="154" name="Rectangle 153">
                    <a:extLst>
                      <a:ext uri="{FF2B5EF4-FFF2-40B4-BE49-F238E27FC236}">
                        <a16:creationId xmlns:a16="http://schemas.microsoft.com/office/drawing/2014/main" id="{7764C99B-C94C-ED79-8BE4-0FD7E5CDA174}"/>
                      </a:ext>
                    </a:extLst>
                  </p:cNvPr>
                  <p:cNvSpPr/>
                  <p:nvPr/>
                </p:nvSpPr>
                <p:spPr>
                  <a:xfrm>
                    <a:off x="3053256" y="4214045"/>
                    <a:ext cx="457200" cy="128897"/>
                  </a:xfrm>
                  <a:prstGeom prst="rect">
                    <a:avLst/>
                  </a:prstGeom>
                  <a:solidFill>
                    <a:schemeClr val="bg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155" name="TextBox 154">
                    <a:extLst>
                      <a:ext uri="{FF2B5EF4-FFF2-40B4-BE49-F238E27FC236}">
                        <a16:creationId xmlns:a16="http://schemas.microsoft.com/office/drawing/2014/main" id="{6B9EA887-5B0D-E243-3649-E589BE3AE2F0}"/>
                      </a:ext>
                    </a:extLst>
                  </p:cNvPr>
                  <p:cNvSpPr txBox="1"/>
                  <p:nvPr/>
                </p:nvSpPr>
                <p:spPr>
                  <a:xfrm>
                    <a:off x="2973015" y="4162316"/>
                    <a:ext cx="617682" cy="220060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en-US" sz="830" b="1" dirty="0">
                        <a:solidFill>
                          <a:srgbClr val="00206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rPr>
                      <a:t>Hoechst</a:t>
                    </a:r>
                  </a:p>
                </p:txBody>
              </p:sp>
            </p:grpSp>
            <p:grpSp>
              <p:nvGrpSpPr>
                <p:cNvPr id="145" name="Group 144"/>
                <p:cNvGrpSpPr/>
                <p:nvPr/>
              </p:nvGrpSpPr>
              <p:grpSpPr>
                <a:xfrm>
                  <a:off x="3909100" y="2745725"/>
                  <a:ext cx="625451" cy="220060"/>
                  <a:chOff x="2973015" y="4162316"/>
                  <a:chExt cx="617682" cy="220060"/>
                </a:xfrm>
              </p:grpSpPr>
              <p:sp>
                <p:nvSpPr>
                  <p:cNvPr id="152" name="Rectangle 151">
                    <a:extLst>
                      <a:ext uri="{FF2B5EF4-FFF2-40B4-BE49-F238E27FC236}">
                        <a16:creationId xmlns:a16="http://schemas.microsoft.com/office/drawing/2014/main" id="{7764C99B-C94C-ED79-8BE4-0FD7E5CDA174}"/>
                      </a:ext>
                    </a:extLst>
                  </p:cNvPr>
                  <p:cNvSpPr/>
                  <p:nvPr/>
                </p:nvSpPr>
                <p:spPr>
                  <a:xfrm>
                    <a:off x="3053256" y="4214045"/>
                    <a:ext cx="457200" cy="128897"/>
                  </a:xfrm>
                  <a:prstGeom prst="rect">
                    <a:avLst/>
                  </a:prstGeom>
                  <a:solidFill>
                    <a:schemeClr val="bg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153" name="TextBox 152">
                    <a:extLst>
                      <a:ext uri="{FF2B5EF4-FFF2-40B4-BE49-F238E27FC236}">
                        <a16:creationId xmlns:a16="http://schemas.microsoft.com/office/drawing/2014/main" id="{6B9EA887-5B0D-E243-3649-E589BE3AE2F0}"/>
                      </a:ext>
                    </a:extLst>
                  </p:cNvPr>
                  <p:cNvSpPr txBox="1"/>
                  <p:nvPr/>
                </p:nvSpPr>
                <p:spPr>
                  <a:xfrm>
                    <a:off x="2973015" y="4162316"/>
                    <a:ext cx="617682" cy="220060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en-US" sz="830" b="1" dirty="0">
                        <a:solidFill>
                          <a:srgbClr val="00206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rPr>
                      <a:t>Hoechst</a:t>
                    </a:r>
                  </a:p>
                </p:txBody>
              </p:sp>
            </p:grpSp>
            <p:grpSp>
              <p:nvGrpSpPr>
                <p:cNvPr id="146" name="Group 145"/>
                <p:cNvGrpSpPr/>
                <p:nvPr/>
              </p:nvGrpSpPr>
              <p:grpSpPr>
                <a:xfrm>
                  <a:off x="5789849" y="4610574"/>
                  <a:ext cx="625451" cy="220060"/>
                  <a:chOff x="2999391" y="4171108"/>
                  <a:chExt cx="617682" cy="220060"/>
                </a:xfrm>
              </p:grpSpPr>
              <p:sp>
                <p:nvSpPr>
                  <p:cNvPr id="150" name="Rectangle 149">
                    <a:extLst>
                      <a:ext uri="{FF2B5EF4-FFF2-40B4-BE49-F238E27FC236}">
                        <a16:creationId xmlns:a16="http://schemas.microsoft.com/office/drawing/2014/main" id="{7764C99B-C94C-ED79-8BE4-0FD7E5CDA174}"/>
                      </a:ext>
                    </a:extLst>
                  </p:cNvPr>
                  <p:cNvSpPr/>
                  <p:nvPr/>
                </p:nvSpPr>
                <p:spPr>
                  <a:xfrm>
                    <a:off x="3053256" y="4214045"/>
                    <a:ext cx="457200" cy="128897"/>
                  </a:xfrm>
                  <a:prstGeom prst="rect">
                    <a:avLst/>
                  </a:prstGeom>
                  <a:solidFill>
                    <a:schemeClr val="bg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151" name="TextBox 150">
                    <a:extLst>
                      <a:ext uri="{FF2B5EF4-FFF2-40B4-BE49-F238E27FC236}">
                        <a16:creationId xmlns:a16="http://schemas.microsoft.com/office/drawing/2014/main" id="{6B9EA887-5B0D-E243-3649-E589BE3AE2F0}"/>
                      </a:ext>
                    </a:extLst>
                  </p:cNvPr>
                  <p:cNvSpPr txBox="1"/>
                  <p:nvPr/>
                </p:nvSpPr>
                <p:spPr>
                  <a:xfrm>
                    <a:off x="2999391" y="4171108"/>
                    <a:ext cx="617682" cy="220060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en-US" sz="830" b="1" dirty="0">
                        <a:latin typeface="Arial" panose="020B0604020202020204" pitchFamily="34" charset="0"/>
                        <a:cs typeface="Arial" panose="020B0604020202020204" pitchFamily="34" charset="0"/>
                      </a:rPr>
                      <a:t>Merged</a:t>
                    </a:r>
                  </a:p>
                </p:txBody>
              </p:sp>
            </p:grpSp>
            <p:grpSp>
              <p:nvGrpSpPr>
                <p:cNvPr id="147" name="Group 146"/>
                <p:cNvGrpSpPr/>
                <p:nvPr/>
              </p:nvGrpSpPr>
              <p:grpSpPr>
                <a:xfrm>
                  <a:off x="5789849" y="2754958"/>
                  <a:ext cx="625451" cy="220060"/>
                  <a:chOff x="2999391" y="4171108"/>
                  <a:chExt cx="617682" cy="220060"/>
                </a:xfrm>
              </p:grpSpPr>
              <p:sp>
                <p:nvSpPr>
                  <p:cNvPr id="148" name="Rectangle 147">
                    <a:extLst>
                      <a:ext uri="{FF2B5EF4-FFF2-40B4-BE49-F238E27FC236}">
                        <a16:creationId xmlns:a16="http://schemas.microsoft.com/office/drawing/2014/main" id="{7764C99B-C94C-ED79-8BE4-0FD7E5CDA174}"/>
                      </a:ext>
                    </a:extLst>
                  </p:cNvPr>
                  <p:cNvSpPr/>
                  <p:nvPr/>
                </p:nvSpPr>
                <p:spPr>
                  <a:xfrm>
                    <a:off x="3053256" y="4214045"/>
                    <a:ext cx="457200" cy="128897"/>
                  </a:xfrm>
                  <a:prstGeom prst="rect">
                    <a:avLst/>
                  </a:prstGeom>
                  <a:solidFill>
                    <a:schemeClr val="bg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149" name="TextBox 148">
                    <a:extLst>
                      <a:ext uri="{FF2B5EF4-FFF2-40B4-BE49-F238E27FC236}">
                        <a16:creationId xmlns:a16="http://schemas.microsoft.com/office/drawing/2014/main" id="{6B9EA887-5B0D-E243-3649-E589BE3AE2F0}"/>
                      </a:ext>
                    </a:extLst>
                  </p:cNvPr>
                  <p:cNvSpPr txBox="1"/>
                  <p:nvPr/>
                </p:nvSpPr>
                <p:spPr>
                  <a:xfrm>
                    <a:off x="2999391" y="4171108"/>
                    <a:ext cx="617682" cy="220060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en-US" sz="830" b="1" dirty="0">
                        <a:latin typeface="Arial" panose="020B0604020202020204" pitchFamily="34" charset="0"/>
                        <a:cs typeface="Arial" panose="020B0604020202020204" pitchFamily="34" charset="0"/>
                      </a:rPr>
                      <a:t>Merged</a:t>
                    </a:r>
                  </a:p>
                </p:txBody>
              </p:sp>
            </p:grpSp>
          </p:grpSp>
          <p:grpSp>
            <p:nvGrpSpPr>
              <p:cNvPr id="88" name="Group 87">
                <a:extLst>
                  <a:ext uri="{FF2B5EF4-FFF2-40B4-BE49-F238E27FC236}">
                    <a16:creationId xmlns:a16="http://schemas.microsoft.com/office/drawing/2014/main" id="{0519F5F9-34B7-1A22-537A-042930C0C381}"/>
                  </a:ext>
                </a:extLst>
              </p:cNvPr>
              <p:cNvGrpSpPr/>
              <p:nvPr/>
            </p:nvGrpSpPr>
            <p:grpSpPr>
              <a:xfrm>
                <a:off x="3530341" y="4612101"/>
                <a:ext cx="485553" cy="220060"/>
                <a:chOff x="8939183" y="3542269"/>
                <a:chExt cx="485553" cy="220060"/>
              </a:xfrm>
            </p:grpSpPr>
            <p:cxnSp>
              <p:nvCxnSpPr>
                <p:cNvPr id="128" name="Straight Connector 127">
                  <a:extLst>
                    <a:ext uri="{FF2B5EF4-FFF2-40B4-BE49-F238E27FC236}">
                      <a16:creationId xmlns:a16="http://schemas.microsoft.com/office/drawing/2014/main" id="{0A58BB96-382B-EAA8-8548-5367DCD0C5BB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9020734" y="3584549"/>
                  <a:ext cx="274320" cy="0"/>
                </a:xfrm>
                <a:prstGeom prst="line">
                  <a:avLst/>
                </a:prstGeom>
                <a:ln w="12700">
                  <a:solidFill>
                    <a:schemeClr val="bg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29" name="TextBox 128">
                  <a:extLst>
                    <a:ext uri="{FF2B5EF4-FFF2-40B4-BE49-F238E27FC236}">
                      <a16:creationId xmlns:a16="http://schemas.microsoft.com/office/drawing/2014/main" id="{02FD2A8B-4BE7-0A5D-098D-9C69F473A81D}"/>
                    </a:ext>
                  </a:extLst>
                </p:cNvPr>
                <p:cNvSpPr txBox="1"/>
                <p:nvPr/>
              </p:nvSpPr>
              <p:spPr>
                <a:xfrm>
                  <a:off x="8939183" y="3542269"/>
                  <a:ext cx="485553" cy="22006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830" dirty="0">
                      <a:solidFill>
                        <a:schemeClr val="bg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50µm</a:t>
                  </a:r>
                </a:p>
              </p:txBody>
            </p:sp>
          </p:grpSp>
          <p:grpSp>
            <p:nvGrpSpPr>
              <p:cNvPr id="91" name="Group 90">
                <a:extLst>
                  <a:ext uri="{FF2B5EF4-FFF2-40B4-BE49-F238E27FC236}">
                    <a16:creationId xmlns:a16="http://schemas.microsoft.com/office/drawing/2014/main" id="{0519F5F9-34B7-1A22-537A-042930C0C381}"/>
                  </a:ext>
                </a:extLst>
              </p:cNvPr>
              <p:cNvGrpSpPr/>
              <p:nvPr/>
            </p:nvGrpSpPr>
            <p:grpSpPr>
              <a:xfrm>
                <a:off x="5414614" y="4612101"/>
                <a:ext cx="485553" cy="220060"/>
                <a:chOff x="8939183" y="3542269"/>
                <a:chExt cx="485553" cy="220060"/>
              </a:xfrm>
            </p:grpSpPr>
            <p:cxnSp>
              <p:nvCxnSpPr>
                <p:cNvPr id="126" name="Straight Connector 125">
                  <a:extLst>
                    <a:ext uri="{FF2B5EF4-FFF2-40B4-BE49-F238E27FC236}">
                      <a16:creationId xmlns:a16="http://schemas.microsoft.com/office/drawing/2014/main" id="{0A58BB96-382B-EAA8-8548-5367DCD0C5BB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9020734" y="3584549"/>
                  <a:ext cx="274320" cy="0"/>
                </a:xfrm>
                <a:prstGeom prst="line">
                  <a:avLst/>
                </a:prstGeom>
                <a:ln w="12700">
                  <a:solidFill>
                    <a:schemeClr val="bg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27" name="TextBox 126">
                  <a:extLst>
                    <a:ext uri="{FF2B5EF4-FFF2-40B4-BE49-F238E27FC236}">
                      <a16:creationId xmlns:a16="http://schemas.microsoft.com/office/drawing/2014/main" id="{02FD2A8B-4BE7-0A5D-098D-9C69F473A81D}"/>
                    </a:ext>
                  </a:extLst>
                </p:cNvPr>
                <p:cNvSpPr txBox="1"/>
                <p:nvPr/>
              </p:nvSpPr>
              <p:spPr>
                <a:xfrm>
                  <a:off x="8939183" y="3542269"/>
                  <a:ext cx="485553" cy="22006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830" dirty="0">
                      <a:solidFill>
                        <a:schemeClr val="bg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50µm</a:t>
                  </a:r>
                </a:p>
              </p:txBody>
            </p:sp>
          </p:grpSp>
          <p:grpSp>
            <p:nvGrpSpPr>
              <p:cNvPr id="92" name="Group 91">
                <a:extLst>
                  <a:ext uri="{FF2B5EF4-FFF2-40B4-BE49-F238E27FC236}">
                    <a16:creationId xmlns:a16="http://schemas.microsoft.com/office/drawing/2014/main" id="{0519F5F9-34B7-1A22-537A-042930C0C381}"/>
                  </a:ext>
                </a:extLst>
              </p:cNvPr>
              <p:cNvGrpSpPr/>
              <p:nvPr/>
            </p:nvGrpSpPr>
            <p:grpSpPr>
              <a:xfrm>
                <a:off x="7276703" y="4612101"/>
                <a:ext cx="485553" cy="220060"/>
                <a:chOff x="8939183" y="3542269"/>
                <a:chExt cx="485553" cy="220060"/>
              </a:xfrm>
            </p:grpSpPr>
            <p:cxnSp>
              <p:nvCxnSpPr>
                <p:cNvPr id="124" name="Straight Connector 123">
                  <a:extLst>
                    <a:ext uri="{FF2B5EF4-FFF2-40B4-BE49-F238E27FC236}">
                      <a16:creationId xmlns:a16="http://schemas.microsoft.com/office/drawing/2014/main" id="{0A58BB96-382B-EAA8-8548-5367DCD0C5BB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9020734" y="3584549"/>
                  <a:ext cx="274320" cy="0"/>
                </a:xfrm>
                <a:prstGeom prst="line">
                  <a:avLst/>
                </a:prstGeom>
                <a:ln w="12700">
                  <a:solidFill>
                    <a:schemeClr val="bg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25" name="TextBox 124">
                  <a:extLst>
                    <a:ext uri="{FF2B5EF4-FFF2-40B4-BE49-F238E27FC236}">
                      <a16:creationId xmlns:a16="http://schemas.microsoft.com/office/drawing/2014/main" id="{02FD2A8B-4BE7-0A5D-098D-9C69F473A81D}"/>
                    </a:ext>
                  </a:extLst>
                </p:cNvPr>
                <p:cNvSpPr txBox="1"/>
                <p:nvPr/>
              </p:nvSpPr>
              <p:spPr>
                <a:xfrm>
                  <a:off x="8939183" y="3542269"/>
                  <a:ext cx="485553" cy="22006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830" dirty="0">
                      <a:solidFill>
                        <a:schemeClr val="bg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50µm</a:t>
                  </a:r>
                </a:p>
              </p:txBody>
            </p:sp>
          </p:grpSp>
          <p:grpSp>
            <p:nvGrpSpPr>
              <p:cNvPr id="93" name="Group 92">
                <a:extLst>
                  <a:ext uri="{FF2B5EF4-FFF2-40B4-BE49-F238E27FC236}">
                    <a16:creationId xmlns:a16="http://schemas.microsoft.com/office/drawing/2014/main" id="{0519F5F9-34B7-1A22-537A-042930C0C381}"/>
                  </a:ext>
                </a:extLst>
              </p:cNvPr>
              <p:cNvGrpSpPr/>
              <p:nvPr/>
            </p:nvGrpSpPr>
            <p:grpSpPr>
              <a:xfrm>
                <a:off x="3530341" y="2774687"/>
                <a:ext cx="485553" cy="220060"/>
                <a:chOff x="8939183" y="3542269"/>
                <a:chExt cx="485553" cy="220060"/>
              </a:xfrm>
            </p:grpSpPr>
            <p:cxnSp>
              <p:nvCxnSpPr>
                <p:cNvPr id="115" name="Straight Connector 114">
                  <a:extLst>
                    <a:ext uri="{FF2B5EF4-FFF2-40B4-BE49-F238E27FC236}">
                      <a16:creationId xmlns:a16="http://schemas.microsoft.com/office/drawing/2014/main" id="{0A58BB96-382B-EAA8-8548-5367DCD0C5BB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9020734" y="3584549"/>
                  <a:ext cx="274320" cy="0"/>
                </a:xfrm>
                <a:prstGeom prst="line">
                  <a:avLst/>
                </a:prstGeom>
                <a:ln w="12700">
                  <a:solidFill>
                    <a:schemeClr val="bg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23" name="TextBox 122">
                  <a:extLst>
                    <a:ext uri="{FF2B5EF4-FFF2-40B4-BE49-F238E27FC236}">
                      <a16:creationId xmlns:a16="http://schemas.microsoft.com/office/drawing/2014/main" id="{02FD2A8B-4BE7-0A5D-098D-9C69F473A81D}"/>
                    </a:ext>
                  </a:extLst>
                </p:cNvPr>
                <p:cNvSpPr txBox="1"/>
                <p:nvPr/>
              </p:nvSpPr>
              <p:spPr>
                <a:xfrm>
                  <a:off x="8939183" y="3542269"/>
                  <a:ext cx="485553" cy="22006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830" dirty="0">
                      <a:solidFill>
                        <a:schemeClr val="bg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50µm</a:t>
                  </a:r>
                </a:p>
              </p:txBody>
            </p:sp>
          </p:grpSp>
          <p:grpSp>
            <p:nvGrpSpPr>
              <p:cNvPr id="109" name="Group 108">
                <a:extLst>
                  <a:ext uri="{FF2B5EF4-FFF2-40B4-BE49-F238E27FC236}">
                    <a16:creationId xmlns:a16="http://schemas.microsoft.com/office/drawing/2014/main" id="{0519F5F9-34B7-1A22-537A-042930C0C381}"/>
                  </a:ext>
                </a:extLst>
              </p:cNvPr>
              <p:cNvGrpSpPr/>
              <p:nvPr/>
            </p:nvGrpSpPr>
            <p:grpSpPr>
              <a:xfrm>
                <a:off x="5414614" y="2774687"/>
                <a:ext cx="485553" cy="220060"/>
                <a:chOff x="8939183" y="3542269"/>
                <a:chExt cx="485553" cy="220060"/>
              </a:xfrm>
            </p:grpSpPr>
            <p:cxnSp>
              <p:nvCxnSpPr>
                <p:cNvPr id="113" name="Straight Connector 112">
                  <a:extLst>
                    <a:ext uri="{FF2B5EF4-FFF2-40B4-BE49-F238E27FC236}">
                      <a16:creationId xmlns:a16="http://schemas.microsoft.com/office/drawing/2014/main" id="{0A58BB96-382B-EAA8-8548-5367DCD0C5BB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9020734" y="3584549"/>
                  <a:ext cx="274320" cy="0"/>
                </a:xfrm>
                <a:prstGeom prst="line">
                  <a:avLst/>
                </a:prstGeom>
                <a:ln w="12700">
                  <a:solidFill>
                    <a:schemeClr val="bg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14" name="TextBox 113">
                  <a:extLst>
                    <a:ext uri="{FF2B5EF4-FFF2-40B4-BE49-F238E27FC236}">
                      <a16:creationId xmlns:a16="http://schemas.microsoft.com/office/drawing/2014/main" id="{02FD2A8B-4BE7-0A5D-098D-9C69F473A81D}"/>
                    </a:ext>
                  </a:extLst>
                </p:cNvPr>
                <p:cNvSpPr txBox="1"/>
                <p:nvPr/>
              </p:nvSpPr>
              <p:spPr>
                <a:xfrm>
                  <a:off x="8939183" y="3542269"/>
                  <a:ext cx="485553" cy="22006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830" dirty="0">
                      <a:solidFill>
                        <a:schemeClr val="bg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50µm</a:t>
                  </a:r>
                </a:p>
              </p:txBody>
            </p:sp>
          </p:grpSp>
          <p:grpSp>
            <p:nvGrpSpPr>
              <p:cNvPr id="110" name="Group 109">
                <a:extLst>
                  <a:ext uri="{FF2B5EF4-FFF2-40B4-BE49-F238E27FC236}">
                    <a16:creationId xmlns:a16="http://schemas.microsoft.com/office/drawing/2014/main" id="{0519F5F9-34B7-1A22-537A-042930C0C381}"/>
                  </a:ext>
                </a:extLst>
              </p:cNvPr>
              <p:cNvGrpSpPr/>
              <p:nvPr/>
            </p:nvGrpSpPr>
            <p:grpSpPr>
              <a:xfrm>
                <a:off x="7276703" y="2774687"/>
                <a:ext cx="485553" cy="220060"/>
                <a:chOff x="8939183" y="3542269"/>
                <a:chExt cx="485553" cy="220060"/>
              </a:xfrm>
            </p:grpSpPr>
            <p:cxnSp>
              <p:nvCxnSpPr>
                <p:cNvPr id="111" name="Straight Connector 110">
                  <a:extLst>
                    <a:ext uri="{FF2B5EF4-FFF2-40B4-BE49-F238E27FC236}">
                      <a16:creationId xmlns:a16="http://schemas.microsoft.com/office/drawing/2014/main" id="{0A58BB96-382B-EAA8-8548-5367DCD0C5BB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9020734" y="3584549"/>
                  <a:ext cx="274320" cy="0"/>
                </a:xfrm>
                <a:prstGeom prst="line">
                  <a:avLst/>
                </a:prstGeom>
                <a:ln w="12700">
                  <a:solidFill>
                    <a:schemeClr val="bg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12" name="TextBox 111">
                  <a:extLst>
                    <a:ext uri="{FF2B5EF4-FFF2-40B4-BE49-F238E27FC236}">
                      <a16:creationId xmlns:a16="http://schemas.microsoft.com/office/drawing/2014/main" id="{02FD2A8B-4BE7-0A5D-098D-9C69F473A81D}"/>
                    </a:ext>
                  </a:extLst>
                </p:cNvPr>
                <p:cNvSpPr txBox="1"/>
                <p:nvPr/>
              </p:nvSpPr>
              <p:spPr>
                <a:xfrm>
                  <a:off x="8939183" y="3542269"/>
                  <a:ext cx="485553" cy="22006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830" dirty="0">
                      <a:solidFill>
                        <a:schemeClr val="bg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50µm</a:t>
                  </a:r>
                </a:p>
              </p:txBody>
            </p:sp>
          </p:grpSp>
        </p:grpSp>
      </p:grpSp>
      <p:grpSp>
        <p:nvGrpSpPr>
          <p:cNvPr id="15" name="Group 14"/>
          <p:cNvGrpSpPr/>
          <p:nvPr/>
        </p:nvGrpSpPr>
        <p:grpSpPr>
          <a:xfrm>
            <a:off x="5282946" y="994814"/>
            <a:ext cx="1411440" cy="1870872"/>
            <a:chOff x="5282946" y="994814"/>
            <a:chExt cx="1411440" cy="1870872"/>
          </a:xfrm>
        </p:grpSpPr>
        <p:sp>
          <p:nvSpPr>
            <p:cNvPr id="27" name="TextBox 26"/>
            <p:cNvSpPr txBox="1"/>
            <p:nvPr/>
          </p:nvSpPr>
          <p:spPr>
            <a:xfrm>
              <a:off x="5602945" y="994814"/>
              <a:ext cx="261610" cy="22006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830" b="1" dirty="0">
                  <a:latin typeface="Arial" panose="020B0604020202020204" pitchFamily="34" charset="0"/>
                  <a:cs typeface="Arial" panose="020B0604020202020204" pitchFamily="34" charset="0"/>
                </a:rPr>
                <a:t>B</a:t>
              </a:r>
            </a:p>
          </p:txBody>
        </p:sp>
        <p:grpSp>
          <p:nvGrpSpPr>
            <p:cNvPr id="83" name="Group 82"/>
            <p:cNvGrpSpPr/>
            <p:nvPr/>
          </p:nvGrpSpPr>
          <p:grpSpPr>
            <a:xfrm>
              <a:off x="5282946" y="1718782"/>
              <a:ext cx="1411440" cy="1146904"/>
              <a:chOff x="9782051" y="2998266"/>
              <a:chExt cx="1411440" cy="1146904"/>
            </a:xfrm>
          </p:grpSpPr>
          <p:sp>
            <p:nvSpPr>
              <p:cNvPr id="85" name="TextBox 84"/>
              <p:cNvSpPr txBox="1"/>
              <p:nvPr/>
            </p:nvSpPr>
            <p:spPr>
              <a:xfrm>
                <a:off x="10624104" y="3892993"/>
                <a:ext cx="569387" cy="22006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83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GAPDH</a:t>
                </a:r>
              </a:p>
            </p:txBody>
          </p:sp>
          <p:sp>
            <p:nvSpPr>
              <p:cNvPr id="86" name="TextBox 85"/>
              <p:cNvSpPr txBox="1"/>
              <p:nvPr/>
            </p:nvSpPr>
            <p:spPr>
              <a:xfrm>
                <a:off x="10630237" y="3634184"/>
                <a:ext cx="540533" cy="22006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83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CCNL1</a:t>
                </a:r>
              </a:p>
            </p:txBody>
          </p:sp>
          <p:grpSp>
            <p:nvGrpSpPr>
              <p:cNvPr id="87" name="Group 86"/>
              <p:cNvGrpSpPr/>
              <p:nvPr/>
            </p:nvGrpSpPr>
            <p:grpSpPr>
              <a:xfrm>
                <a:off x="9782051" y="2998266"/>
                <a:ext cx="920308" cy="1146904"/>
                <a:chOff x="9782051" y="2998266"/>
                <a:chExt cx="920308" cy="1146904"/>
              </a:xfrm>
            </p:grpSpPr>
            <p:pic>
              <p:nvPicPr>
                <p:cNvPr id="89" name="Picture 88"/>
                <p:cNvPicPr>
                  <a:picLocks noChangeAspect="1"/>
                </p:cNvPicPr>
                <p:nvPr/>
              </p:nvPicPr>
              <p:blipFill rotWithShape="1">
                <a:blip r:embed="rId25"/>
                <a:srcRect l="24380" t="60547" r="8804" b="24037"/>
                <a:stretch/>
              </p:blipFill>
              <p:spPr>
                <a:xfrm>
                  <a:off x="9782051" y="3608421"/>
                  <a:ext cx="914400" cy="249383"/>
                </a:xfrm>
                <a:prstGeom prst="rect">
                  <a:avLst/>
                </a:prstGeom>
              </p:spPr>
            </p:pic>
            <p:pic>
              <p:nvPicPr>
                <p:cNvPr id="90" name="Picture 89"/>
                <p:cNvPicPr>
                  <a:picLocks noChangeAspect="1"/>
                </p:cNvPicPr>
                <p:nvPr/>
              </p:nvPicPr>
              <p:blipFill rotWithShape="1">
                <a:blip r:embed="rId26"/>
                <a:srcRect l="27979" t="33059" r="5126" b="18376"/>
                <a:stretch/>
              </p:blipFill>
              <p:spPr>
                <a:xfrm>
                  <a:off x="9787959" y="3872120"/>
                  <a:ext cx="914400" cy="273050"/>
                </a:xfrm>
                <a:prstGeom prst="rect">
                  <a:avLst/>
                </a:prstGeom>
              </p:spPr>
            </p:pic>
            <p:sp>
              <p:nvSpPr>
                <p:cNvPr id="94" name="Rectangle 93"/>
                <p:cNvSpPr/>
                <p:nvPr/>
              </p:nvSpPr>
              <p:spPr>
                <a:xfrm rot="1702241">
                  <a:off x="10383797" y="2998266"/>
                  <a:ext cx="312393" cy="632545"/>
                </a:xfrm>
                <a:prstGeom prst="rect">
                  <a:avLst/>
                </a:prstGeom>
              </p:spPr>
              <p:txBody>
                <a:bodyPr vert="vert270" wrap="none">
                  <a:spAutoFit/>
                </a:bodyPr>
                <a:lstStyle/>
                <a:p>
                  <a:r>
                    <a:rPr lang="en-US" sz="830" b="1" dirty="0" err="1" smtClean="0">
                      <a:latin typeface="Arial" panose="020B0604020202020204" pitchFamily="34" charset="0"/>
                      <a:cs typeface="Arial" panose="020B0604020202020204" pitchFamily="34" charset="0"/>
                    </a:rPr>
                    <a:t>sh</a:t>
                  </a:r>
                  <a:r>
                    <a:rPr lang="en-US" sz="830" b="1" dirty="0" smtClean="0">
                      <a:latin typeface="Arial" panose="020B0604020202020204" pitchFamily="34" charset="0"/>
                      <a:cs typeface="Arial" panose="020B0604020202020204" pitchFamily="34" charset="0"/>
                    </a:rPr>
                    <a:t>-Control</a:t>
                  </a:r>
                  <a:endParaRPr lang="en-US" sz="830" b="1" dirty="0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95" name="Rectangle 94"/>
                <p:cNvSpPr/>
                <p:nvPr/>
              </p:nvSpPr>
              <p:spPr>
                <a:xfrm rot="1702241">
                  <a:off x="9946300" y="3020867"/>
                  <a:ext cx="312393" cy="608500"/>
                </a:xfrm>
                <a:prstGeom prst="rect">
                  <a:avLst/>
                </a:prstGeom>
              </p:spPr>
              <p:txBody>
                <a:bodyPr vert="vert270" wrap="none">
                  <a:spAutoFit/>
                </a:bodyPr>
                <a:lstStyle/>
                <a:p>
                  <a:r>
                    <a:rPr lang="en-US" sz="830" b="1" dirty="0">
                      <a:latin typeface="Arial" panose="020B0604020202020204" pitchFamily="34" charset="0"/>
                      <a:cs typeface="Arial" panose="020B0604020202020204" pitchFamily="34" charset="0"/>
                    </a:rPr>
                    <a:t>s</a:t>
                  </a:r>
                  <a:r>
                    <a:rPr lang="en-US" sz="830" b="1" dirty="0" smtClean="0">
                      <a:latin typeface="Arial" panose="020B0604020202020204" pitchFamily="34" charset="0"/>
                      <a:cs typeface="Arial" panose="020B0604020202020204" pitchFamily="34" charset="0"/>
                    </a:rPr>
                    <a:t>h-CCNL1</a:t>
                  </a:r>
                  <a:endParaRPr lang="en-US" sz="830" b="1" dirty="0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</p:grpSp>
        </p:grpSp>
      </p:grpSp>
    </p:spTree>
    <p:extLst>
      <p:ext uri="{BB962C8B-B14F-4D97-AF65-F5344CB8AC3E}">
        <p14:creationId xmlns:p14="http://schemas.microsoft.com/office/powerpoint/2010/main" val="29810154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7918200" y="8821943"/>
            <a:ext cx="419603" cy="322061"/>
          </a:xfrm>
        </p:spPr>
        <p:txBody>
          <a:bodyPr/>
          <a:lstStyle/>
          <a:p>
            <a:fld id="{A5076397-3791-427A-B070-7B48585D330F}" type="slidenum">
              <a:rPr lang="en-US" smtClean="0"/>
              <a:t>7</a:t>
            </a:fld>
            <a:endParaRPr lang="en-US" dirty="0"/>
          </a:p>
        </p:txBody>
      </p:sp>
      <p:pic>
        <p:nvPicPr>
          <p:cNvPr id="73" name="Picture 72">
            <a:extLst>
              <a:ext uri="{FF2B5EF4-FFF2-40B4-BE49-F238E27FC236}">
                <a16:creationId xmlns:a16="http://schemas.microsoft.com/office/drawing/2014/main" id="{97BB22B8-A44B-4BD6-94A7-9FFDE9B9C04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37987" y="8538009"/>
            <a:ext cx="1440000" cy="588407"/>
          </a:xfrm>
          <a:prstGeom prst="rect">
            <a:avLst/>
          </a:prstGeom>
        </p:spPr>
      </p:pic>
      <p:pic>
        <p:nvPicPr>
          <p:cNvPr id="74" name="Picture 2">
            <a:extLst>
              <a:ext uri="{FF2B5EF4-FFF2-40B4-BE49-F238E27FC236}">
                <a16:creationId xmlns:a16="http://schemas.microsoft.com/office/drawing/2014/main" id="{2A773A32-4DAE-4930-BC62-0A9F4B7A0A4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/>
          <a:srcRect l="5701" t="15002" r="9280" b="19991"/>
          <a:stretch>
            <a:fillRect/>
          </a:stretch>
        </p:blipFill>
        <p:spPr bwMode="auto">
          <a:xfrm>
            <a:off x="12861340" y="8481330"/>
            <a:ext cx="1362660" cy="6333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8" name="Rectangle 57">
            <a:extLst>
              <a:ext uri="{FF2B5EF4-FFF2-40B4-BE49-F238E27FC236}">
                <a16:creationId xmlns:a16="http://schemas.microsoft.com/office/drawing/2014/main" id="{0D713707-9160-4D0A-9349-952DAFBEF855}"/>
              </a:ext>
            </a:extLst>
          </p:cNvPr>
          <p:cNvSpPr/>
          <p:nvPr/>
        </p:nvSpPr>
        <p:spPr>
          <a:xfrm>
            <a:off x="954315" y="1"/>
            <a:ext cx="14347371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b="1" i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CCNL1 </a:t>
            </a:r>
            <a:r>
              <a:rPr lang="en-US" sz="28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controls expression levels of HBV RNA and splice products by modulating phosphorylation of total RNAPII</a:t>
            </a:r>
          </a:p>
        </p:txBody>
      </p:sp>
      <p:grpSp>
        <p:nvGrpSpPr>
          <p:cNvPr id="15" name="Group 14"/>
          <p:cNvGrpSpPr/>
          <p:nvPr/>
        </p:nvGrpSpPr>
        <p:grpSpPr>
          <a:xfrm>
            <a:off x="9227854" y="912423"/>
            <a:ext cx="4581099" cy="3074530"/>
            <a:chOff x="7195853" y="912423"/>
            <a:chExt cx="4581099" cy="3074530"/>
          </a:xfrm>
        </p:grpSpPr>
        <p:pic>
          <p:nvPicPr>
            <p:cNvPr id="10" name="Picture 9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7195853" y="1243753"/>
              <a:ext cx="4581099" cy="2743200"/>
            </a:xfrm>
            <a:prstGeom prst="rect">
              <a:avLst/>
            </a:prstGeom>
          </p:spPr>
        </p:pic>
        <p:sp>
          <p:nvSpPr>
            <p:cNvPr id="94" name="TextBox 93"/>
            <p:cNvSpPr txBox="1"/>
            <p:nvPr/>
          </p:nvSpPr>
          <p:spPr>
            <a:xfrm>
              <a:off x="7297403" y="912423"/>
              <a:ext cx="218927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00" b="1" dirty="0">
                  <a:latin typeface="Arial" panose="020B0604020202020204" pitchFamily="34" charset="0"/>
                  <a:cs typeface="Arial" panose="020B0604020202020204" pitchFamily="34" charset="0"/>
                </a:rPr>
                <a:t>E</a:t>
              </a:r>
            </a:p>
          </p:txBody>
        </p:sp>
      </p:grpSp>
      <p:grpSp>
        <p:nvGrpSpPr>
          <p:cNvPr id="29" name="Group 28"/>
          <p:cNvGrpSpPr/>
          <p:nvPr/>
        </p:nvGrpSpPr>
        <p:grpSpPr>
          <a:xfrm>
            <a:off x="2718161" y="912423"/>
            <a:ext cx="3394554" cy="3491542"/>
            <a:chOff x="686161" y="912423"/>
            <a:chExt cx="3394554" cy="3491542"/>
          </a:xfrm>
        </p:grpSpPr>
        <p:grpSp>
          <p:nvGrpSpPr>
            <p:cNvPr id="11" name="Group 10"/>
            <p:cNvGrpSpPr/>
            <p:nvPr/>
          </p:nvGrpSpPr>
          <p:grpSpPr>
            <a:xfrm>
              <a:off x="686161" y="912423"/>
              <a:ext cx="1641475" cy="3259052"/>
              <a:chOff x="686161" y="912423"/>
              <a:chExt cx="1641475" cy="3259052"/>
            </a:xfrm>
          </p:grpSpPr>
          <p:graphicFrame>
            <p:nvGraphicFramePr>
              <p:cNvPr id="5" name="Object 4"/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2905069023"/>
                  </p:ext>
                </p:extLst>
              </p:nvPr>
            </p:nvGraphicFramePr>
            <p:xfrm>
              <a:off x="686161" y="1144113"/>
              <a:ext cx="1641475" cy="3027362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4146" name="Prism 9" r:id="rId6" imgW="1641859" imgH="3027815" progId="Prism9.Document">
                      <p:embed/>
                    </p:oleObj>
                  </mc:Choice>
                  <mc:Fallback>
                    <p:oleObj name="Prism 9" r:id="rId6" imgW="1641859" imgH="3027815" progId="Prism9.Document">
                      <p:embed/>
                      <p:pic>
                        <p:nvPicPr>
                          <p:cNvPr id="5" name="Object 4"/>
                          <p:cNvPicPr/>
                          <p:nvPr/>
                        </p:nvPicPr>
                        <p:blipFill>
                          <a:blip r:embed="rId7"/>
                          <a:stretch>
                            <a:fillRect/>
                          </a:stretch>
                        </p:blipFill>
                        <p:spPr>
                          <a:xfrm>
                            <a:off x="686161" y="1144113"/>
                            <a:ext cx="1641475" cy="3027362"/>
                          </a:xfrm>
                          <a:prstGeom prst="rect">
                            <a:avLst/>
                          </a:prstGeom>
                        </p:spPr>
                      </p:pic>
                    </p:oleObj>
                  </mc:Fallback>
                </mc:AlternateContent>
              </a:graphicData>
            </a:graphic>
          </p:graphicFrame>
          <p:sp>
            <p:nvSpPr>
              <p:cNvPr id="24" name="TextBox 23"/>
              <p:cNvSpPr txBox="1"/>
              <p:nvPr/>
            </p:nvSpPr>
            <p:spPr>
              <a:xfrm>
                <a:off x="1047255" y="912423"/>
                <a:ext cx="277640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A</a:t>
                </a:r>
              </a:p>
            </p:txBody>
          </p:sp>
        </p:grpSp>
        <p:grpSp>
          <p:nvGrpSpPr>
            <p:cNvPr id="12" name="Group 11"/>
            <p:cNvGrpSpPr/>
            <p:nvPr/>
          </p:nvGrpSpPr>
          <p:grpSpPr>
            <a:xfrm>
              <a:off x="2387334" y="912423"/>
              <a:ext cx="1693381" cy="3317667"/>
              <a:chOff x="2387334" y="912423"/>
              <a:chExt cx="1693381" cy="3317667"/>
            </a:xfrm>
          </p:grpSpPr>
          <p:sp>
            <p:nvSpPr>
              <p:cNvPr id="34" name="TextBox 33"/>
              <p:cNvSpPr txBox="1"/>
              <p:nvPr/>
            </p:nvSpPr>
            <p:spPr>
              <a:xfrm>
                <a:off x="2775288" y="912423"/>
                <a:ext cx="306185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00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B</a:t>
                </a:r>
              </a:p>
            </p:txBody>
          </p:sp>
          <p:graphicFrame>
            <p:nvGraphicFramePr>
              <p:cNvPr id="39" name="Object 38"/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895361571"/>
                  </p:ext>
                </p:extLst>
              </p:nvPr>
            </p:nvGraphicFramePr>
            <p:xfrm>
              <a:off x="2387334" y="1185138"/>
              <a:ext cx="1693381" cy="3044952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4147" name="Prism 9" r:id="rId8" imgW="1858300" imgH="3299371" progId="Prism9.Document">
                      <p:embed/>
                    </p:oleObj>
                  </mc:Choice>
                  <mc:Fallback>
                    <p:oleObj name="Prism 9" r:id="rId8" imgW="1858300" imgH="3299371" progId="Prism9.Document">
                      <p:embed/>
                      <p:pic>
                        <p:nvPicPr>
                          <p:cNvPr id="3" name="Object 2"/>
                          <p:cNvPicPr/>
                          <p:nvPr/>
                        </p:nvPicPr>
                        <p:blipFill>
                          <a:blip r:embed="rId9"/>
                          <a:stretch>
                            <a:fillRect/>
                          </a:stretch>
                        </p:blipFill>
                        <p:spPr>
                          <a:xfrm>
                            <a:off x="2387334" y="1185138"/>
                            <a:ext cx="1693381" cy="3044952"/>
                          </a:xfrm>
                          <a:prstGeom prst="rect">
                            <a:avLst/>
                          </a:prstGeom>
                        </p:spPr>
                      </p:pic>
                    </p:oleObj>
                  </mc:Fallback>
                </mc:AlternateContent>
              </a:graphicData>
            </a:graphic>
          </p:graphicFrame>
        </p:grpSp>
        <p:grpSp>
          <p:nvGrpSpPr>
            <p:cNvPr id="28" name="Group 27"/>
            <p:cNvGrpSpPr/>
            <p:nvPr/>
          </p:nvGrpSpPr>
          <p:grpSpPr>
            <a:xfrm>
              <a:off x="937846" y="4126966"/>
              <a:ext cx="2766646" cy="276999"/>
              <a:chOff x="937846" y="4126966"/>
              <a:chExt cx="2766646" cy="276999"/>
            </a:xfrm>
          </p:grpSpPr>
          <p:cxnSp>
            <p:nvCxnSpPr>
              <p:cNvPr id="22" name="Straight Connector 21"/>
              <p:cNvCxnSpPr/>
              <p:nvPr/>
            </p:nvCxnSpPr>
            <p:spPr>
              <a:xfrm flipV="1">
                <a:off x="937846" y="4149969"/>
                <a:ext cx="2766646" cy="11723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5" name="TextBox 24"/>
              <p:cNvSpPr txBox="1"/>
              <p:nvPr/>
            </p:nvSpPr>
            <p:spPr>
              <a:xfrm>
                <a:off x="1585625" y="4126966"/>
                <a:ext cx="1470274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0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Effect on splicing</a:t>
                </a:r>
              </a:p>
            </p:txBody>
          </p:sp>
        </p:grpSp>
      </p:grpSp>
      <p:grpSp>
        <p:nvGrpSpPr>
          <p:cNvPr id="30" name="Group 29"/>
          <p:cNvGrpSpPr/>
          <p:nvPr/>
        </p:nvGrpSpPr>
        <p:grpSpPr>
          <a:xfrm>
            <a:off x="5852885" y="912423"/>
            <a:ext cx="3268814" cy="3497566"/>
            <a:chOff x="3820885" y="912423"/>
            <a:chExt cx="3268814" cy="3497566"/>
          </a:xfrm>
        </p:grpSpPr>
        <p:grpSp>
          <p:nvGrpSpPr>
            <p:cNvPr id="20" name="Group 19"/>
            <p:cNvGrpSpPr/>
            <p:nvPr/>
          </p:nvGrpSpPr>
          <p:grpSpPr>
            <a:xfrm>
              <a:off x="3820885" y="912423"/>
              <a:ext cx="3268814" cy="3317667"/>
              <a:chOff x="3820885" y="912423"/>
              <a:chExt cx="3268814" cy="3317667"/>
            </a:xfrm>
          </p:grpSpPr>
          <p:grpSp>
            <p:nvGrpSpPr>
              <p:cNvPr id="13" name="Group 12"/>
              <p:cNvGrpSpPr/>
              <p:nvPr/>
            </p:nvGrpSpPr>
            <p:grpSpPr>
              <a:xfrm>
                <a:off x="3820885" y="912423"/>
                <a:ext cx="1595437" cy="3294221"/>
                <a:chOff x="3820885" y="912423"/>
                <a:chExt cx="1595437" cy="3294221"/>
              </a:xfrm>
            </p:grpSpPr>
            <p:sp>
              <p:nvSpPr>
                <p:cNvPr id="26" name="TextBox 25"/>
                <p:cNvSpPr txBox="1"/>
                <p:nvPr/>
              </p:nvSpPr>
              <p:spPr>
                <a:xfrm>
                  <a:off x="3925730" y="912423"/>
                  <a:ext cx="218927" cy="24622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1000" b="1" dirty="0">
                      <a:latin typeface="Arial" panose="020B0604020202020204" pitchFamily="34" charset="0"/>
                      <a:cs typeface="Arial" panose="020B0604020202020204" pitchFamily="34" charset="0"/>
                    </a:rPr>
                    <a:t>C</a:t>
                  </a:r>
                </a:p>
              </p:txBody>
            </p:sp>
            <p:graphicFrame>
              <p:nvGraphicFramePr>
                <p:cNvPr id="9" name="Object 8"/>
                <p:cNvGraphicFramePr>
                  <a:graphicFrameLocks noChangeAspect="1"/>
                </p:cNvGraphicFramePr>
                <p:nvPr>
                  <p:extLst>
                    <p:ext uri="{D42A27DB-BD31-4B8C-83A1-F6EECF244321}">
                      <p14:modId xmlns:p14="http://schemas.microsoft.com/office/powerpoint/2010/main" val="3409393162"/>
                    </p:ext>
                  </p:extLst>
                </p:nvPr>
              </p:nvGraphicFramePr>
              <p:xfrm>
                <a:off x="3820885" y="1158644"/>
                <a:ext cx="1595437" cy="3048000"/>
              </p:xfrm>
              <a:graphic>
                <a:graphicData uri="http://schemas.openxmlformats.org/presentationml/2006/ole">
                  <mc:AlternateContent xmlns:mc="http://schemas.openxmlformats.org/markup-compatibility/2006">
                    <mc:Choice xmlns:v="urn:schemas-microsoft-com:vml" Requires="v">
                      <p:oleObj spid="_x0000_s4148" name="Prism 9" r:id="rId10" imgW="1596121" imgH="3047623" progId="Prism9.Document">
                        <p:embed/>
                      </p:oleObj>
                    </mc:Choice>
                    <mc:Fallback>
                      <p:oleObj name="Prism 9" r:id="rId10" imgW="1596121" imgH="3047623" progId="Prism9.Document">
                        <p:embed/>
                        <p:pic>
                          <p:nvPicPr>
                            <p:cNvPr id="0" name=""/>
                            <p:cNvPicPr/>
                            <p:nvPr/>
                          </p:nvPicPr>
                          <p:blipFill>
                            <a:blip r:embed="rId11"/>
                            <a:stretch>
                              <a:fillRect/>
                            </a:stretch>
                          </p:blipFill>
                          <p:spPr>
                            <a:xfrm>
                              <a:off x="3820885" y="1158644"/>
                              <a:ext cx="1595437" cy="3048000"/>
                            </a:xfrm>
                            <a:prstGeom prst="rect">
                              <a:avLst/>
                            </a:prstGeom>
                          </p:spPr>
                        </p:pic>
                      </p:oleObj>
                    </mc:Fallback>
                  </mc:AlternateContent>
                </a:graphicData>
              </a:graphic>
            </p:graphicFrame>
          </p:grpSp>
          <p:grpSp>
            <p:nvGrpSpPr>
              <p:cNvPr id="14" name="Group 13"/>
              <p:cNvGrpSpPr/>
              <p:nvPr/>
            </p:nvGrpSpPr>
            <p:grpSpPr>
              <a:xfrm>
                <a:off x="5484736" y="912423"/>
                <a:ext cx="1604963" cy="3317667"/>
                <a:chOff x="5484736" y="912423"/>
                <a:chExt cx="1604963" cy="3317667"/>
              </a:xfrm>
            </p:grpSpPr>
            <p:sp>
              <p:nvSpPr>
                <p:cNvPr id="31" name="TextBox 30"/>
                <p:cNvSpPr txBox="1"/>
                <p:nvPr/>
              </p:nvSpPr>
              <p:spPr>
                <a:xfrm>
                  <a:off x="5566797" y="912423"/>
                  <a:ext cx="218927" cy="24622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1000" b="1" dirty="0">
                      <a:latin typeface="Arial" panose="020B0604020202020204" pitchFamily="34" charset="0"/>
                      <a:cs typeface="Arial" panose="020B0604020202020204" pitchFamily="34" charset="0"/>
                    </a:rPr>
                    <a:t>D</a:t>
                  </a:r>
                </a:p>
              </p:txBody>
            </p:sp>
            <p:graphicFrame>
              <p:nvGraphicFramePr>
                <p:cNvPr id="7" name="Object 6"/>
                <p:cNvGraphicFramePr>
                  <a:graphicFrameLocks noChangeAspect="1"/>
                </p:cNvGraphicFramePr>
                <p:nvPr>
                  <p:extLst>
                    <p:ext uri="{D42A27DB-BD31-4B8C-83A1-F6EECF244321}">
                      <p14:modId xmlns:p14="http://schemas.microsoft.com/office/powerpoint/2010/main" val="2699650115"/>
                    </p:ext>
                  </p:extLst>
                </p:nvPr>
              </p:nvGraphicFramePr>
              <p:xfrm>
                <a:off x="5484736" y="1150340"/>
                <a:ext cx="1604963" cy="3079750"/>
              </p:xfrm>
              <a:graphic>
                <a:graphicData uri="http://schemas.openxmlformats.org/presentationml/2006/ole">
                  <mc:AlternateContent xmlns:mc="http://schemas.openxmlformats.org/markup-compatibility/2006">
                    <mc:Choice xmlns:v="urn:schemas-microsoft-com:vml" Requires="v">
                      <p:oleObj spid="_x0000_s4149" name="Prism 9" r:id="rId12" imgW="1605485" imgH="3079677" progId="Prism9.Document">
                        <p:embed/>
                      </p:oleObj>
                    </mc:Choice>
                    <mc:Fallback>
                      <p:oleObj name="Prism 9" r:id="rId12" imgW="1605485" imgH="3079677" progId="Prism9.Document">
                        <p:embed/>
                        <p:pic>
                          <p:nvPicPr>
                            <p:cNvPr id="7" name="Object 6"/>
                            <p:cNvPicPr/>
                            <p:nvPr/>
                          </p:nvPicPr>
                          <p:blipFill>
                            <a:blip r:embed="rId13"/>
                            <a:stretch>
                              <a:fillRect/>
                            </a:stretch>
                          </p:blipFill>
                          <p:spPr>
                            <a:xfrm>
                              <a:off x="5484736" y="1150340"/>
                              <a:ext cx="1604963" cy="3079750"/>
                            </a:xfrm>
                            <a:prstGeom prst="rect">
                              <a:avLst/>
                            </a:prstGeom>
                          </p:spPr>
                        </p:pic>
                      </p:oleObj>
                    </mc:Fallback>
                  </mc:AlternateContent>
                </a:graphicData>
              </a:graphic>
            </p:graphicFrame>
          </p:grpSp>
        </p:grpSp>
        <p:grpSp>
          <p:nvGrpSpPr>
            <p:cNvPr id="27" name="Group 26"/>
            <p:cNvGrpSpPr/>
            <p:nvPr/>
          </p:nvGrpSpPr>
          <p:grpSpPr>
            <a:xfrm>
              <a:off x="4066728" y="4148379"/>
              <a:ext cx="2858475" cy="261610"/>
              <a:chOff x="4066728" y="4148379"/>
              <a:chExt cx="2858475" cy="261610"/>
            </a:xfrm>
          </p:grpSpPr>
          <p:cxnSp>
            <p:nvCxnSpPr>
              <p:cNvPr id="96" name="Straight Connector 95"/>
              <p:cNvCxnSpPr/>
              <p:nvPr/>
            </p:nvCxnSpPr>
            <p:spPr>
              <a:xfrm flipV="1">
                <a:off x="4126526" y="4149969"/>
                <a:ext cx="2766646" cy="11723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97" name="TextBox 96"/>
              <p:cNvSpPr txBox="1"/>
              <p:nvPr/>
            </p:nvSpPr>
            <p:spPr>
              <a:xfrm>
                <a:off x="4066728" y="4148379"/>
                <a:ext cx="2858475" cy="2616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10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Role in production of nascent HBV RNA</a:t>
                </a:r>
              </a:p>
            </p:txBody>
          </p:sp>
        </p:grpSp>
      </p:grpSp>
      <p:grpSp>
        <p:nvGrpSpPr>
          <p:cNvPr id="23" name="Group 22"/>
          <p:cNvGrpSpPr/>
          <p:nvPr/>
        </p:nvGrpSpPr>
        <p:grpSpPr>
          <a:xfrm>
            <a:off x="2860023" y="4438413"/>
            <a:ext cx="3433864" cy="3032784"/>
            <a:chOff x="2742793" y="4438413"/>
            <a:chExt cx="3433864" cy="3032784"/>
          </a:xfrm>
        </p:grpSpPr>
        <p:grpSp>
          <p:nvGrpSpPr>
            <p:cNvPr id="17" name="Group 16"/>
            <p:cNvGrpSpPr/>
            <p:nvPr/>
          </p:nvGrpSpPr>
          <p:grpSpPr>
            <a:xfrm>
              <a:off x="3700893" y="4438413"/>
              <a:ext cx="1166769" cy="3032784"/>
              <a:chOff x="543479" y="4438413"/>
              <a:chExt cx="1166769" cy="3032784"/>
            </a:xfrm>
          </p:grpSpPr>
          <p:sp>
            <p:nvSpPr>
              <p:cNvPr id="43" name="TextBox 42"/>
              <p:cNvSpPr txBox="1"/>
              <p:nvPr/>
            </p:nvSpPr>
            <p:spPr>
              <a:xfrm>
                <a:off x="543479" y="4438413"/>
                <a:ext cx="255198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00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F</a:t>
                </a:r>
              </a:p>
            </p:txBody>
          </p:sp>
          <p:sp>
            <p:nvSpPr>
              <p:cNvPr id="95" name="TextBox 94"/>
              <p:cNvSpPr txBox="1"/>
              <p:nvPr/>
            </p:nvSpPr>
            <p:spPr>
              <a:xfrm>
                <a:off x="716065" y="7194198"/>
                <a:ext cx="994183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0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HepAD38.7</a:t>
                </a:r>
              </a:p>
            </p:txBody>
          </p:sp>
        </p:grpSp>
        <p:pic>
          <p:nvPicPr>
            <p:cNvPr id="21" name="Picture 20"/>
            <p:cNvPicPr>
              <a:picLocks noChangeAspect="1"/>
            </p:cNvPicPr>
            <p:nvPr/>
          </p:nvPicPr>
          <p:blipFill>
            <a:blip r:embed="rId14"/>
            <a:stretch>
              <a:fillRect/>
            </a:stretch>
          </p:blipFill>
          <p:spPr>
            <a:xfrm>
              <a:off x="2742793" y="4884143"/>
              <a:ext cx="3433864" cy="2286000"/>
            </a:xfrm>
            <a:prstGeom prst="rect">
              <a:avLst/>
            </a:prstGeom>
          </p:spPr>
        </p:pic>
      </p:grpSp>
      <p:grpSp>
        <p:nvGrpSpPr>
          <p:cNvPr id="4" name="Group 3"/>
          <p:cNvGrpSpPr/>
          <p:nvPr/>
        </p:nvGrpSpPr>
        <p:grpSpPr>
          <a:xfrm>
            <a:off x="7448322" y="5060036"/>
            <a:ext cx="4614408" cy="3158672"/>
            <a:chOff x="7448322" y="5060036"/>
            <a:chExt cx="4614408" cy="3158672"/>
          </a:xfrm>
        </p:grpSpPr>
        <p:grpSp>
          <p:nvGrpSpPr>
            <p:cNvPr id="35" name="Group 34"/>
            <p:cNvGrpSpPr/>
            <p:nvPr/>
          </p:nvGrpSpPr>
          <p:grpSpPr>
            <a:xfrm>
              <a:off x="7448322" y="5060036"/>
              <a:ext cx="4614408" cy="2921675"/>
              <a:chOff x="7448322" y="5060036"/>
              <a:chExt cx="4614408" cy="2921675"/>
            </a:xfrm>
          </p:grpSpPr>
          <p:grpSp>
            <p:nvGrpSpPr>
              <p:cNvPr id="53" name="Group 52"/>
              <p:cNvGrpSpPr/>
              <p:nvPr/>
            </p:nvGrpSpPr>
            <p:grpSpPr>
              <a:xfrm>
                <a:off x="7448322" y="5060036"/>
                <a:ext cx="4614408" cy="2555439"/>
                <a:chOff x="3388159" y="2143869"/>
                <a:chExt cx="4614408" cy="2555439"/>
              </a:xfrm>
            </p:grpSpPr>
            <p:grpSp>
              <p:nvGrpSpPr>
                <p:cNvPr id="54" name="Group 53"/>
                <p:cNvGrpSpPr/>
                <p:nvPr/>
              </p:nvGrpSpPr>
              <p:grpSpPr>
                <a:xfrm>
                  <a:off x="3388159" y="2143869"/>
                  <a:ext cx="2258285" cy="2555439"/>
                  <a:chOff x="3388159" y="2143869"/>
                  <a:chExt cx="2258285" cy="2555439"/>
                </a:xfrm>
              </p:grpSpPr>
              <p:pic>
                <p:nvPicPr>
                  <p:cNvPr id="63" name="Picture 62"/>
                  <p:cNvPicPr>
                    <a:picLocks noChangeAspect="1"/>
                  </p:cNvPicPr>
                  <p:nvPr/>
                </p:nvPicPr>
                <p:blipFill rotWithShape="1">
                  <a:blip r:embed="rId15"/>
                  <a:srcRect r="96695" b="97672"/>
                  <a:stretch/>
                </p:blipFill>
                <p:spPr>
                  <a:xfrm>
                    <a:off x="4318353" y="2143869"/>
                    <a:ext cx="135896" cy="170301"/>
                  </a:xfrm>
                  <a:prstGeom prst="rect">
                    <a:avLst/>
                  </a:prstGeom>
                </p:spPr>
              </p:pic>
              <p:pic>
                <p:nvPicPr>
                  <p:cNvPr id="64" name="Picture 63"/>
                  <p:cNvPicPr>
                    <a:picLocks noChangeAspect="1"/>
                  </p:cNvPicPr>
                  <p:nvPr/>
                </p:nvPicPr>
                <p:blipFill rotWithShape="1">
                  <a:blip r:embed="rId15"/>
                  <a:srcRect l="4215" t="31096" r="65080" b="51435"/>
                  <a:stretch/>
                </p:blipFill>
                <p:spPr>
                  <a:xfrm>
                    <a:off x="3388159" y="2413308"/>
                    <a:ext cx="2258285" cy="2286000"/>
                  </a:xfrm>
                  <a:prstGeom prst="rect">
                    <a:avLst/>
                  </a:prstGeom>
                </p:spPr>
              </p:pic>
            </p:grpSp>
            <p:grpSp>
              <p:nvGrpSpPr>
                <p:cNvPr id="55" name="Group 54"/>
                <p:cNvGrpSpPr/>
                <p:nvPr/>
              </p:nvGrpSpPr>
              <p:grpSpPr>
                <a:xfrm>
                  <a:off x="5646444" y="2143869"/>
                  <a:ext cx="2356123" cy="2422585"/>
                  <a:chOff x="5646444" y="2143869"/>
                  <a:chExt cx="2356123" cy="2422585"/>
                </a:xfrm>
              </p:grpSpPr>
              <p:pic>
                <p:nvPicPr>
                  <p:cNvPr id="56" name="Picture 55"/>
                  <p:cNvPicPr>
                    <a:picLocks noChangeAspect="1"/>
                  </p:cNvPicPr>
                  <p:nvPr/>
                </p:nvPicPr>
                <p:blipFill rotWithShape="1">
                  <a:blip r:embed="rId15"/>
                  <a:srcRect l="3433" t="48070" r="65081" b="34762"/>
                  <a:stretch/>
                </p:blipFill>
                <p:spPr>
                  <a:xfrm>
                    <a:off x="5646444" y="2280454"/>
                    <a:ext cx="2356123" cy="2286000"/>
                  </a:xfrm>
                  <a:prstGeom prst="rect">
                    <a:avLst/>
                  </a:prstGeom>
                </p:spPr>
              </p:pic>
              <p:pic>
                <p:nvPicPr>
                  <p:cNvPr id="59" name="Picture 58"/>
                  <p:cNvPicPr>
                    <a:picLocks noChangeAspect="1"/>
                  </p:cNvPicPr>
                  <p:nvPr/>
                </p:nvPicPr>
                <p:blipFill rotWithShape="1">
                  <a:blip r:embed="rId15"/>
                  <a:srcRect t="30295" r="95780" b="65970"/>
                  <a:stretch/>
                </p:blipFill>
                <p:spPr>
                  <a:xfrm>
                    <a:off x="6081747" y="2143869"/>
                    <a:ext cx="173472" cy="273171"/>
                  </a:xfrm>
                  <a:prstGeom prst="rect">
                    <a:avLst/>
                  </a:prstGeom>
                </p:spPr>
              </p:pic>
            </p:grpSp>
          </p:grpSp>
          <p:sp>
            <p:nvSpPr>
              <p:cNvPr id="65" name="TextBox 64"/>
              <p:cNvSpPr txBox="1"/>
              <p:nvPr/>
            </p:nvSpPr>
            <p:spPr>
              <a:xfrm>
                <a:off x="8446562" y="7612379"/>
                <a:ext cx="2967479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b="1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Fan and colleagues, 2022</a:t>
                </a:r>
                <a:endParaRPr lang="en-US" b="1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sp>
          <p:nvSpPr>
            <p:cNvPr id="3" name="Rectangle 2"/>
            <p:cNvSpPr/>
            <p:nvPr/>
          </p:nvSpPr>
          <p:spPr>
            <a:xfrm>
              <a:off x="7691277" y="7910931"/>
              <a:ext cx="4371453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400" dirty="0">
                  <a:latin typeface="Arial" panose="020B0604020202020204" pitchFamily="34" charset="0"/>
                  <a:cs typeface="Arial" panose="020B0604020202020204" pitchFamily="34" charset="0"/>
                </a:rPr>
                <a:t>https://www.nature.com/articles/s41419-022-04852-3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5361407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0D713707-9160-4D0A-9349-952DAFBEF855}"/>
              </a:ext>
            </a:extLst>
          </p:cNvPr>
          <p:cNvSpPr/>
          <p:nvPr/>
        </p:nvSpPr>
        <p:spPr>
          <a:xfrm>
            <a:off x="3602892" y="0"/>
            <a:ext cx="905021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b="1" i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CCNL1 </a:t>
            </a:r>
            <a:r>
              <a:rPr lang="en-US" sz="28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expression is associated with CHB infection</a:t>
            </a:r>
            <a:endParaRPr lang="en-US" sz="2800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6" name="Slide Number Placeholder 35"/>
          <p:cNvSpPr>
            <a:spLocks noGrp="1"/>
          </p:cNvSpPr>
          <p:nvPr>
            <p:ph type="sldNum" sz="quarter" idx="12"/>
          </p:nvPr>
        </p:nvSpPr>
        <p:spPr>
          <a:xfrm>
            <a:off x="7915887" y="8792309"/>
            <a:ext cx="424229" cy="351695"/>
          </a:xfrm>
        </p:spPr>
        <p:txBody>
          <a:bodyPr/>
          <a:lstStyle/>
          <a:p>
            <a:fld id="{F44ACAC4-34F5-442D-87BC-0B2A871993FB}" type="slidenum">
              <a:rPr lang="en-US" smtClean="0"/>
              <a:t>8</a:t>
            </a:fld>
            <a:endParaRPr lang="en-US" dirty="0"/>
          </a:p>
        </p:txBody>
      </p:sp>
      <p:pic>
        <p:nvPicPr>
          <p:cNvPr id="33" name="Picture 32">
            <a:extLst>
              <a:ext uri="{FF2B5EF4-FFF2-40B4-BE49-F238E27FC236}">
                <a16:creationId xmlns:a16="http://schemas.microsoft.com/office/drawing/2014/main" id="{97BB22B8-A44B-4BD6-94A7-9FFDE9B9C04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37987" y="8538009"/>
            <a:ext cx="1440000" cy="588407"/>
          </a:xfrm>
          <a:prstGeom prst="rect">
            <a:avLst/>
          </a:prstGeom>
        </p:spPr>
      </p:pic>
      <p:pic>
        <p:nvPicPr>
          <p:cNvPr id="34" name="Picture 2">
            <a:extLst>
              <a:ext uri="{FF2B5EF4-FFF2-40B4-BE49-F238E27FC236}">
                <a16:creationId xmlns:a16="http://schemas.microsoft.com/office/drawing/2014/main" id="{2A773A32-4DAE-4930-BC62-0A9F4B7A0A4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/>
          <a:srcRect l="5701" t="15002" r="9280" b="19991"/>
          <a:stretch>
            <a:fillRect/>
          </a:stretch>
        </p:blipFill>
        <p:spPr bwMode="auto">
          <a:xfrm>
            <a:off x="12861340" y="8481330"/>
            <a:ext cx="1362660" cy="6333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12" name="Group 11"/>
          <p:cNvGrpSpPr/>
          <p:nvPr/>
        </p:nvGrpSpPr>
        <p:grpSpPr>
          <a:xfrm>
            <a:off x="2692209" y="1005701"/>
            <a:ext cx="1685260" cy="3160562"/>
            <a:chOff x="822444" y="1005701"/>
            <a:chExt cx="1685260" cy="3160562"/>
          </a:xfrm>
        </p:grpSpPr>
        <p:graphicFrame>
          <p:nvGraphicFramePr>
            <p:cNvPr id="15" name="Object 14"/>
            <p:cNvGraphicFramePr>
              <a:graphicFrameLocks noChangeAspect="1"/>
            </p:cNvGraphicFramePr>
            <p:nvPr/>
          </p:nvGraphicFramePr>
          <p:xfrm>
            <a:off x="822444" y="1423063"/>
            <a:ext cx="1685260" cy="27432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5162" name="Prism 9" r:id="rId5" imgW="2012438" imgH="3276321" progId="Prism9.Document">
                    <p:embed/>
                  </p:oleObj>
                </mc:Choice>
                <mc:Fallback>
                  <p:oleObj name="Prism 9" r:id="rId5" imgW="2012438" imgH="3276321" progId="Prism9.Document">
                    <p:embed/>
                    <p:pic>
                      <p:nvPicPr>
                        <p:cNvPr id="15" name="Object 14"/>
                        <p:cNvPicPr/>
                        <p:nvPr/>
                      </p:nvPicPr>
                      <p:blipFill>
                        <a:blip r:embed="rId6"/>
                        <a:stretch>
                          <a:fillRect/>
                        </a:stretch>
                      </p:blipFill>
                      <p:spPr>
                        <a:xfrm>
                          <a:off x="822444" y="1423063"/>
                          <a:ext cx="1685260" cy="2743200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30" name="TextBox 129"/>
            <p:cNvSpPr txBox="1"/>
            <p:nvPr/>
          </p:nvSpPr>
          <p:spPr>
            <a:xfrm>
              <a:off x="1185812" y="1005701"/>
              <a:ext cx="27764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b="1" dirty="0">
                  <a:latin typeface="Arial" panose="020B0604020202020204" pitchFamily="34" charset="0"/>
                  <a:cs typeface="Arial" panose="020B0604020202020204" pitchFamily="34" charset="0"/>
                </a:rPr>
                <a:t>A</a:t>
              </a:r>
            </a:p>
          </p:txBody>
        </p:sp>
      </p:grpSp>
      <p:grpSp>
        <p:nvGrpSpPr>
          <p:cNvPr id="13" name="Group 12"/>
          <p:cNvGrpSpPr/>
          <p:nvPr/>
        </p:nvGrpSpPr>
        <p:grpSpPr>
          <a:xfrm>
            <a:off x="4402179" y="1005703"/>
            <a:ext cx="1651940" cy="3160560"/>
            <a:chOff x="2579309" y="1005703"/>
            <a:chExt cx="1651940" cy="3160560"/>
          </a:xfrm>
        </p:grpSpPr>
        <p:graphicFrame>
          <p:nvGraphicFramePr>
            <p:cNvPr id="17" name="Object 16"/>
            <p:cNvGraphicFramePr>
              <a:graphicFrameLocks noChangeAspect="1"/>
            </p:cNvGraphicFramePr>
            <p:nvPr/>
          </p:nvGraphicFramePr>
          <p:xfrm>
            <a:off x="2579309" y="1423063"/>
            <a:ext cx="1651940" cy="27432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5163" name="Prism 9" r:id="rId7" imgW="2090228" imgH="3471525" progId="Prism9.Document">
                    <p:embed/>
                  </p:oleObj>
                </mc:Choice>
                <mc:Fallback>
                  <p:oleObj name="Prism 9" r:id="rId7" imgW="2090228" imgH="3471525" progId="Prism9.Document">
                    <p:embed/>
                    <p:pic>
                      <p:nvPicPr>
                        <p:cNvPr id="17" name="Object 16"/>
                        <p:cNvPicPr/>
                        <p:nvPr/>
                      </p:nvPicPr>
                      <p:blipFill>
                        <a:blip r:embed="rId8"/>
                        <a:stretch>
                          <a:fillRect/>
                        </a:stretch>
                      </p:blipFill>
                      <p:spPr>
                        <a:xfrm>
                          <a:off x="2579309" y="1423063"/>
                          <a:ext cx="1651940" cy="2743200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32" name="TextBox 131"/>
            <p:cNvSpPr txBox="1"/>
            <p:nvPr/>
          </p:nvSpPr>
          <p:spPr>
            <a:xfrm>
              <a:off x="3177435" y="1005703"/>
              <a:ext cx="180987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00" b="1" dirty="0">
                  <a:latin typeface="Arial" panose="020B0604020202020204" pitchFamily="34" charset="0"/>
                  <a:cs typeface="Arial" panose="020B0604020202020204" pitchFamily="34" charset="0"/>
                </a:rPr>
                <a:t>B</a:t>
              </a:r>
            </a:p>
          </p:txBody>
        </p:sp>
      </p:grpSp>
      <p:grpSp>
        <p:nvGrpSpPr>
          <p:cNvPr id="3" name="Group 2"/>
          <p:cNvGrpSpPr/>
          <p:nvPr/>
        </p:nvGrpSpPr>
        <p:grpSpPr>
          <a:xfrm>
            <a:off x="6690032" y="4166263"/>
            <a:ext cx="4821367" cy="2940986"/>
            <a:chOff x="2712001" y="4166263"/>
            <a:chExt cx="4821367" cy="2940986"/>
          </a:xfrm>
        </p:grpSpPr>
        <p:sp>
          <p:nvSpPr>
            <p:cNvPr id="26" name="TextBox 25"/>
            <p:cNvSpPr txBox="1"/>
            <p:nvPr/>
          </p:nvSpPr>
          <p:spPr>
            <a:xfrm>
              <a:off x="2712001" y="4166263"/>
              <a:ext cx="248786" cy="21929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825" b="1" dirty="0">
                  <a:latin typeface="Arial" panose="020B0604020202020204" pitchFamily="34" charset="0"/>
                  <a:cs typeface="Arial" panose="020B0604020202020204" pitchFamily="34" charset="0"/>
                </a:rPr>
                <a:t>F</a:t>
              </a:r>
            </a:p>
          </p:txBody>
        </p:sp>
        <p:pic>
          <p:nvPicPr>
            <p:cNvPr id="72" name="Picture 71"/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2720264" y="4729809"/>
              <a:ext cx="4813104" cy="2377440"/>
            </a:xfrm>
            <a:prstGeom prst="rect">
              <a:avLst/>
            </a:prstGeom>
          </p:spPr>
        </p:pic>
      </p:grpSp>
      <p:grpSp>
        <p:nvGrpSpPr>
          <p:cNvPr id="4" name="Group 3"/>
          <p:cNvGrpSpPr/>
          <p:nvPr/>
        </p:nvGrpSpPr>
        <p:grpSpPr>
          <a:xfrm>
            <a:off x="4198467" y="4166264"/>
            <a:ext cx="2451100" cy="3656135"/>
            <a:chOff x="220437" y="4166263"/>
            <a:chExt cx="2451100" cy="3656135"/>
          </a:xfrm>
        </p:grpSpPr>
        <p:sp>
          <p:nvSpPr>
            <p:cNvPr id="23" name="TextBox 22"/>
            <p:cNvSpPr txBox="1"/>
            <p:nvPr/>
          </p:nvSpPr>
          <p:spPr>
            <a:xfrm>
              <a:off x="645266" y="4166263"/>
              <a:ext cx="255198" cy="21929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825" b="1" dirty="0">
                  <a:latin typeface="Arial" panose="020B0604020202020204" pitchFamily="34" charset="0"/>
                  <a:cs typeface="Arial" panose="020B0604020202020204" pitchFamily="34" charset="0"/>
                </a:rPr>
                <a:t>E</a:t>
              </a:r>
            </a:p>
          </p:txBody>
        </p:sp>
        <p:graphicFrame>
          <p:nvGraphicFramePr>
            <p:cNvPr id="73" name="Object 72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3960652432"/>
                </p:ext>
              </p:extLst>
            </p:nvPr>
          </p:nvGraphicFramePr>
          <p:xfrm>
            <a:off x="220437" y="4490235"/>
            <a:ext cx="2451100" cy="333216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5164" name="Prism 9" r:id="rId10" imgW="2451444" imgH="3332865" progId="Prism9.Document">
                    <p:embed/>
                  </p:oleObj>
                </mc:Choice>
                <mc:Fallback>
                  <p:oleObj name="Prism 9" r:id="rId10" imgW="2451444" imgH="3332865" progId="Prism9.Document">
                    <p:embed/>
                    <p:pic>
                      <p:nvPicPr>
                        <p:cNvPr id="46" name="Object 45"/>
                        <p:cNvPicPr/>
                        <p:nvPr/>
                      </p:nvPicPr>
                      <p:blipFill>
                        <a:blip r:embed="rId11"/>
                        <a:stretch>
                          <a:fillRect/>
                        </a:stretch>
                      </p:blipFill>
                      <p:spPr>
                        <a:xfrm>
                          <a:off x="220437" y="4490235"/>
                          <a:ext cx="2451100" cy="3332163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2" name="Group 1"/>
          <p:cNvGrpSpPr/>
          <p:nvPr/>
        </p:nvGrpSpPr>
        <p:grpSpPr>
          <a:xfrm>
            <a:off x="8325114" y="927840"/>
            <a:ext cx="5273430" cy="2735006"/>
            <a:chOff x="5238033" y="927840"/>
            <a:chExt cx="5273430" cy="2735006"/>
          </a:xfrm>
        </p:grpSpPr>
        <p:grpSp>
          <p:nvGrpSpPr>
            <p:cNvPr id="14" name="Group 13"/>
            <p:cNvGrpSpPr/>
            <p:nvPr/>
          </p:nvGrpSpPr>
          <p:grpSpPr>
            <a:xfrm>
              <a:off x="6524968" y="927840"/>
              <a:ext cx="3535316" cy="252866"/>
              <a:chOff x="5538345" y="927840"/>
              <a:chExt cx="3535316" cy="252866"/>
            </a:xfrm>
          </p:grpSpPr>
          <p:sp>
            <p:nvSpPr>
              <p:cNvPr id="129" name="TextBox 128"/>
              <p:cNvSpPr txBox="1"/>
              <p:nvPr/>
            </p:nvSpPr>
            <p:spPr>
              <a:xfrm>
                <a:off x="5538345" y="927840"/>
                <a:ext cx="196456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00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D</a:t>
                </a:r>
              </a:p>
            </p:txBody>
          </p:sp>
          <p:sp>
            <p:nvSpPr>
              <p:cNvPr id="112" name="TextBox 111"/>
              <p:cNvSpPr txBox="1"/>
              <p:nvPr/>
            </p:nvSpPr>
            <p:spPr>
              <a:xfrm>
                <a:off x="8762286" y="934485"/>
                <a:ext cx="311375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00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D’</a:t>
                </a:r>
              </a:p>
            </p:txBody>
          </p:sp>
        </p:grpSp>
        <p:grpSp>
          <p:nvGrpSpPr>
            <p:cNvPr id="58" name="Group 57"/>
            <p:cNvGrpSpPr/>
            <p:nvPr/>
          </p:nvGrpSpPr>
          <p:grpSpPr>
            <a:xfrm>
              <a:off x="5238033" y="1791393"/>
              <a:ext cx="3973497" cy="1036430"/>
              <a:chOff x="705617" y="3180834"/>
              <a:chExt cx="3973497" cy="1036430"/>
            </a:xfrm>
          </p:grpSpPr>
          <p:sp>
            <p:nvSpPr>
              <p:cNvPr id="59" name="TextBox 58">
                <a:extLst>
                  <a:ext uri="{FF2B5EF4-FFF2-40B4-BE49-F238E27FC236}">
                    <a16:creationId xmlns:a16="http://schemas.microsoft.com/office/drawing/2014/main" id="{11C4AAAE-C2D8-0CF3-0B95-F7DA327FDFAF}"/>
                  </a:ext>
                </a:extLst>
              </p:cNvPr>
              <p:cNvSpPr txBox="1"/>
              <p:nvPr/>
            </p:nvSpPr>
            <p:spPr>
              <a:xfrm rot="2700000">
                <a:off x="3623607" y="2816100"/>
                <a:ext cx="307777" cy="1048058"/>
              </a:xfrm>
              <a:prstGeom prst="rect">
                <a:avLst/>
              </a:prstGeom>
              <a:noFill/>
            </p:spPr>
            <p:txBody>
              <a:bodyPr vert="vert270" wrap="square" rtlCol="0">
                <a:spAutoFit/>
              </a:bodyPr>
              <a:lstStyle/>
              <a:p>
                <a:r>
                  <a:rPr lang="en-US" sz="80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Patient 7-S Loss</a:t>
                </a:r>
              </a:p>
            </p:txBody>
          </p:sp>
          <p:sp>
            <p:nvSpPr>
              <p:cNvPr id="60" name="TextBox 59">
                <a:extLst>
                  <a:ext uri="{FF2B5EF4-FFF2-40B4-BE49-F238E27FC236}">
                    <a16:creationId xmlns:a16="http://schemas.microsoft.com/office/drawing/2014/main" id="{4B3CE75F-49F9-4856-7CB7-0A52B27D9A5F}"/>
                  </a:ext>
                </a:extLst>
              </p:cNvPr>
              <p:cNvSpPr txBox="1"/>
              <p:nvPr/>
            </p:nvSpPr>
            <p:spPr>
              <a:xfrm rot="2700000">
                <a:off x="3903576" y="2867355"/>
                <a:ext cx="307777" cy="999042"/>
              </a:xfrm>
              <a:prstGeom prst="rect">
                <a:avLst/>
              </a:prstGeom>
              <a:noFill/>
            </p:spPr>
            <p:txBody>
              <a:bodyPr vert="vert270" wrap="square" rtlCol="0">
                <a:spAutoFit/>
              </a:bodyPr>
              <a:lstStyle/>
              <a:p>
                <a:r>
                  <a:rPr lang="en-US" sz="80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Patient 8-CHB</a:t>
                </a:r>
              </a:p>
            </p:txBody>
          </p:sp>
          <p:sp>
            <p:nvSpPr>
              <p:cNvPr id="61" name="TextBox 60">
                <a:extLst>
                  <a:ext uri="{FF2B5EF4-FFF2-40B4-BE49-F238E27FC236}">
                    <a16:creationId xmlns:a16="http://schemas.microsoft.com/office/drawing/2014/main" id="{8D185A32-0CD0-6C13-FB4E-B7D75699454B}"/>
                  </a:ext>
                </a:extLst>
              </p:cNvPr>
              <p:cNvSpPr txBox="1"/>
              <p:nvPr/>
            </p:nvSpPr>
            <p:spPr>
              <a:xfrm rot="2700000">
                <a:off x="2224446" y="2781878"/>
                <a:ext cx="307777" cy="1105690"/>
              </a:xfrm>
              <a:prstGeom prst="rect">
                <a:avLst/>
              </a:prstGeom>
              <a:noFill/>
            </p:spPr>
            <p:txBody>
              <a:bodyPr vert="vert270" wrap="square" rtlCol="0">
                <a:spAutoFit/>
              </a:bodyPr>
              <a:lstStyle/>
              <a:p>
                <a:r>
                  <a:rPr lang="en-US" sz="80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Patient 3-S Loss</a:t>
                </a:r>
              </a:p>
            </p:txBody>
          </p:sp>
          <p:sp>
            <p:nvSpPr>
              <p:cNvPr id="62" name="TextBox 61">
                <a:extLst>
                  <a:ext uri="{FF2B5EF4-FFF2-40B4-BE49-F238E27FC236}">
                    <a16:creationId xmlns:a16="http://schemas.microsoft.com/office/drawing/2014/main" id="{C658AB41-C4A0-6D29-AF1E-DC72CFA98906}"/>
                  </a:ext>
                </a:extLst>
              </p:cNvPr>
              <p:cNvSpPr txBox="1"/>
              <p:nvPr/>
            </p:nvSpPr>
            <p:spPr>
              <a:xfrm rot="2700000">
                <a:off x="2500646" y="2864920"/>
                <a:ext cx="307777" cy="999037"/>
              </a:xfrm>
              <a:prstGeom prst="rect">
                <a:avLst/>
              </a:prstGeom>
              <a:noFill/>
            </p:spPr>
            <p:txBody>
              <a:bodyPr vert="vert270" wrap="square" rtlCol="0">
                <a:spAutoFit/>
              </a:bodyPr>
              <a:lstStyle/>
              <a:p>
                <a:r>
                  <a:rPr lang="en-US" sz="80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Patient 4-CHB</a:t>
                </a:r>
              </a:p>
            </p:txBody>
          </p:sp>
          <p:sp>
            <p:nvSpPr>
              <p:cNvPr id="63" name="TextBox 62">
                <a:extLst>
                  <a:ext uri="{FF2B5EF4-FFF2-40B4-BE49-F238E27FC236}">
                    <a16:creationId xmlns:a16="http://schemas.microsoft.com/office/drawing/2014/main" id="{A4B54264-1A35-21E0-604E-62A6AAF0ABCF}"/>
                  </a:ext>
                </a:extLst>
              </p:cNvPr>
              <p:cNvSpPr txBox="1"/>
              <p:nvPr/>
            </p:nvSpPr>
            <p:spPr>
              <a:xfrm>
                <a:off x="3936401" y="3958311"/>
                <a:ext cx="742713" cy="22006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800" b="1" dirty="0">
                    <a:latin typeface="Symbol" pitchFamily="2" charset="2"/>
                    <a:cs typeface="Arial" panose="020B0604020202020204" pitchFamily="34" charset="0"/>
                  </a:rPr>
                  <a:t>b</a:t>
                </a:r>
                <a:r>
                  <a:rPr lang="en-US" sz="80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-actin</a:t>
                </a:r>
              </a:p>
            </p:txBody>
          </p:sp>
          <p:sp>
            <p:nvSpPr>
              <p:cNvPr id="64" name="TextBox 63">
                <a:extLst>
                  <a:ext uri="{FF2B5EF4-FFF2-40B4-BE49-F238E27FC236}">
                    <a16:creationId xmlns:a16="http://schemas.microsoft.com/office/drawing/2014/main" id="{5F2F65C9-D2D2-B973-1863-4913D3BB6A58}"/>
                  </a:ext>
                </a:extLst>
              </p:cNvPr>
              <p:cNvSpPr txBox="1"/>
              <p:nvPr/>
            </p:nvSpPr>
            <p:spPr>
              <a:xfrm>
                <a:off x="3912955" y="3753537"/>
                <a:ext cx="571589" cy="22006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80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CCNL1</a:t>
                </a:r>
              </a:p>
            </p:txBody>
          </p:sp>
          <p:sp>
            <p:nvSpPr>
              <p:cNvPr id="65" name="TextBox 64">
                <a:extLst>
                  <a:ext uri="{FF2B5EF4-FFF2-40B4-BE49-F238E27FC236}">
                    <a16:creationId xmlns:a16="http://schemas.microsoft.com/office/drawing/2014/main" id="{C25F4680-64E4-9B86-4C14-FEB1AD19B0FF}"/>
                  </a:ext>
                </a:extLst>
              </p:cNvPr>
              <p:cNvSpPr txBox="1"/>
              <p:nvPr/>
            </p:nvSpPr>
            <p:spPr>
              <a:xfrm>
                <a:off x="707283" y="3701053"/>
                <a:ext cx="524218" cy="22005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80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50 </a:t>
                </a:r>
                <a:r>
                  <a:rPr lang="en-US" sz="800" b="1" dirty="0" err="1">
                    <a:latin typeface="Arial" panose="020B0604020202020204" pitchFamily="34" charset="0"/>
                    <a:cs typeface="Arial" panose="020B0604020202020204" pitchFamily="34" charset="0"/>
                  </a:rPr>
                  <a:t>kDa</a:t>
                </a:r>
                <a:endParaRPr lang="en-US" sz="800" b="1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66" name="TextBox 65">
                <a:extLst>
                  <a:ext uri="{FF2B5EF4-FFF2-40B4-BE49-F238E27FC236}">
                    <a16:creationId xmlns:a16="http://schemas.microsoft.com/office/drawing/2014/main" id="{E88E3BA2-8BE2-1DD8-7866-4C0B7D73B194}"/>
                  </a:ext>
                </a:extLst>
              </p:cNvPr>
              <p:cNvSpPr txBox="1"/>
              <p:nvPr/>
            </p:nvSpPr>
            <p:spPr>
              <a:xfrm rot="2700000">
                <a:off x="1493607" y="2874482"/>
                <a:ext cx="307777" cy="992439"/>
              </a:xfrm>
              <a:prstGeom prst="rect">
                <a:avLst/>
              </a:prstGeom>
              <a:noFill/>
            </p:spPr>
            <p:txBody>
              <a:bodyPr vert="vert270" wrap="square" rtlCol="0">
                <a:spAutoFit/>
              </a:bodyPr>
              <a:lstStyle/>
              <a:p>
                <a:r>
                  <a:rPr lang="en-US" sz="80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Patient 1-S Loss</a:t>
                </a:r>
              </a:p>
            </p:txBody>
          </p:sp>
          <p:sp>
            <p:nvSpPr>
              <p:cNvPr id="67" name="TextBox 66">
                <a:extLst>
                  <a:ext uri="{FF2B5EF4-FFF2-40B4-BE49-F238E27FC236}">
                    <a16:creationId xmlns:a16="http://schemas.microsoft.com/office/drawing/2014/main" id="{759F4136-F02B-2FD1-52D1-D36F2993DBE3}"/>
                  </a:ext>
                </a:extLst>
              </p:cNvPr>
              <p:cNvSpPr txBox="1"/>
              <p:nvPr/>
            </p:nvSpPr>
            <p:spPr>
              <a:xfrm rot="2700000">
                <a:off x="1755675" y="3038546"/>
                <a:ext cx="307777" cy="809739"/>
              </a:xfrm>
              <a:prstGeom prst="rect">
                <a:avLst/>
              </a:prstGeom>
              <a:noFill/>
            </p:spPr>
            <p:txBody>
              <a:bodyPr vert="vert270" wrap="square" rtlCol="0">
                <a:spAutoFit/>
              </a:bodyPr>
              <a:lstStyle/>
              <a:p>
                <a:r>
                  <a:rPr lang="en-US" sz="80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Patient 2-CHB</a:t>
                </a:r>
              </a:p>
            </p:txBody>
          </p:sp>
          <p:sp>
            <p:nvSpPr>
              <p:cNvPr id="68" name="TextBox 67">
                <a:extLst>
                  <a:ext uri="{FF2B5EF4-FFF2-40B4-BE49-F238E27FC236}">
                    <a16:creationId xmlns:a16="http://schemas.microsoft.com/office/drawing/2014/main" id="{C3D722C4-63DE-2C22-1CB7-881E3F6CFD2F}"/>
                  </a:ext>
                </a:extLst>
              </p:cNvPr>
              <p:cNvSpPr txBox="1"/>
              <p:nvPr/>
            </p:nvSpPr>
            <p:spPr>
              <a:xfrm>
                <a:off x="705617" y="3997204"/>
                <a:ext cx="577392" cy="22006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80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42 </a:t>
                </a:r>
                <a:r>
                  <a:rPr lang="en-US" sz="800" b="1" dirty="0" err="1">
                    <a:latin typeface="Arial" panose="020B0604020202020204" pitchFamily="34" charset="0"/>
                    <a:cs typeface="Arial" panose="020B0604020202020204" pitchFamily="34" charset="0"/>
                  </a:rPr>
                  <a:t>kDa</a:t>
                </a:r>
                <a:endParaRPr lang="en-US" sz="800" b="1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69" name="TextBox 68">
                <a:extLst>
                  <a:ext uri="{FF2B5EF4-FFF2-40B4-BE49-F238E27FC236}">
                    <a16:creationId xmlns:a16="http://schemas.microsoft.com/office/drawing/2014/main" id="{C15C3A2E-61D4-565C-3771-3F119D5C2FAD}"/>
                  </a:ext>
                </a:extLst>
              </p:cNvPr>
              <p:cNvSpPr txBox="1"/>
              <p:nvPr/>
            </p:nvSpPr>
            <p:spPr>
              <a:xfrm rot="2700000">
                <a:off x="2917185" y="2835129"/>
                <a:ext cx="307777" cy="1048057"/>
              </a:xfrm>
              <a:prstGeom prst="rect">
                <a:avLst/>
              </a:prstGeom>
              <a:noFill/>
            </p:spPr>
            <p:txBody>
              <a:bodyPr vert="vert270" wrap="square" rtlCol="0">
                <a:spAutoFit/>
              </a:bodyPr>
              <a:lstStyle/>
              <a:p>
                <a:r>
                  <a:rPr lang="en-US" sz="80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Patient 5-S Loss</a:t>
                </a:r>
              </a:p>
            </p:txBody>
          </p:sp>
          <p:sp>
            <p:nvSpPr>
              <p:cNvPr id="70" name="TextBox 69">
                <a:extLst>
                  <a:ext uri="{FF2B5EF4-FFF2-40B4-BE49-F238E27FC236}">
                    <a16:creationId xmlns:a16="http://schemas.microsoft.com/office/drawing/2014/main" id="{3871BA5B-C59D-4529-61AE-445BCF69D44B}"/>
                  </a:ext>
                </a:extLst>
              </p:cNvPr>
              <p:cNvSpPr txBox="1"/>
              <p:nvPr/>
            </p:nvSpPr>
            <p:spPr>
              <a:xfrm rot="2700000">
                <a:off x="3226102" y="2862610"/>
                <a:ext cx="307777" cy="999041"/>
              </a:xfrm>
              <a:prstGeom prst="rect">
                <a:avLst/>
              </a:prstGeom>
              <a:noFill/>
            </p:spPr>
            <p:txBody>
              <a:bodyPr vert="vert270" wrap="square" rtlCol="0">
                <a:spAutoFit/>
              </a:bodyPr>
              <a:lstStyle/>
              <a:p>
                <a:r>
                  <a:rPr lang="en-US" sz="80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Patient 6-CHB</a:t>
                </a:r>
              </a:p>
            </p:txBody>
          </p:sp>
          <p:pic>
            <p:nvPicPr>
              <p:cNvPr id="71" name="Picture 70"/>
              <p:cNvPicPr>
                <a:picLocks noChangeAspect="1"/>
              </p:cNvPicPr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1156057" y="3736127"/>
                <a:ext cx="2834640" cy="473714"/>
              </a:xfrm>
              <a:prstGeom prst="rect">
                <a:avLst/>
              </a:prstGeom>
            </p:spPr>
          </p:pic>
        </p:grpSp>
        <p:graphicFrame>
          <p:nvGraphicFramePr>
            <p:cNvPr id="74" name="Object 73">
              <a:extLst>
                <a:ext uri="{FF2B5EF4-FFF2-40B4-BE49-F238E27FC236}">
                  <a16:creationId xmlns:a16="http://schemas.microsoft.com/office/drawing/2014/main" id="{4F78FFE2-210E-5EB2-7207-B8CF0BF336F9}"/>
                </a:ext>
              </a:extLst>
            </p:cNvPr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2678809822"/>
                </p:ext>
              </p:extLst>
            </p:nvPr>
          </p:nvGraphicFramePr>
          <p:xfrm>
            <a:off x="8993714" y="1285406"/>
            <a:ext cx="1517749" cy="237744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5165" name="Prism 9" r:id="rId13" imgW="1742697" imgH="2727447" progId="Prism9.Document">
                    <p:embed/>
                  </p:oleObj>
                </mc:Choice>
                <mc:Fallback>
                  <p:oleObj name="Prism 9" r:id="rId13" imgW="1742697" imgH="2727447" progId="Prism9.Document">
                    <p:embed/>
                    <p:pic>
                      <p:nvPicPr>
                        <p:cNvPr id="72" name="Object 71">
                          <a:extLst>
                            <a:ext uri="{FF2B5EF4-FFF2-40B4-BE49-F238E27FC236}">
                              <a16:creationId xmlns:a16="http://schemas.microsoft.com/office/drawing/2014/main" id="{4F78FFE2-210E-5EB2-7207-B8CF0BF336F9}"/>
                            </a:ext>
                          </a:extLst>
                        </p:cNvPr>
                        <p:cNvPicPr/>
                        <p:nvPr/>
                      </p:nvPicPr>
                      <p:blipFill>
                        <a:blip r:embed="rId14"/>
                        <a:stretch>
                          <a:fillRect/>
                        </a:stretch>
                      </p:blipFill>
                      <p:spPr>
                        <a:xfrm>
                          <a:off x="8993714" y="1285406"/>
                          <a:ext cx="1517749" cy="2377440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5" name="Group 4"/>
          <p:cNvGrpSpPr/>
          <p:nvPr/>
        </p:nvGrpSpPr>
        <p:grpSpPr>
          <a:xfrm>
            <a:off x="6266019" y="1004608"/>
            <a:ext cx="2024508" cy="2863189"/>
            <a:chOff x="4234019" y="1004607"/>
            <a:chExt cx="2024508" cy="2863189"/>
          </a:xfrm>
        </p:grpSpPr>
        <p:graphicFrame>
          <p:nvGraphicFramePr>
            <p:cNvPr id="75" name="Object 74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4242939240"/>
                </p:ext>
              </p:extLst>
            </p:nvPr>
          </p:nvGraphicFramePr>
          <p:xfrm>
            <a:off x="4234019" y="1490356"/>
            <a:ext cx="2024508" cy="237744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5166" name="Prism 9" r:id="rId15" imgW="2344844" imgH="2753378" progId="Prism9.Document">
                    <p:embed/>
                  </p:oleObj>
                </mc:Choice>
                <mc:Fallback>
                  <p:oleObj name="Prism 9" r:id="rId15" imgW="2344844" imgH="2753378" progId="Prism9.Document">
                    <p:embed/>
                    <p:pic>
                      <p:nvPicPr>
                        <p:cNvPr id="51" name="Object 50"/>
                        <p:cNvPicPr/>
                        <p:nvPr/>
                      </p:nvPicPr>
                      <p:blipFill>
                        <a:blip r:embed="rId16"/>
                        <a:stretch>
                          <a:fillRect/>
                        </a:stretch>
                      </p:blipFill>
                      <p:spPr>
                        <a:xfrm>
                          <a:off x="4234019" y="1490356"/>
                          <a:ext cx="2024508" cy="2377440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76" name="TextBox 75"/>
            <p:cNvSpPr txBox="1"/>
            <p:nvPr/>
          </p:nvSpPr>
          <p:spPr>
            <a:xfrm>
              <a:off x="4494843" y="1004607"/>
              <a:ext cx="180987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00" b="1" dirty="0">
                  <a:latin typeface="Arial" panose="020B0604020202020204" pitchFamily="34" charset="0"/>
                  <a:cs typeface="Arial" panose="020B0604020202020204" pitchFamily="34" charset="0"/>
                </a:rPr>
                <a:t>C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3997000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0D713707-9160-4D0A-9349-952DAFBEF855}"/>
              </a:ext>
            </a:extLst>
          </p:cNvPr>
          <p:cNvSpPr/>
          <p:nvPr/>
        </p:nvSpPr>
        <p:spPr>
          <a:xfrm>
            <a:off x="7119815" y="0"/>
            <a:ext cx="201637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Summary</a:t>
            </a:r>
            <a:endParaRPr lang="en-US" sz="2800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6" name="Slide Number Placeholder 35"/>
          <p:cNvSpPr>
            <a:spLocks noGrp="1"/>
          </p:cNvSpPr>
          <p:nvPr>
            <p:ph type="sldNum" sz="quarter" idx="12"/>
          </p:nvPr>
        </p:nvSpPr>
        <p:spPr>
          <a:xfrm>
            <a:off x="7915887" y="8792309"/>
            <a:ext cx="424229" cy="351695"/>
          </a:xfrm>
        </p:spPr>
        <p:txBody>
          <a:bodyPr/>
          <a:lstStyle/>
          <a:p>
            <a:fld id="{F44ACAC4-34F5-442D-87BC-0B2A871993FB}" type="slidenum">
              <a:rPr lang="en-US" smtClean="0"/>
              <a:t>9</a:t>
            </a:fld>
            <a:endParaRPr lang="en-US" dirty="0"/>
          </a:p>
        </p:txBody>
      </p:sp>
      <p:pic>
        <p:nvPicPr>
          <p:cNvPr id="33" name="Picture 32">
            <a:extLst>
              <a:ext uri="{FF2B5EF4-FFF2-40B4-BE49-F238E27FC236}">
                <a16:creationId xmlns:a16="http://schemas.microsoft.com/office/drawing/2014/main" id="{97BB22B8-A44B-4BD6-94A7-9FFDE9B9C04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37987" y="8538009"/>
            <a:ext cx="1440000" cy="588407"/>
          </a:xfrm>
          <a:prstGeom prst="rect">
            <a:avLst/>
          </a:prstGeom>
        </p:spPr>
      </p:pic>
      <p:pic>
        <p:nvPicPr>
          <p:cNvPr id="34" name="Picture 2">
            <a:extLst>
              <a:ext uri="{FF2B5EF4-FFF2-40B4-BE49-F238E27FC236}">
                <a16:creationId xmlns:a16="http://schemas.microsoft.com/office/drawing/2014/main" id="{2A773A32-4DAE-4930-BC62-0A9F4B7A0A4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/>
          <a:srcRect l="5701" t="15002" r="9280" b="19991"/>
          <a:stretch>
            <a:fillRect/>
          </a:stretch>
        </p:blipFill>
        <p:spPr bwMode="auto">
          <a:xfrm>
            <a:off x="12861340" y="8481330"/>
            <a:ext cx="1362660" cy="6333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9" name="TextBox 28"/>
          <p:cNvSpPr txBox="1"/>
          <p:nvPr/>
        </p:nvSpPr>
        <p:spPr>
          <a:xfrm>
            <a:off x="2416316" y="1256110"/>
            <a:ext cx="11423369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Identified numerous HBV host factors including </a:t>
            </a:r>
            <a:r>
              <a:rPr lang="en-US" sz="2400" i="1" dirty="0" smtClean="0">
                <a:latin typeface="Arial" panose="020B0604020202020204" pitchFamily="34" charset="0"/>
                <a:cs typeface="Arial" panose="020B0604020202020204" pitchFamily="34" charset="0"/>
              </a:rPr>
              <a:t>CCNL1 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as HBV host factor</a:t>
            </a:r>
          </a:p>
          <a:p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Expression of </a:t>
            </a:r>
            <a:r>
              <a:rPr lang="en-US" sz="2400" i="1" dirty="0">
                <a:latin typeface="Arial" panose="020B0604020202020204" pitchFamily="34" charset="0"/>
                <a:cs typeface="Arial" panose="020B0604020202020204" pitchFamily="34" charset="0"/>
              </a:rPr>
              <a:t>CCNL1 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is associated with chronic HBV infection and liver disease</a:t>
            </a:r>
          </a:p>
          <a:p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Loss of function of </a:t>
            </a:r>
            <a:r>
              <a:rPr lang="en-US" sz="2400" i="1" dirty="0">
                <a:latin typeface="Arial" panose="020B0604020202020204" pitchFamily="34" charset="0"/>
                <a:cs typeface="Arial" panose="020B0604020202020204" pitchFamily="34" charset="0"/>
              </a:rPr>
              <a:t>CCNL1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results in reduced production of HBV nascent RNA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Novel target for possible host directed anti-HBV therapy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4"/>
          <a:srcRect l="31653" t="25649" r="18988" b="29076"/>
          <a:stretch/>
        </p:blipFill>
        <p:spPr>
          <a:xfrm>
            <a:off x="5871308" y="4654060"/>
            <a:ext cx="4513385" cy="2414954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5"/>
          <a:srcRect l="39957" t="63232" r="16709" b="13252"/>
          <a:stretch/>
        </p:blipFill>
        <p:spPr>
          <a:xfrm>
            <a:off x="6717315" y="6652115"/>
            <a:ext cx="3962400" cy="12543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5189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7923487" y="8821943"/>
            <a:ext cx="409026" cy="322061"/>
          </a:xfrm>
        </p:spPr>
        <p:txBody>
          <a:bodyPr/>
          <a:lstStyle/>
          <a:p>
            <a:fld id="{A5076397-3791-427A-B070-7B48585D330F}" type="slidenum">
              <a:rPr lang="en-US">
                <a:cs typeface="Arial" panose="020B0604020202020204" pitchFamily="34" charset="0"/>
              </a:rPr>
              <a:t>10</a:t>
            </a:fld>
            <a:endParaRPr lang="en-US" dirty="0">
              <a:cs typeface="Arial" panose="020B0604020202020204" pitchFamily="34" charset="0"/>
            </a:endParaRPr>
          </a:p>
        </p:txBody>
      </p:sp>
      <p:pic>
        <p:nvPicPr>
          <p:cNvPr id="39" name="Picture 38">
            <a:extLst>
              <a:ext uri="{FF2B5EF4-FFF2-40B4-BE49-F238E27FC236}">
                <a16:creationId xmlns:a16="http://schemas.microsoft.com/office/drawing/2014/main" id="{97BB22B8-A44B-4BD6-94A7-9FFDE9B9C04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37987" y="8538009"/>
            <a:ext cx="1440000" cy="588407"/>
          </a:xfrm>
          <a:prstGeom prst="rect">
            <a:avLst/>
          </a:prstGeom>
        </p:spPr>
      </p:pic>
      <p:pic>
        <p:nvPicPr>
          <p:cNvPr id="40" name="Picture 2">
            <a:extLst>
              <a:ext uri="{FF2B5EF4-FFF2-40B4-BE49-F238E27FC236}">
                <a16:creationId xmlns:a16="http://schemas.microsoft.com/office/drawing/2014/main" id="{2A773A32-4DAE-4930-BC62-0A9F4B7A0A4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/>
          <a:srcRect l="5701" t="15002" r="9280" b="19991"/>
          <a:stretch>
            <a:fillRect/>
          </a:stretch>
        </p:blipFill>
        <p:spPr bwMode="auto">
          <a:xfrm>
            <a:off x="12861340" y="8481330"/>
            <a:ext cx="1362660" cy="6333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8" descr="Image result for YONG LOO LIN SCHOOL OF MEDICINE logo">
            <a:extLst>
              <a:ext uri="{FF2B5EF4-FFF2-40B4-BE49-F238E27FC236}">
                <a16:creationId xmlns:a16="http://schemas.microsoft.com/office/drawing/2014/main" id="{DDD315C8-01F1-4628-9DF3-446B8497ABF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77350" y="4396909"/>
            <a:ext cx="1620000" cy="162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128204" y="1991196"/>
            <a:ext cx="1814400" cy="2160000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244350" y="2061061"/>
            <a:ext cx="2286000" cy="2286000"/>
          </a:xfrm>
          <a:prstGeom prst="rect">
            <a:avLst/>
          </a:prstGeom>
        </p:spPr>
      </p:pic>
      <p:pic>
        <p:nvPicPr>
          <p:cNvPr id="12" name="Picture 2" descr="Image result for Periyasamy Giridharan">
            <a:extLst>
              <a:ext uri="{FF2B5EF4-FFF2-40B4-BE49-F238E27FC236}">
                <a16:creationId xmlns:a16="http://schemas.microsoft.com/office/drawing/2014/main" id="{5747BB12-B802-4053-95DB-FFB5B678582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24536" y="4348832"/>
            <a:ext cx="1436158" cy="144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860570" y="4348832"/>
            <a:ext cx="1082034" cy="1440000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 rotWithShape="1">
          <a:blip r:embed="rId9"/>
          <a:srcRect l="1529" t="7111" r="73350" b="69579"/>
          <a:stretch/>
        </p:blipFill>
        <p:spPr>
          <a:xfrm>
            <a:off x="6997562" y="4910998"/>
            <a:ext cx="3062796" cy="1598562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781226" y="2709343"/>
            <a:ext cx="5400000" cy="1804042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530350" y="6108305"/>
            <a:ext cx="914400" cy="914400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3381052" y="6196471"/>
            <a:ext cx="639558" cy="731520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3530257" y="6123602"/>
            <a:ext cx="914400" cy="914400"/>
          </a:xfrm>
          <a:prstGeom prst="rect">
            <a:avLst/>
          </a:prstGeom>
        </p:spPr>
      </p:pic>
      <p:pic>
        <p:nvPicPr>
          <p:cNvPr id="19" name="Picture 18" descr="A person wearing glasses&#10;&#10;Description automatically generated with medium confidence">
            <a:extLst>
              <a:ext uri="{FF2B5EF4-FFF2-40B4-BE49-F238E27FC236}">
                <a16:creationId xmlns:a16="http://schemas.microsoft.com/office/drawing/2014/main" id="{A5EA839D-6728-4A51-A287-3932D285AF4A}"/>
              </a:ext>
            </a:extLst>
          </p:cNvPr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96816" y="6196471"/>
            <a:ext cx="664930" cy="731520"/>
          </a:xfrm>
          <a:prstGeom prst="rect">
            <a:avLst/>
          </a:prstGeom>
        </p:spPr>
      </p:pic>
      <p:pic>
        <p:nvPicPr>
          <p:cNvPr id="20" name="Picture 19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3537450" y="7137340"/>
            <a:ext cx="653143" cy="914400"/>
          </a:xfrm>
          <a:prstGeom prst="rect">
            <a:avLst/>
          </a:prstGeom>
        </p:spPr>
      </p:pic>
      <p:pic>
        <p:nvPicPr>
          <p:cNvPr id="21" name="Picture 20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4324026" y="7144695"/>
            <a:ext cx="914400" cy="914400"/>
          </a:xfrm>
          <a:prstGeom prst="rect">
            <a:avLst/>
          </a:prstGeom>
        </p:spPr>
      </p:pic>
      <p:sp>
        <p:nvSpPr>
          <p:cNvPr id="22" name="TextBox 21">
            <a:extLst>
              <a:ext uri="{FF2B5EF4-FFF2-40B4-BE49-F238E27FC236}">
                <a16:creationId xmlns:a16="http://schemas.microsoft.com/office/drawing/2014/main" id="{E7E4B680-F51E-4D1F-BA5E-D902A388558F}"/>
              </a:ext>
            </a:extLst>
          </p:cNvPr>
          <p:cNvSpPr txBox="1"/>
          <p:nvPr/>
        </p:nvSpPr>
        <p:spPr>
          <a:xfrm>
            <a:off x="6397398" y="0"/>
            <a:ext cx="346120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Acknowledgments </a:t>
            </a:r>
            <a:endParaRPr lang="en-SG" sz="2800" b="1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1430880" y="7137340"/>
            <a:ext cx="952500" cy="95250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2466092" y="7157152"/>
            <a:ext cx="950976" cy="950976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19"/>
          <a:srcRect t="19809"/>
          <a:stretch/>
        </p:blipFill>
        <p:spPr>
          <a:xfrm>
            <a:off x="11852993" y="6173520"/>
            <a:ext cx="684170" cy="73152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11273612" y="6196471"/>
            <a:ext cx="519728" cy="73152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1445039" y="6056450"/>
            <a:ext cx="950976" cy="981552"/>
          </a:xfrm>
          <a:prstGeom prst="rect">
            <a:avLst/>
          </a:prstGeom>
        </p:spPr>
      </p:pic>
      <p:pic>
        <p:nvPicPr>
          <p:cNvPr id="23" name="Picture 22"/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2484380" y="6108305"/>
            <a:ext cx="914400" cy="9449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63962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7911764" y="8821943"/>
            <a:ext cx="432472" cy="322061"/>
          </a:xfrm>
        </p:spPr>
        <p:txBody>
          <a:bodyPr/>
          <a:lstStyle/>
          <a:p>
            <a:fld id="{A5076397-3791-427A-B070-7B48585D330F}" type="slidenum">
              <a:rPr lang="en-US">
                <a:cs typeface="Arial" panose="020B0604020202020204" pitchFamily="34" charset="0"/>
              </a:rPr>
              <a:t>11</a:t>
            </a:fld>
            <a:endParaRPr lang="en-US" dirty="0">
              <a:cs typeface="Arial" panose="020B0604020202020204" pitchFamily="34" charset="0"/>
            </a:endParaRPr>
          </a:p>
        </p:txBody>
      </p:sp>
      <p:pic>
        <p:nvPicPr>
          <p:cNvPr id="39" name="Picture 38">
            <a:extLst>
              <a:ext uri="{FF2B5EF4-FFF2-40B4-BE49-F238E27FC236}">
                <a16:creationId xmlns:a16="http://schemas.microsoft.com/office/drawing/2014/main" id="{97BB22B8-A44B-4BD6-94A7-9FFDE9B9C04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37987" y="8538009"/>
            <a:ext cx="1440000" cy="588407"/>
          </a:xfrm>
          <a:prstGeom prst="rect">
            <a:avLst/>
          </a:prstGeom>
        </p:spPr>
      </p:pic>
      <p:pic>
        <p:nvPicPr>
          <p:cNvPr id="40" name="Picture 2">
            <a:extLst>
              <a:ext uri="{FF2B5EF4-FFF2-40B4-BE49-F238E27FC236}">
                <a16:creationId xmlns:a16="http://schemas.microsoft.com/office/drawing/2014/main" id="{2A773A32-4DAE-4930-BC62-0A9F4B7A0A4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/>
          <a:srcRect l="5701" t="15002" r="9280" b="19991"/>
          <a:stretch>
            <a:fillRect/>
          </a:stretch>
        </p:blipFill>
        <p:spPr bwMode="auto">
          <a:xfrm>
            <a:off x="12861340" y="8481330"/>
            <a:ext cx="1362660" cy="6333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" name="Picture 12" descr="A picture containing drawing&#10;&#10;Description automatically generated">
            <a:extLst>
              <a:ext uri="{FF2B5EF4-FFF2-40B4-BE49-F238E27FC236}">
                <a16:creationId xmlns:a16="http://schemas.microsoft.com/office/drawing/2014/main" id="{ED504E1B-6BD0-4A9C-96B2-74CA6D493C1D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243" r="2177" b="8316"/>
          <a:stretch/>
        </p:blipFill>
        <p:spPr>
          <a:xfrm>
            <a:off x="3628000" y="1765812"/>
            <a:ext cx="9000000" cy="56123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78594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15AAA40FBF0BB4E93E31C83EB571B65" ma:contentTypeVersion="18" ma:contentTypeDescription="Create a new document." ma:contentTypeScope="" ma:versionID="d41d6113c490142d36fa31566c8f3232">
  <xsd:schema xmlns:xsd="http://www.w3.org/2001/XMLSchema" xmlns:xs="http://www.w3.org/2001/XMLSchema" xmlns:p="http://schemas.microsoft.com/office/2006/metadata/properties" xmlns:ns2="296c7afe-f355-4e52-aae5-beb159fdc873" xmlns:ns3="f76de12f-14cb-468b-afdf-bfce3bcf6cc1" targetNamespace="http://schemas.microsoft.com/office/2006/metadata/properties" ma:root="true" ma:fieldsID="fd45ccf76bf84295546a2bfab1c53eeb" ns2:_="" ns3:_="">
    <xsd:import namespace="296c7afe-f355-4e52-aae5-beb159fdc873"/>
    <xsd:import namespace="f76de12f-14cb-468b-afdf-bfce3bcf6cc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LengthInSeconds" minOccurs="0"/>
                <xsd:element ref="ns2:MediaServiceAutoKeyPoints" minOccurs="0"/>
                <xsd:element ref="ns2:MediaServiceKeyPoints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Location" minOccurs="0"/>
                <xsd:element ref="ns3:SharedWithUsers" minOccurs="0"/>
                <xsd:element ref="ns3:SharedWithDetails" minOccurs="0"/>
                <xsd:element ref="ns2:_Flow_SignoffStatus" minOccurs="0"/>
                <xsd:element ref="ns2:lcf76f155ced4ddcb4097134ff3c332f" minOccurs="0"/>
                <xsd:element ref="ns3:TaxCatchAll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96c7afe-f355-4e52-aae5-beb159fdc873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1" nillable="true" ma:displayName="Length (seconds)" ma:hidden="true" ma:internalName="MediaLengthInSeconds" ma:readOnly="true">
      <xsd:simpleType>
        <xsd:restriction base="dms:Unknown"/>
      </xsd:simpleType>
    </xsd:element>
    <xsd:element name="MediaServiceAutoKeyPoints" ma:index="12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3" nillable="true" ma:displayName="KeyPoints" ma:hidden="true" ma:internalName="MediaServiceKeyPoints" ma:readOnly="true">
      <xsd:simpleType>
        <xsd:restriction base="dms:Note"/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6" nillable="true" ma:displayName="Extracted Text" ma:hidden="true" ma:internalName="MediaServiceOCR" ma:readOnly="true">
      <xsd:simpleType>
        <xsd:restriction base="dms:Note"/>
      </xsd:simpleType>
    </xsd:element>
    <xsd:element name="MediaServiceLocation" ma:index="17" nillable="true" ma:displayName="Location" ma:internalName="MediaServiceLocation" ma:readOnly="true">
      <xsd:simpleType>
        <xsd:restriction base="dms:Text"/>
      </xsd:simpleType>
    </xsd:element>
    <xsd:element name="_Flow_SignoffStatus" ma:index="20" nillable="true" ma:displayName="Sign-off status" ma:internalName="Sign_x002d_off_x0020_status">
      <xsd:simpleType>
        <xsd:restriction base="dms:Text"/>
      </xsd:simpleType>
    </xsd:element>
    <xsd:element name="lcf76f155ced4ddcb4097134ff3c332f" ma:index="22" nillable="true" ma:taxonomy="true" ma:internalName="lcf76f155ced4ddcb4097134ff3c332f" ma:taxonomyFieldName="MediaServiceImageTags" ma:displayName="Image Tags" ma:readOnly="false" ma:fieldId="{5cf76f15-5ced-4ddc-b409-7134ff3c332f}" ma:taxonomyMulti="true" ma:sspId="f302a4cf-1533-46b9-ae83-357b1fac95ca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76de12f-14cb-468b-afdf-bfce3bcf6cc1" elementFormDefault="qualified">
    <xsd:import namespace="http://schemas.microsoft.com/office/2006/documentManagement/types"/>
    <xsd:import namespace="http://schemas.microsoft.com/office/infopath/2007/PartnerControls"/>
    <xsd:element name="SharedWithUsers" ma:index="1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cdc32c87-a4f8-4c70-a21a-7804850a24ff}" ma:internalName="TaxCatchAll" ma:showField="CatchAllData" ma:web="f76de12f-14cb-468b-afdf-bfce3bcf6cc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displayName="Content Type"/>
        <xsd:element ref="dc:title" minOccurs="0" maxOccurs="1" ma:index="1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296c7afe-f355-4e52-aae5-beb159fdc873">
      <Terms xmlns="http://schemas.microsoft.com/office/infopath/2007/PartnerControls"/>
    </lcf76f155ced4ddcb4097134ff3c332f>
    <TaxCatchAll xmlns="f76de12f-14cb-468b-afdf-bfce3bcf6cc1" xsi:nil="true"/>
    <_Flow_SignoffStatus xmlns="296c7afe-f355-4e52-aae5-beb159fdc873" xsi:nil="true"/>
  </documentManagement>
</p:properties>
</file>

<file path=customXml/itemProps1.xml><?xml version="1.0" encoding="utf-8"?>
<ds:datastoreItem xmlns:ds="http://schemas.openxmlformats.org/officeDocument/2006/customXml" ds:itemID="{745B4D89-4E79-4512-9492-54E06C098382}"/>
</file>

<file path=customXml/itemProps2.xml><?xml version="1.0" encoding="utf-8"?>
<ds:datastoreItem xmlns:ds="http://schemas.openxmlformats.org/officeDocument/2006/customXml" ds:itemID="{00ADAE80-DCAF-40CD-8540-910624B15549}"/>
</file>

<file path=customXml/itemProps3.xml><?xml version="1.0" encoding="utf-8"?>
<ds:datastoreItem xmlns:ds="http://schemas.openxmlformats.org/officeDocument/2006/customXml" ds:itemID="{0A7C55CB-D221-428F-B9A0-90336A5F8F47}"/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30453</TotalTime>
  <Words>416</Words>
  <Application>Microsoft Office PowerPoint</Application>
  <PresentationFormat>Custom</PresentationFormat>
  <Paragraphs>157</Paragraphs>
  <Slides>11</Slides>
  <Notes>3</Notes>
  <HiddenSlides>0</HiddenSlides>
  <MMClips>0</MMClips>
  <ScaleCrop>false</ScaleCrop>
  <HeadingPairs>
    <vt:vector size="8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11</vt:i4>
      </vt:variant>
    </vt:vector>
  </HeadingPairs>
  <TitlesOfParts>
    <vt:vector size="19" baseType="lpstr">
      <vt:lpstr>Arial</vt:lpstr>
      <vt:lpstr>Calibri</vt:lpstr>
      <vt:lpstr>Calibri Light</vt:lpstr>
      <vt:lpstr>Symbol</vt:lpstr>
      <vt:lpstr>Wingdings</vt:lpstr>
      <vt:lpstr>Office Theme</vt:lpstr>
      <vt:lpstr>Prism 9</vt:lpstr>
      <vt:lpstr>Prism 8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Collins Oduor Owino</dc:creator>
  <cp:lastModifiedBy>Collins Oduor Owino</cp:lastModifiedBy>
  <cp:revision>560</cp:revision>
  <cp:lastPrinted>2022-01-12T03:02:16Z</cp:lastPrinted>
  <dcterms:created xsi:type="dcterms:W3CDTF">2021-03-29T23:25:13Z</dcterms:created>
  <dcterms:modified xsi:type="dcterms:W3CDTF">2022-06-01T06:26:19Z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0x010100615AAA40FBF0BB4E93E31C83EB571B65</vt:lpwstr>
  </property>
</Properties>
</file>