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theme/theme1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21"/>
  </p:notesMasterIdLst>
  <p:sldIdLst>
    <p:sldId id="256" r:id="rId2"/>
    <p:sldId id="762" r:id="rId3"/>
    <p:sldId id="626" r:id="rId4"/>
    <p:sldId id="711" r:id="rId5"/>
    <p:sldId id="720" r:id="rId6"/>
    <p:sldId id="740" r:id="rId7"/>
    <p:sldId id="729" r:id="rId8"/>
    <p:sldId id="700" r:id="rId9"/>
    <p:sldId id="699" r:id="rId10"/>
    <p:sldId id="778" r:id="rId11"/>
    <p:sldId id="774" r:id="rId12"/>
    <p:sldId id="775" r:id="rId13"/>
    <p:sldId id="776" r:id="rId14"/>
    <p:sldId id="717" r:id="rId15"/>
    <p:sldId id="758" r:id="rId16"/>
    <p:sldId id="764" r:id="rId17"/>
    <p:sldId id="757" r:id="rId18"/>
    <p:sldId id="765" r:id="rId19"/>
    <p:sldId id="703" r:id="rId20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w Vaillant" initials="AV" lastIdx="2" clrIdx="0">
    <p:extLst>
      <p:ext uri="{19B8F6BF-5375-455C-9EA6-DF929625EA0E}">
        <p15:presenceInfo xmlns:p15="http://schemas.microsoft.com/office/powerpoint/2012/main" userId="7a9febf1fedf4d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2C4"/>
    <a:srgbClr val="C93763"/>
    <a:srgbClr val="E5F7ED"/>
    <a:srgbClr val="3037AE"/>
    <a:srgbClr val="2C33AD"/>
    <a:srgbClr val="CFD5EA"/>
    <a:srgbClr val="E9EBF5"/>
    <a:srgbClr val="5C739B"/>
    <a:srgbClr val="FF6600"/>
    <a:srgbClr val="FAFA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61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75" y="237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Relationship Id="rId27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9F111A-0698-43BF-AD2D-06D91352BD13}" type="datetimeFigureOut">
              <a:rPr lang="en-CA" smtClean="0"/>
              <a:t>2022-05-30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B3B823-68D9-4F86-9AE3-7E7BB65CC47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0784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" name="Group 83">
            <a:extLst>
              <a:ext uri="{FF2B5EF4-FFF2-40B4-BE49-F238E27FC236}">
                <a16:creationId xmlns:a16="http://schemas.microsoft.com/office/drawing/2014/main" id="{B02A2318-4788-4C33-A9EC-D4E474E06ABE}"/>
              </a:ext>
            </a:extLst>
          </p:cNvPr>
          <p:cNvGrpSpPr/>
          <p:nvPr userDrawn="1"/>
        </p:nvGrpSpPr>
        <p:grpSpPr>
          <a:xfrm>
            <a:off x="-250781" y="-1083688"/>
            <a:ext cx="8507022" cy="5622307"/>
            <a:chOff x="-250782" y="-1083688"/>
            <a:chExt cx="13409639" cy="8862456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6AE857F-0B14-45D0-8DE7-DFCD7BC7184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-45857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C2EE285-6A8C-4E1F-9D7C-6EA76285369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207423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6D88B3F-E8EB-42FE-82BF-F1842F2BBF4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80448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D80275B8-BB76-44F2-8EAD-D337CBC9B99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334342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5FCA46C9-C4EE-4503-92CB-B3CDFCE2BC7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460940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D027213E-DA4F-4B92-9251-632F6D46655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587538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5CDE6BE8-FAC7-4886-AE4B-7658C5B541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0748" y="-108280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1A23C16B-ACCB-400F-8B61-2C5F8F96CA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496" y="14401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1F6E9B9-6E54-437F-A543-7552378774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1957" y="17921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730CA0F1-7CFB-4C41-895E-4755AE753A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48841" y="270892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63540D4-FDD8-4244-B6A6-CEA3DE65BD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529" y="397452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999F61AB-4600-4653-9FFD-945CFAB7AAB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2611" y="523862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13E26A47-335B-45A1-95A5-9BC4C77D7DB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874" y="650668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9F5E4CE-81BB-46B1-9061-AE59BF1575D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4E58BA64-9980-4D51-83BC-D4155B4A9B1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7CF68018-2F81-494C-990D-1CE978F7C1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14B92DB-4BC5-45E5-8CA3-B4BBCAA0948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6F85C1B4-049C-4207-A402-CEF95B5787F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5EBF6C0E-366A-4D96-81D8-695852B4FCA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D2267B23-6C86-411C-B0DB-1C0B4177C3A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8154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B9DE7A8E-18F8-4C50-A7B2-C6CADFAA463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1902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" name="Picture 26">
              <a:extLst>
                <a:ext uri="{FF2B5EF4-FFF2-40B4-BE49-F238E27FC236}">
                  <a16:creationId xmlns:a16="http://schemas.microsoft.com/office/drawing/2014/main" id="{88E0E83E-9BD0-41D9-A909-D24413C011E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9363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6EB5B06-E779-4A15-B0CD-ACB5CE1A86D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6247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35659AD0-FC0F-4966-8AD0-39D8A9ED3C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1935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4FD004E6-41C6-4FEE-92F4-23E485BEEBC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0017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8BC53175-0080-4E37-B78B-C2E22F2F910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2280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5106B7E7-4601-4473-AE07-170C9918ACC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10D9713-911F-46B9-9F57-16CA9BDEEF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639BDC37-A77C-48A5-9D1A-BACF3E18B5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7DD32505-1F9A-49FF-A8ED-BB0AC8E6493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B151A31B-B8B4-47A6-9E21-5D77321F8A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1E2B8CF2-7D83-4E19-A510-9ACF6DAB61A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EF3BBE7B-1F4C-42C8-8D34-196CD919586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5545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4103D8AA-0D45-4117-B9B5-72050B64691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293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82B47B56-9B60-45A5-BCC0-CFC2E13A7A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6754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1" name="Picture 40">
              <a:extLst>
                <a:ext uri="{FF2B5EF4-FFF2-40B4-BE49-F238E27FC236}">
                  <a16:creationId xmlns:a16="http://schemas.microsoft.com/office/drawing/2014/main" id="{18380AD5-E94F-492D-AB8C-0680E50A92B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3638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AEBE1715-B618-47D1-8512-5449899E49F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326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E555CEE5-F88C-44E1-91E9-E8EDDC65A1F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7408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B60968A6-7CB3-4F6F-9B3D-C0051FFEE1D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671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76FA152B-CFE5-4FA1-9795-15933FCFBC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83CFAA18-3038-4568-A124-428493E2625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" name="Picture 46">
              <a:extLst>
                <a:ext uri="{FF2B5EF4-FFF2-40B4-BE49-F238E27FC236}">
                  <a16:creationId xmlns:a16="http://schemas.microsoft.com/office/drawing/2014/main" id="{EDE65B88-3653-4606-9B22-96F06E36A15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8C0782DC-6651-4F65-BABD-CF116DF9F33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id="{062A4027-1F56-4CFA-8E72-3FF40ADC885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id="{18B6C76D-7C91-4A55-A168-5BF8E190DB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id="{04792E4E-73F6-49B5-8B55-C5D8C47D4B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8538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2" name="Picture 51">
              <a:extLst>
                <a:ext uri="{FF2B5EF4-FFF2-40B4-BE49-F238E27FC236}">
                  <a16:creationId xmlns:a16="http://schemas.microsoft.com/office/drawing/2014/main" id="{FB68E889-BB96-429C-9B34-DB78D381AA4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286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" name="Picture 52">
              <a:extLst>
                <a:ext uri="{FF2B5EF4-FFF2-40B4-BE49-F238E27FC236}">
                  <a16:creationId xmlns:a16="http://schemas.microsoft.com/office/drawing/2014/main" id="{B1124F7A-E3C0-4D4D-89D4-31B0539DB0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9747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E764C344-4BD0-4877-9284-DC961F2E48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6631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5" name="Picture 54">
              <a:extLst>
                <a:ext uri="{FF2B5EF4-FFF2-40B4-BE49-F238E27FC236}">
                  <a16:creationId xmlns:a16="http://schemas.microsoft.com/office/drawing/2014/main" id="{75351198-9115-4C42-9C12-AB70B09C473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319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7B763BD0-5B35-4201-AA7D-1627789BB1C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0401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4FED9D87-8E9E-42B5-83AF-3D2D88942D5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664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8" name="Picture 57">
              <a:extLst>
                <a:ext uri="{FF2B5EF4-FFF2-40B4-BE49-F238E27FC236}">
                  <a16:creationId xmlns:a16="http://schemas.microsoft.com/office/drawing/2014/main" id="{80B118A2-1598-44BC-9C82-DA8200352C5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9" name="Picture 58">
              <a:extLst>
                <a:ext uri="{FF2B5EF4-FFF2-40B4-BE49-F238E27FC236}">
                  <a16:creationId xmlns:a16="http://schemas.microsoft.com/office/drawing/2014/main" id="{3892D006-187C-4C28-862C-D3EBFF83E8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4385B4B2-04BF-4951-B64F-C069BD5C25A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1" name="Picture 60">
              <a:extLst>
                <a:ext uri="{FF2B5EF4-FFF2-40B4-BE49-F238E27FC236}">
                  <a16:creationId xmlns:a16="http://schemas.microsoft.com/office/drawing/2014/main" id="{3E3CE52F-8223-400F-B03B-D10EDB59B7D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2" name="Picture 61">
              <a:extLst>
                <a:ext uri="{FF2B5EF4-FFF2-40B4-BE49-F238E27FC236}">
                  <a16:creationId xmlns:a16="http://schemas.microsoft.com/office/drawing/2014/main" id="{4128487E-72E8-4810-8C9A-76219302B1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3" name="Picture 62">
              <a:extLst>
                <a:ext uri="{FF2B5EF4-FFF2-40B4-BE49-F238E27FC236}">
                  <a16:creationId xmlns:a16="http://schemas.microsoft.com/office/drawing/2014/main" id="{66FFC963-5E3B-4B0B-8CB0-3145EB10D98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4" name="Picture 63">
              <a:extLst>
                <a:ext uri="{FF2B5EF4-FFF2-40B4-BE49-F238E27FC236}">
                  <a16:creationId xmlns:a16="http://schemas.microsoft.com/office/drawing/2014/main" id="{E6859DE9-990B-497F-B38D-D52C58A8B53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0122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5" name="Picture 64">
              <a:extLst>
                <a:ext uri="{FF2B5EF4-FFF2-40B4-BE49-F238E27FC236}">
                  <a16:creationId xmlns:a16="http://schemas.microsoft.com/office/drawing/2014/main" id="{8929E4E9-BE26-4D22-9A1F-91AD6695433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3870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6" name="Picture 65">
              <a:extLst>
                <a:ext uri="{FF2B5EF4-FFF2-40B4-BE49-F238E27FC236}">
                  <a16:creationId xmlns:a16="http://schemas.microsoft.com/office/drawing/2014/main" id="{D83E07A1-51E8-4762-8967-8B9B91F09C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1331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65438E26-4990-469B-B9AE-D71E1D755C0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68215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6DCEE505-11C4-44E0-A8AE-717E238828E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3903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52B8167C-4772-42BE-A980-F8574AF8DD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1985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D3D4FDCF-9ECB-4904-A022-A9126DC5AB8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4248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C3BA90A4-252C-4B86-A910-22708A25F0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-45605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8672DC50-1E87-4051-8FEC-555175F0E3B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207676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3" name="Picture 72">
              <a:extLst>
                <a:ext uri="{FF2B5EF4-FFF2-40B4-BE49-F238E27FC236}">
                  <a16:creationId xmlns:a16="http://schemas.microsoft.com/office/drawing/2014/main" id="{D059B243-7DB0-49A1-A298-3F98913A74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80700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68400E38-07B8-477C-9183-F0B29503CB6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33459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5" name="Picture 74">
              <a:extLst>
                <a:ext uri="{FF2B5EF4-FFF2-40B4-BE49-F238E27FC236}">
                  <a16:creationId xmlns:a16="http://schemas.microsoft.com/office/drawing/2014/main" id="{0C7A2E60-6127-4C33-85B9-4E91DB4135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461192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B5DE4C4E-596F-4B53-9D27-40D465253AA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587790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8994DBE8-A7E5-43C1-89F2-42A057E1E87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1506" y="-108028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8" name="Picture 77">
              <a:extLst>
                <a:ext uri="{FF2B5EF4-FFF2-40B4-BE49-F238E27FC236}">
                  <a16:creationId xmlns:a16="http://schemas.microsoft.com/office/drawing/2014/main" id="{4C0F793A-36B3-4DC9-B4AD-15343157DDF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254" y="144262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F6F9E1DC-6615-4335-BE36-7018D82DBB2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2715" y="18173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59699066-9EB8-4D31-93A6-C4AE1A617D2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69599" y="2711441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DFCBA30-BF62-49F9-8363-30359095F1B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287" y="397704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ECD4B098-2729-4579-BE69-54F1DEAAC47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3369" y="524114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3" name="Picture 82">
              <a:extLst>
                <a:ext uri="{FF2B5EF4-FFF2-40B4-BE49-F238E27FC236}">
                  <a16:creationId xmlns:a16="http://schemas.microsoft.com/office/drawing/2014/main" id="{3DC81423-1F9A-45BC-87AB-71833975DA5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632" y="650921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3F97F254-9BD8-4704-8B1F-943AF19AC4CF}"/>
              </a:ext>
            </a:extLst>
          </p:cNvPr>
          <p:cNvGrpSpPr/>
          <p:nvPr userDrawn="1"/>
        </p:nvGrpSpPr>
        <p:grpSpPr>
          <a:xfrm>
            <a:off x="8137804" y="-1083688"/>
            <a:ext cx="8507022" cy="5622307"/>
            <a:chOff x="-250782" y="-1083688"/>
            <a:chExt cx="13409639" cy="8862456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28043FCF-89C3-46A2-975B-E24556A23FB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-45857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7" name="Picture 86">
              <a:extLst>
                <a:ext uri="{FF2B5EF4-FFF2-40B4-BE49-F238E27FC236}">
                  <a16:creationId xmlns:a16="http://schemas.microsoft.com/office/drawing/2014/main" id="{0B22DE4B-7055-4118-8D0C-331E6F9CAA9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207423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8A75E17E-1915-4357-BA4F-8B6332F0F4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80448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9620D41E-AD50-49D0-A4FE-42DF7E237BF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334342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0" name="Picture 89">
              <a:extLst>
                <a:ext uri="{FF2B5EF4-FFF2-40B4-BE49-F238E27FC236}">
                  <a16:creationId xmlns:a16="http://schemas.microsoft.com/office/drawing/2014/main" id="{4F35DC97-06C2-490E-ACAA-EB38F4E77C0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460940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1" name="Picture 90">
              <a:extLst>
                <a:ext uri="{FF2B5EF4-FFF2-40B4-BE49-F238E27FC236}">
                  <a16:creationId xmlns:a16="http://schemas.microsoft.com/office/drawing/2014/main" id="{D5EA1ABC-C5F6-433A-BF14-7E4A8E91E6E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-250782" y="587538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A9C948E4-9CAB-4BB3-95AE-2415B73D647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0748" y="-108280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3" name="Picture 92">
              <a:extLst>
                <a:ext uri="{FF2B5EF4-FFF2-40B4-BE49-F238E27FC236}">
                  <a16:creationId xmlns:a16="http://schemas.microsoft.com/office/drawing/2014/main" id="{EA1FA515-C92D-46AC-B7B5-8D76DFE565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496" y="14401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A3E499D2-3FAF-4002-943D-F14E0E1DC42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1957" y="17921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992F6063-5269-4FBF-882F-4AAF5D41C1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48841" y="270892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8C768569-6FDB-4839-B528-5ABF33C1015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529" y="397452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7" name="Picture 96">
              <a:extLst>
                <a:ext uri="{FF2B5EF4-FFF2-40B4-BE49-F238E27FC236}">
                  <a16:creationId xmlns:a16="http://schemas.microsoft.com/office/drawing/2014/main" id="{2174C92F-C026-45FA-AEF3-5A8036734D4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2611" y="523862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8" name="Picture 97">
              <a:extLst>
                <a:ext uri="{FF2B5EF4-FFF2-40B4-BE49-F238E27FC236}">
                  <a16:creationId xmlns:a16="http://schemas.microsoft.com/office/drawing/2014/main" id="{215A0EAC-7628-4EB9-8B79-B20476E7F3E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4874" y="650668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99" name="Picture 98">
              <a:extLst>
                <a:ext uri="{FF2B5EF4-FFF2-40B4-BE49-F238E27FC236}">
                  <a16:creationId xmlns:a16="http://schemas.microsoft.com/office/drawing/2014/main" id="{B88879F7-9C73-4D86-9081-C8B41863399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4DAB164A-155D-40EB-AEF8-E9BF6253B15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0545FD4F-0BDD-4B4E-B57B-044F06A70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2" name="Picture 101">
              <a:extLst>
                <a:ext uri="{FF2B5EF4-FFF2-40B4-BE49-F238E27FC236}">
                  <a16:creationId xmlns:a16="http://schemas.microsoft.com/office/drawing/2014/main" id="{F21DB80B-66D5-4201-9256-00D21D38F31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Picture 102">
              <a:extLst>
                <a:ext uri="{FF2B5EF4-FFF2-40B4-BE49-F238E27FC236}">
                  <a16:creationId xmlns:a16="http://schemas.microsoft.com/office/drawing/2014/main" id="{B6EC1D24-6929-4B9F-B921-3BD902C381A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4" name="Picture 103">
              <a:extLst>
                <a:ext uri="{FF2B5EF4-FFF2-40B4-BE49-F238E27FC236}">
                  <a16:creationId xmlns:a16="http://schemas.microsoft.com/office/drawing/2014/main" id="{B5393CFC-01F1-485A-BA22-113C7552B14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956624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5" name="Picture 104">
              <a:extLst>
                <a:ext uri="{FF2B5EF4-FFF2-40B4-BE49-F238E27FC236}">
                  <a16:creationId xmlns:a16="http://schemas.microsoft.com/office/drawing/2014/main" id="{2489DEB7-1CC9-4A67-B186-983382B3321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8154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6" name="Picture 105">
              <a:extLst>
                <a:ext uri="{FF2B5EF4-FFF2-40B4-BE49-F238E27FC236}">
                  <a16:creationId xmlns:a16="http://schemas.microsoft.com/office/drawing/2014/main" id="{C2BCBF6F-4F26-40D6-ADA5-815666FE555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1902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7" name="Picture 106">
              <a:extLst>
                <a:ext uri="{FF2B5EF4-FFF2-40B4-BE49-F238E27FC236}">
                  <a16:creationId xmlns:a16="http://schemas.microsoft.com/office/drawing/2014/main" id="{06CAAC6F-A2EF-4457-9443-72CD071BB17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9363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8" name="Picture 107">
              <a:extLst>
                <a:ext uri="{FF2B5EF4-FFF2-40B4-BE49-F238E27FC236}">
                  <a16:creationId xmlns:a16="http://schemas.microsoft.com/office/drawing/2014/main" id="{0BB494AC-BFB3-4FCD-89CA-11B35285763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56247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9" name="Picture 108">
              <a:extLst>
                <a:ext uri="{FF2B5EF4-FFF2-40B4-BE49-F238E27FC236}">
                  <a16:creationId xmlns:a16="http://schemas.microsoft.com/office/drawing/2014/main" id="{9985D896-EE8F-427F-BBA6-7C5EC83100A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1935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id="{C3624CB6-934E-47FA-81B0-EBB947214A1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0017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Picture 110">
              <a:extLst>
                <a:ext uri="{FF2B5EF4-FFF2-40B4-BE49-F238E27FC236}">
                  <a16:creationId xmlns:a16="http://schemas.microsoft.com/office/drawing/2014/main" id="{4E6BE480-47B2-4C72-B863-2B0C0AB643F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3062280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2" name="Picture 111">
              <a:extLst>
                <a:ext uri="{FF2B5EF4-FFF2-40B4-BE49-F238E27FC236}">
                  <a16:creationId xmlns:a16="http://schemas.microsoft.com/office/drawing/2014/main" id="{30144333-87B5-4F9B-AA2C-23AF1AFB374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3" name="Picture 112">
              <a:extLst>
                <a:ext uri="{FF2B5EF4-FFF2-40B4-BE49-F238E27FC236}">
                  <a16:creationId xmlns:a16="http://schemas.microsoft.com/office/drawing/2014/main" id="{57C85F06-D705-440E-853D-DB8CFDADC6E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7C9EE972-AD17-45E1-95EB-0005FCED37C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Picture 114">
              <a:extLst>
                <a:ext uri="{FF2B5EF4-FFF2-40B4-BE49-F238E27FC236}">
                  <a16:creationId xmlns:a16="http://schemas.microsoft.com/office/drawing/2014/main" id="{0D31BBB2-9AAD-413F-A49A-749C9FD4E9F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256D6D6D-7FFE-47A6-AEFD-375F0645D47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7" name="Picture 116">
              <a:extLst>
                <a:ext uri="{FF2B5EF4-FFF2-40B4-BE49-F238E27FC236}">
                  <a16:creationId xmlns:a16="http://schemas.microsoft.com/office/drawing/2014/main" id="{260B15BE-FDED-4C76-BE45-0BE2ED3C13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4164015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8" name="Picture 117">
              <a:extLst>
                <a:ext uri="{FF2B5EF4-FFF2-40B4-BE49-F238E27FC236}">
                  <a16:creationId xmlns:a16="http://schemas.microsoft.com/office/drawing/2014/main" id="{9C030AC2-5780-4BF8-B776-59A2C81CD77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5545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Picture 118">
              <a:extLst>
                <a:ext uri="{FF2B5EF4-FFF2-40B4-BE49-F238E27FC236}">
                  <a16:creationId xmlns:a16="http://schemas.microsoft.com/office/drawing/2014/main" id="{5A58AAD3-D0D3-4746-AAEB-9815F07158E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293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0" name="Picture 119">
              <a:extLst>
                <a:ext uri="{FF2B5EF4-FFF2-40B4-BE49-F238E27FC236}">
                  <a16:creationId xmlns:a16="http://schemas.microsoft.com/office/drawing/2014/main" id="{FC5233AC-D840-45E4-841F-26A82FA4FAD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6754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id="{4FDBD6D9-A83C-414B-B1AC-F8D3C120B05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3638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2" name="Picture 121">
              <a:extLst>
                <a:ext uri="{FF2B5EF4-FFF2-40B4-BE49-F238E27FC236}">
                  <a16:creationId xmlns:a16="http://schemas.microsoft.com/office/drawing/2014/main" id="{7894FBC7-92DC-4167-82B9-645435BD647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326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3" name="Picture 122">
              <a:extLst>
                <a:ext uri="{FF2B5EF4-FFF2-40B4-BE49-F238E27FC236}">
                  <a16:creationId xmlns:a16="http://schemas.microsoft.com/office/drawing/2014/main" id="{BC858931-3393-4BCA-B996-8528277443B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7408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4" name="Picture 123">
              <a:extLst>
                <a:ext uri="{FF2B5EF4-FFF2-40B4-BE49-F238E27FC236}">
                  <a16:creationId xmlns:a16="http://schemas.microsoft.com/office/drawing/2014/main" id="{F8B74732-437A-4DDC-AD1A-234A5940E84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5269671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Picture 124">
              <a:extLst>
                <a:ext uri="{FF2B5EF4-FFF2-40B4-BE49-F238E27FC236}">
                  <a16:creationId xmlns:a16="http://schemas.microsoft.com/office/drawing/2014/main" id="{D949186C-2FED-41DC-8E8B-071368A8482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6" name="Picture 125">
              <a:extLst>
                <a:ext uri="{FF2B5EF4-FFF2-40B4-BE49-F238E27FC236}">
                  <a16:creationId xmlns:a16="http://schemas.microsoft.com/office/drawing/2014/main" id="{29A824A8-67E4-4666-B3EB-101588C6286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7" name="Picture 126">
              <a:extLst>
                <a:ext uri="{FF2B5EF4-FFF2-40B4-BE49-F238E27FC236}">
                  <a16:creationId xmlns:a16="http://schemas.microsoft.com/office/drawing/2014/main" id="{4DBCA938-B676-4559-9A71-8CD3FFEA3FC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Picture 127">
              <a:extLst>
                <a:ext uri="{FF2B5EF4-FFF2-40B4-BE49-F238E27FC236}">
                  <a16:creationId xmlns:a16="http://schemas.microsoft.com/office/drawing/2014/main" id="{C844875F-7805-4028-BF6B-4E0A693E2A7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9" name="Picture 128">
              <a:extLst>
                <a:ext uri="{FF2B5EF4-FFF2-40B4-BE49-F238E27FC236}">
                  <a16:creationId xmlns:a16="http://schemas.microsoft.com/office/drawing/2014/main" id="{9012E495-221D-40A1-AE1E-C843996C2B1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0" name="Picture 129">
              <a:extLst>
                <a:ext uri="{FF2B5EF4-FFF2-40B4-BE49-F238E27FC236}">
                  <a16:creationId xmlns:a16="http://schemas.microsoft.com/office/drawing/2014/main" id="{24144ABA-34E9-48B8-9B3B-B3CD6DB7B59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6367008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1" name="Picture 130">
              <a:extLst>
                <a:ext uri="{FF2B5EF4-FFF2-40B4-BE49-F238E27FC236}">
                  <a16:creationId xmlns:a16="http://schemas.microsoft.com/office/drawing/2014/main" id="{15D041B9-654B-4F41-993F-70C9387D60A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8538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2" name="Picture 131">
              <a:extLst>
                <a:ext uri="{FF2B5EF4-FFF2-40B4-BE49-F238E27FC236}">
                  <a16:creationId xmlns:a16="http://schemas.microsoft.com/office/drawing/2014/main" id="{144367EE-5DD4-4EA1-AAAE-610D6CE107F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286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3" name="Picture 132">
              <a:extLst>
                <a:ext uri="{FF2B5EF4-FFF2-40B4-BE49-F238E27FC236}">
                  <a16:creationId xmlns:a16="http://schemas.microsoft.com/office/drawing/2014/main" id="{8DBACB8A-E280-4F0B-9215-768326E2C2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9747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Picture 133">
              <a:extLst>
                <a:ext uri="{FF2B5EF4-FFF2-40B4-BE49-F238E27FC236}">
                  <a16:creationId xmlns:a16="http://schemas.microsoft.com/office/drawing/2014/main" id="{BFA0FC0A-B77D-47A5-86DB-587C790467C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66631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5" name="Picture 134">
              <a:extLst>
                <a:ext uri="{FF2B5EF4-FFF2-40B4-BE49-F238E27FC236}">
                  <a16:creationId xmlns:a16="http://schemas.microsoft.com/office/drawing/2014/main" id="{7E11F8A4-DA7C-43BD-8574-E84470FED37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319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id="{2936370F-9821-4595-B466-AA8928434C6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0401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id="{25651E52-533A-4BBD-8B16-3538CBF3BB0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7472664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id="{9FAD1C8B-EC05-44A4-A509-60FF5A98A7D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-45946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9" name="Picture 138">
              <a:extLst>
                <a:ext uri="{FF2B5EF4-FFF2-40B4-BE49-F238E27FC236}">
                  <a16:creationId xmlns:a16="http://schemas.microsoft.com/office/drawing/2014/main" id="{2E96224C-2F9D-4562-ABCF-F3660CA2343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207335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A90B7B5D-98A4-4F3B-9378-1A5F0459FE4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80360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Picture 140">
              <a:extLst>
                <a:ext uri="{FF2B5EF4-FFF2-40B4-BE49-F238E27FC236}">
                  <a16:creationId xmlns:a16="http://schemas.microsoft.com/office/drawing/2014/main" id="{8B7A46D1-7643-4937-8544-2F885183CD6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3342537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2" name="Picture 141">
              <a:extLst>
                <a:ext uri="{FF2B5EF4-FFF2-40B4-BE49-F238E27FC236}">
                  <a16:creationId xmlns:a16="http://schemas.microsoft.com/office/drawing/2014/main" id="{B20BAF9B-9CB6-4956-A628-7D39A3D80DD0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460851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Picture 142">
              <a:extLst>
                <a:ext uri="{FF2B5EF4-FFF2-40B4-BE49-F238E27FC236}">
                  <a16:creationId xmlns:a16="http://schemas.microsoft.com/office/drawing/2014/main" id="{E646920B-DFD2-416B-B9B8-50C84579F1C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8568592" y="587450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Picture 143">
              <a:extLst>
                <a:ext uri="{FF2B5EF4-FFF2-40B4-BE49-F238E27FC236}">
                  <a16:creationId xmlns:a16="http://schemas.microsoft.com/office/drawing/2014/main" id="{F8AEBC0A-BE39-4792-88E8-7C32F207CE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0122" y="-108368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5" name="Picture 144">
              <a:extLst>
                <a:ext uri="{FF2B5EF4-FFF2-40B4-BE49-F238E27FC236}">
                  <a16:creationId xmlns:a16="http://schemas.microsoft.com/office/drawing/2014/main" id="{C043CBE6-71C1-4ECE-8FFF-9B0E6FB422F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3870" y="143921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6" name="Picture 145">
              <a:extLst>
                <a:ext uri="{FF2B5EF4-FFF2-40B4-BE49-F238E27FC236}">
                  <a16:creationId xmlns:a16="http://schemas.microsoft.com/office/drawing/2014/main" id="{2E73AE7C-25E5-44F5-B101-7ABBEB6C9A0F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1331" y="17833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7" name="Picture 146">
              <a:extLst>
                <a:ext uri="{FF2B5EF4-FFF2-40B4-BE49-F238E27FC236}">
                  <a16:creationId xmlns:a16="http://schemas.microsoft.com/office/drawing/2014/main" id="{464E290D-F706-4BB7-A1B1-44C35D6A05F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68215" y="270803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8" name="Picture 147">
              <a:extLst>
                <a:ext uri="{FF2B5EF4-FFF2-40B4-BE49-F238E27FC236}">
                  <a16:creationId xmlns:a16="http://schemas.microsoft.com/office/drawing/2014/main" id="{C6AEA268-1191-43E4-9B44-2FD4F447CB6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3903" y="39736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9" name="Picture 148">
              <a:extLst>
                <a:ext uri="{FF2B5EF4-FFF2-40B4-BE49-F238E27FC236}">
                  <a16:creationId xmlns:a16="http://schemas.microsoft.com/office/drawing/2014/main" id="{1E446E9A-A6FF-406A-917B-37621430558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1985" y="523774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0" name="Picture 149">
              <a:extLst>
                <a:ext uri="{FF2B5EF4-FFF2-40B4-BE49-F238E27FC236}">
                  <a16:creationId xmlns:a16="http://schemas.microsoft.com/office/drawing/2014/main" id="{D4963156-AC28-4669-9B0E-1CC6889E4DB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9674248" y="650580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1" name="Picture 150">
              <a:extLst>
                <a:ext uri="{FF2B5EF4-FFF2-40B4-BE49-F238E27FC236}">
                  <a16:creationId xmlns:a16="http://schemas.microsoft.com/office/drawing/2014/main" id="{D2722E24-7BDA-47D6-94B0-79D5319EAF2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-45605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2" name="Picture 151">
              <a:extLst>
                <a:ext uri="{FF2B5EF4-FFF2-40B4-BE49-F238E27FC236}">
                  <a16:creationId xmlns:a16="http://schemas.microsoft.com/office/drawing/2014/main" id="{A48B13F6-6E66-4EF1-B8EE-FAE49C6DD49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207676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Picture 152">
              <a:extLst>
                <a:ext uri="{FF2B5EF4-FFF2-40B4-BE49-F238E27FC236}">
                  <a16:creationId xmlns:a16="http://schemas.microsoft.com/office/drawing/2014/main" id="{D98D095C-026E-45A2-9F08-49068997DAB7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80700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Picture 153">
              <a:extLst>
                <a:ext uri="{FF2B5EF4-FFF2-40B4-BE49-F238E27FC236}">
                  <a16:creationId xmlns:a16="http://schemas.microsoft.com/office/drawing/2014/main" id="{C3240906-E3E0-4B7F-B8CE-AEAF01F46DEE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3345943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5" name="Picture 154">
              <a:extLst>
                <a:ext uri="{FF2B5EF4-FFF2-40B4-BE49-F238E27FC236}">
                  <a16:creationId xmlns:a16="http://schemas.microsoft.com/office/drawing/2014/main" id="{0EBCF424-FF2E-4751-A72F-79635DBC78D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4611924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96848539-A704-40B9-8A20-A28B82D3857C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0769976" y="5877908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EA8ABD45-CB61-4415-A5E0-A32B1C3C0A1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1506" y="-1080282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Picture 157">
              <a:extLst>
                <a:ext uri="{FF2B5EF4-FFF2-40B4-BE49-F238E27FC236}">
                  <a16:creationId xmlns:a16="http://schemas.microsoft.com/office/drawing/2014/main" id="{521B47FD-7EBF-4AD7-8DED-ED31A60F79E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254" y="1442625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9" name="Picture 158">
              <a:extLst>
                <a:ext uri="{FF2B5EF4-FFF2-40B4-BE49-F238E27FC236}">
                  <a16:creationId xmlns:a16="http://schemas.microsoft.com/office/drawing/2014/main" id="{088847E7-ED6A-43AA-AA87-29FE4C44904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2715" y="18173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0" name="Picture 159">
              <a:extLst>
                <a:ext uri="{FF2B5EF4-FFF2-40B4-BE49-F238E27FC236}">
                  <a16:creationId xmlns:a16="http://schemas.microsoft.com/office/drawing/2014/main" id="{B9A6722A-3E56-43C0-953C-A52BA2DE216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69599" y="2711441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5363D9C0-CFE6-41B3-A61A-5D1DE234C75D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287" y="3977049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2" name="Picture 161">
              <a:extLst>
                <a:ext uri="{FF2B5EF4-FFF2-40B4-BE49-F238E27FC236}">
                  <a16:creationId xmlns:a16="http://schemas.microsoft.com/office/drawing/2014/main" id="{6F968B54-B0AE-467C-B0DA-351C836B0D1B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3369" y="5241146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63" name="Picture 162">
              <a:extLst>
                <a:ext uri="{FF2B5EF4-FFF2-40B4-BE49-F238E27FC236}">
                  <a16:creationId xmlns:a16="http://schemas.microsoft.com/office/drawing/2014/main" id="{49623E3E-D5E1-43B7-8C69-71EC304CBEF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>
              <a:alphaModFix amt="3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73007"/>
            <a:stretch/>
          </p:blipFill>
          <p:spPr bwMode="auto">
            <a:xfrm>
              <a:off x="11875632" y="6509210"/>
              <a:ext cx="1283225" cy="1269558"/>
            </a:xfrm>
            <a:prstGeom prst="rect">
              <a:avLst/>
            </a:prstGeom>
            <a:noFill/>
            <a:ln>
              <a:noFill/>
            </a:ln>
          </p:spPr>
        </p:pic>
      </p:grpSp>
    </p:spTree>
    <p:extLst>
      <p:ext uri="{BB962C8B-B14F-4D97-AF65-F5344CB8AC3E}">
        <p14:creationId xmlns:p14="http://schemas.microsoft.com/office/powerpoint/2010/main" val="3242994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bg>
      <p:bgPr>
        <a:gradFill>
          <a:gsLst>
            <a:gs pos="0">
              <a:schemeClr val="accent5">
                <a:alpha val="20000"/>
              </a:schemeClr>
            </a:gs>
            <a:gs pos="51000">
              <a:schemeClr val="accent5">
                <a:lumMod val="100000"/>
                <a:alpha val="55000"/>
              </a:schemeClr>
            </a:gs>
            <a:gs pos="26000">
              <a:schemeClr val="accent5">
                <a:lumMod val="100000"/>
                <a:alpha val="55000"/>
              </a:schemeClr>
            </a:gs>
            <a:gs pos="100000">
              <a:schemeClr val="accent5">
                <a:lumMod val="100000"/>
                <a:alpha val="2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FC66A4A-6663-4406-9FF9-0075F45A738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724" t="13406" r="10960" b="13130"/>
          <a:stretch/>
        </p:blipFill>
        <p:spPr>
          <a:xfrm>
            <a:off x="0" y="1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482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4FFE5B69-B639-4F11-ACAA-95C737A21B56}"/>
              </a:ext>
            </a:extLst>
          </p:cNvPr>
          <p:cNvSpPr/>
          <p:nvPr userDrawn="1"/>
        </p:nvSpPr>
        <p:spPr>
          <a:xfrm rot="10800000">
            <a:off x="0" y="6595512"/>
            <a:ext cx="12192000" cy="260648"/>
          </a:xfrm>
          <a:prstGeom prst="rect">
            <a:avLst/>
          </a:prstGeom>
          <a:gradFill>
            <a:gsLst>
              <a:gs pos="0">
                <a:schemeClr val="accent5">
                  <a:lumMod val="80000"/>
                  <a:alpha val="4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A2A92E8-DEFF-493B-A334-4343B6F77C9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</a:blip>
          <a:srcRect l="1299" t="53588" r="4803" b="40245"/>
          <a:stretch/>
        </p:blipFill>
        <p:spPr>
          <a:xfrm>
            <a:off x="-456" y="6597355"/>
            <a:ext cx="12192000" cy="266701"/>
          </a:xfrm>
          <a:prstGeom prst="rect">
            <a:avLst/>
          </a:prstGeom>
        </p:spPr>
      </p:pic>
      <p:sp>
        <p:nvSpPr>
          <p:cNvPr id="7" name="TextBox 9"/>
          <p:cNvSpPr txBox="1">
            <a:spLocks noChangeArrowheads="1"/>
          </p:cNvSpPr>
          <p:nvPr userDrawn="1"/>
        </p:nvSpPr>
        <p:spPr bwMode="auto">
          <a:xfrm>
            <a:off x="11712624" y="6578105"/>
            <a:ext cx="367408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>
              <a:defRPr/>
            </a:pPr>
            <a:fld id="{C07D9CD1-9DC6-4FBF-96A7-AF7871D327B1}" type="slidenum">
              <a:rPr lang="en-CA" altLang="en-US" sz="1200" smtClean="0">
                <a:solidFill>
                  <a:schemeClr val="accent5">
                    <a:lumMod val="50000"/>
                  </a:schemeClr>
                </a:solidFill>
              </a:rPr>
              <a:pPr eaLnBrk="1" hangingPunct="1">
                <a:defRPr/>
              </a:pPr>
              <a:t>‹#›</a:t>
            </a:fld>
            <a:endParaRPr lang="en-CA" altLang="en-US" sz="1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C120393-FE6A-443F-A630-66BC250622E5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69814" y="6581001"/>
            <a:ext cx="103618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defRPr/>
            </a:pPr>
            <a:r>
              <a:rPr lang="en-CA" sz="1200" dirty="0">
                <a:solidFill>
                  <a:schemeClr val="accent5">
                    <a:lumMod val="50000"/>
                  </a:schemeClr>
                </a:solidFill>
              </a:rPr>
              <a:t>May 31, 2022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BF79A1-16F9-4980-8D0A-9FD2398CE5A9}"/>
              </a:ext>
            </a:extLst>
          </p:cNvPr>
          <p:cNvSpPr/>
          <p:nvPr userDrawn="1"/>
        </p:nvSpPr>
        <p:spPr>
          <a:xfrm>
            <a:off x="5516" y="0"/>
            <a:ext cx="12192000" cy="908720"/>
          </a:xfrm>
          <a:prstGeom prst="rect">
            <a:avLst/>
          </a:prstGeom>
          <a:gradFill>
            <a:gsLst>
              <a:gs pos="0">
                <a:schemeClr val="accent5">
                  <a:lumMod val="80000"/>
                  <a:alpha val="40000"/>
                </a:schemeClr>
              </a:gs>
              <a:gs pos="100000">
                <a:schemeClr val="accent5">
                  <a:alpha val="15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917B5563-B1C6-4863-B134-1ABDC4C23C3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5000"/>
          </a:blip>
          <a:srcRect l="1299" t="39101" r="4803" b="39914"/>
          <a:stretch/>
        </p:blipFill>
        <p:spPr>
          <a:xfrm>
            <a:off x="5516" y="572"/>
            <a:ext cx="12192000" cy="907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0642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5/30/2022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9197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76" r:id="rId2"/>
    <p:sldLayoutId id="2147483683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6.png"/><Relationship Id="rId4" Type="http://schemas.microsoft.com/office/2007/relationships/hdphoto" Target="../media/hdphoto1.wdp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2F8A2F2-00F1-A8C1-0610-054308CAC42C}"/>
              </a:ext>
            </a:extLst>
          </p:cNvPr>
          <p:cNvSpPr/>
          <p:nvPr/>
        </p:nvSpPr>
        <p:spPr>
          <a:xfrm>
            <a:off x="3264636" y="5267247"/>
            <a:ext cx="5161448" cy="13525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829724" y="1370747"/>
            <a:ext cx="10540640" cy="1666564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3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3600" b="1" dirty="0">
                <a:solidFill>
                  <a:srgbClr val="002060"/>
                </a:solidFill>
                <a:latin typeface="Calibri" panose="020F0502020204030204" pitchFamily="34" charset="0"/>
              </a:rPr>
              <a:t>Achieving clearance of subviral particles with NAPs:</a:t>
            </a:r>
          </a:p>
          <a:p>
            <a:pPr algn="ctr">
              <a:lnSpc>
                <a:spcPts val="3600"/>
              </a:lnSpc>
              <a:spcBef>
                <a:spcPts val="600"/>
              </a:spcBef>
              <a:spcAft>
                <a:spcPts val="600"/>
              </a:spcAft>
            </a:pPr>
            <a:r>
              <a:rPr lang="en-US" alt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 A critical milestone for HBsAg loss and functional cure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5DF3FDB-43BF-4BEE-86D7-87F9E2B15DB3}"/>
              </a:ext>
            </a:extLst>
          </p:cNvPr>
          <p:cNvSpPr txBox="1">
            <a:spLocks/>
          </p:cNvSpPr>
          <p:nvPr/>
        </p:nvSpPr>
        <p:spPr>
          <a:xfrm>
            <a:off x="4511824" y="3470900"/>
            <a:ext cx="3195856" cy="105917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Andrew Vaillant, Ph.D.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Chief Scientific Officer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altLang="en-US" sz="2000" b="1" dirty="0">
                <a:solidFill>
                  <a:srgbClr val="002060"/>
                </a:solidFill>
                <a:latin typeface="Calibri" panose="020F0502020204030204" pitchFamily="34" charset="0"/>
              </a:rPr>
              <a:t>Replicor Inc.</a:t>
            </a:r>
          </a:p>
        </p:txBody>
      </p:sp>
      <p:pic>
        <p:nvPicPr>
          <p:cNvPr id="12" name="Picture 11" descr="Text&#10;&#10;Description automatically generated">
            <a:extLst>
              <a:ext uri="{FF2B5EF4-FFF2-40B4-BE49-F238E27FC236}">
                <a16:creationId xmlns:a16="http://schemas.microsoft.com/office/drawing/2014/main" id="{30B96D0A-4190-2A4C-1DA9-FF7DF73C8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41" y="5344904"/>
            <a:ext cx="4980000" cy="102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3623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Title 3">
            <a:extLst>
              <a:ext uri="{FF2B5EF4-FFF2-40B4-BE49-F238E27FC236}">
                <a16:creationId xmlns:a16="http://schemas.microsoft.com/office/drawing/2014/main" id="{B5E1B05E-8831-4A29-8FEC-DB1DA7E950ED}"/>
              </a:ext>
            </a:extLst>
          </p:cNvPr>
          <p:cNvSpPr txBox="1">
            <a:spLocks/>
          </p:cNvSpPr>
          <p:nvPr/>
        </p:nvSpPr>
        <p:spPr bwMode="auto">
          <a:xfrm>
            <a:off x="769620" y="-118500"/>
            <a:ext cx="106527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0" kern="1200" cap="none" spc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0070C0"/>
                </a:solidFill>
              </a:rPr>
              <a:t>Particle production in chronic HBV infection</a:t>
            </a:r>
          </a:p>
        </p:txBody>
      </p:sp>
      <p:pic>
        <p:nvPicPr>
          <p:cNvPr id="70" name="Picture 69">
            <a:extLst>
              <a:ext uri="{FF2B5EF4-FFF2-40B4-BE49-F238E27FC236}">
                <a16:creationId xmlns:a16="http://schemas.microsoft.com/office/drawing/2014/main" id="{AC8A582B-8A84-4C04-A28C-27BAC8D5DF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975" y="1450810"/>
            <a:ext cx="9029406" cy="3106076"/>
          </a:xfrm>
          <a:prstGeom prst="rect">
            <a:avLst/>
          </a:prstGeom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34BB9A29-E659-4359-9468-B665B4C5DE77}"/>
              </a:ext>
            </a:extLst>
          </p:cNvPr>
          <p:cNvSpPr txBox="1"/>
          <p:nvPr/>
        </p:nvSpPr>
        <p:spPr>
          <a:xfrm>
            <a:off x="79349" y="6266468"/>
            <a:ext cx="2648736" cy="255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Vaillant, ACS Inf Dis 2021; 7: 1351-1368</a:t>
            </a:r>
          </a:p>
        </p:txBody>
      </p:sp>
      <p:sp>
        <p:nvSpPr>
          <p:cNvPr id="72" name="Left Brace 71">
            <a:extLst>
              <a:ext uri="{FF2B5EF4-FFF2-40B4-BE49-F238E27FC236}">
                <a16:creationId xmlns:a16="http://schemas.microsoft.com/office/drawing/2014/main" id="{C7FA8C30-7867-4117-BCE8-5FCCC109485C}"/>
              </a:ext>
            </a:extLst>
          </p:cNvPr>
          <p:cNvSpPr/>
          <p:nvPr/>
        </p:nvSpPr>
        <p:spPr>
          <a:xfrm rot="16200000">
            <a:off x="5637542" y="831272"/>
            <a:ext cx="392965" cy="8010446"/>
          </a:xfrm>
          <a:prstGeom prst="lef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3" name="Left Brace 72">
            <a:extLst>
              <a:ext uri="{FF2B5EF4-FFF2-40B4-BE49-F238E27FC236}">
                <a16:creationId xmlns:a16="http://schemas.microsoft.com/office/drawing/2014/main" id="{3A0DF610-DE8F-458B-8592-6154506DDE44}"/>
              </a:ext>
            </a:extLst>
          </p:cNvPr>
          <p:cNvSpPr/>
          <p:nvPr/>
        </p:nvSpPr>
        <p:spPr>
          <a:xfrm rot="16200000">
            <a:off x="9136444" y="4957407"/>
            <a:ext cx="392965" cy="1012643"/>
          </a:xfrm>
          <a:prstGeom prst="leftBrace">
            <a:avLst/>
          </a:prstGeom>
          <a:ln w="1905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F2425175-D037-41A2-94F9-28CFC31DA3B7}"/>
              </a:ext>
            </a:extLst>
          </p:cNvPr>
          <p:cNvSpPr txBox="1"/>
          <p:nvPr/>
        </p:nvSpPr>
        <p:spPr>
          <a:xfrm>
            <a:off x="5100992" y="5032979"/>
            <a:ext cx="15337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Active cccDNA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C0E9D064-6A2E-4263-B372-C45441A2BA8E}"/>
              </a:ext>
            </a:extLst>
          </p:cNvPr>
          <p:cNvSpPr txBox="1"/>
          <p:nvPr/>
        </p:nvSpPr>
        <p:spPr>
          <a:xfrm>
            <a:off x="8305170" y="5675326"/>
            <a:ext cx="2085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HBV DNA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E213390-491D-488F-8F1A-7E1B53E540E8}"/>
              </a:ext>
            </a:extLst>
          </p:cNvPr>
          <p:cNvSpPr txBox="1"/>
          <p:nvPr/>
        </p:nvSpPr>
        <p:spPr>
          <a:xfrm>
            <a:off x="8259827" y="5199233"/>
            <a:ext cx="2920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?</a:t>
            </a: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A23A342B-753F-4341-B531-269C5BAD5F51}"/>
              </a:ext>
            </a:extLst>
          </p:cNvPr>
          <p:cNvSpPr/>
          <p:nvPr/>
        </p:nvSpPr>
        <p:spPr>
          <a:xfrm>
            <a:off x="8826605" y="2055511"/>
            <a:ext cx="1035312" cy="2516489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C03F49BA-D664-4D78-AB54-1B94B66713F5}"/>
              </a:ext>
            </a:extLst>
          </p:cNvPr>
          <p:cNvSpPr txBox="1"/>
          <p:nvPr/>
        </p:nvSpPr>
        <p:spPr>
          <a:xfrm>
            <a:off x="10130439" y="3098379"/>
            <a:ext cx="1818318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99.99% of HBsAg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b="1" noProof="0" dirty="0">
                <a:solidFill>
                  <a:srgbClr val="FF0000"/>
                </a:solidFill>
                <a:latin typeface="Calibri" panose="020F0502020204030204"/>
              </a:rPr>
              <a:t>i</a:t>
            </a: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 derived from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subviral particles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(SVP)</a:t>
            </a:r>
          </a:p>
        </p:txBody>
      </p:sp>
    </p:spTree>
    <p:extLst>
      <p:ext uri="{BB962C8B-B14F-4D97-AF65-F5344CB8AC3E}">
        <p14:creationId xmlns:p14="http://schemas.microsoft.com/office/powerpoint/2010/main" val="4160484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3" grpId="0" animBg="1"/>
      <p:bldP spid="74" grpId="0"/>
      <p:bldP spid="76" grpId="0"/>
      <p:bldP spid="77" grpId="0"/>
      <p:bldP spid="78" grpId="0" animBg="1"/>
      <p:bldP spid="7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CA7D9741-03DD-4E60-9605-DC04541A5F9F}"/>
              </a:ext>
            </a:extLst>
          </p:cNvPr>
          <p:cNvSpPr txBox="1">
            <a:spLocks/>
          </p:cNvSpPr>
          <p:nvPr/>
        </p:nvSpPr>
        <p:spPr bwMode="auto">
          <a:xfrm>
            <a:off x="171062" y="-126058"/>
            <a:ext cx="11849877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0" kern="1200" cap="none" spc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3200" dirty="0">
                <a:solidFill>
                  <a:srgbClr val="0070C0"/>
                </a:solidFill>
              </a:rPr>
              <a:t>Production of SVP drives chronicity of HBV infection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FF80217-88BD-4C34-A50F-1E2342570650}"/>
              </a:ext>
            </a:extLst>
          </p:cNvPr>
          <p:cNvSpPr txBox="1"/>
          <p:nvPr/>
        </p:nvSpPr>
        <p:spPr>
          <a:xfrm>
            <a:off x="3104123" y="900521"/>
            <a:ext cx="5877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400" b="1" dirty="0">
                <a:solidFill>
                  <a:srgbClr val="002060"/>
                </a:solidFill>
              </a:rPr>
              <a:t>Immunoinhibitory properties of SVP (HBsAg)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4D536C3-D0A1-45C3-AFDA-94406BBFB5AA}"/>
              </a:ext>
            </a:extLst>
          </p:cNvPr>
          <p:cNvSpPr txBox="1"/>
          <p:nvPr/>
        </p:nvSpPr>
        <p:spPr>
          <a:xfrm>
            <a:off x="528326" y="4553030"/>
            <a:ext cx="2648736" cy="255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CA" sz="1200" dirty="0">
                <a:solidFill>
                  <a:srgbClr val="002060"/>
                </a:solidFill>
              </a:rPr>
              <a:t>Vaillant, ACS Inf Dis 2021; 7: 1351-1368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2A04BAA-16C2-4ADF-809E-A017FC3165D3}"/>
              </a:ext>
            </a:extLst>
          </p:cNvPr>
          <p:cNvSpPr txBox="1"/>
          <p:nvPr/>
        </p:nvSpPr>
        <p:spPr>
          <a:xfrm>
            <a:off x="1101488" y="5215053"/>
            <a:ext cx="4070666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SVP must be cleared from the circulation</a:t>
            </a:r>
          </a:p>
        </p:txBody>
      </p:sp>
      <p:sp>
        <p:nvSpPr>
          <p:cNvPr id="9" name="Oval 9">
            <a:extLst>
              <a:ext uri="{FF2B5EF4-FFF2-40B4-BE49-F238E27FC236}">
                <a16:creationId xmlns:a16="http://schemas.microsoft.com/office/drawing/2014/main" id="{91B028FE-75A9-1842-C763-DE7EFCAFB709}"/>
              </a:ext>
            </a:extLst>
          </p:cNvPr>
          <p:cNvSpPr/>
          <p:nvPr/>
        </p:nvSpPr>
        <p:spPr>
          <a:xfrm>
            <a:off x="5146108" y="5418084"/>
            <a:ext cx="1716332" cy="707507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  <a:gd name="connsiteX0" fmla="*/ 1157681 w 1157681"/>
              <a:gd name="connsiteY0" fmla="*/ 1157681 h 1162402"/>
              <a:gd name="connsiteX1" fmla="*/ 0 w 1157681"/>
              <a:gd name="connsiteY1" fmla="*/ 0 h 1162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7681" h="1162402">
                <a:moveTo>
                  <a:pt x="1157681" y="1157681"/>
                </a:moveTo>
                <a:cubicBezTo>
                  <a:pt x="71651" y="1248259"/>
                  <a:pt x="874903" y="5326"/>
                  <a:pt x="0" y="0"/>
                </a:cubicBezTo>
              </a:path>
            </a:pathLst>
          </a:custGeom>
          <a:noFill/>
          <a:ln w="127000">
            <a:solidFill>
              <a:srgbClr val="002060"/>
            </a:solidFill>
            <a:headEnd type="triangle" w="sm" len="sm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792A2EFA-64CB-9073-025A-DFD1F53C932E}"/>
              </a:ext>
            </a:extLst>
          </p:cNvPr>
          <p:cNvCxnSpPr>
            <a:cxnSpLocks/>
            <a:stCxn id="9" idx="1"/>
          </p:cNvCxnSpPr>
          <p:nvPr/>
        </p:nvCxnSpPr>
        <p:spPr>
          <a:xfrm>
            <a:off x="5146108" y="5418084"/>
            <a:ext cx="1716331" cy="0"/>
          </a:xfrm>
          <a:prstGeom prst="straightConnector1">
            <a:avLst/>
          </a:prstGeom>
          <a:ln w="127000">
            <a:solidFill>
              <a:srgbClr val="002060"/>
            </a:solidFill>
            <a:headEnd w="sm" len="sm"/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4929B631-133F-5F2F-9ECE-A8F314D24B61}"/>
              </a:ext>
            </a:extLst>
          </p:cNvPr>
          <p:cNvSpPr txBox="1"/>
          <p:nvPr/>
        </p:nvSpPr>
        <p:spPr>
          <a:xfrm>
            <a:off x="6871974" y="5215053"/>
            <a:ext cx="4768293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Allow efficient clearance of integrated HBV DNA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FB9DD41-591B-6896-63DF-E0F62C4A49D1}"/>
              </a:ext>
            </a:extLst>
          </p:cNvPr>
          <p:cNvSpPr txBox="1"/>
          <p:nvPr/>
        </p:nvSpPr>
        <p:spPr>
          <a:xfrm>
            <a:off x="6871974" y="5925267"/>
            <a:ext cx="4095480" cy="369332"/>
          </a:xfrm>
          <a:prstGeom prst="rect">
            <a:avLst/>
          </a:prstGeom>
          <a:noFill/>
          <a:ln w="28575">
            <a:noFill/>
          </a:ln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Restore control over cccDNA reactivation</a:t>
            </a:r>
          </a:p>
        </p:txBody>
      </p: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8C77C02A-5847-D330-64C2-6641D81F6D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3438054"/>
              </p:ext>
            </p:extLst>
          </p:nvPr>
        </p:nvGraphicFramePr>
        <p:xfrm>
          <a:off x="629470" y="1368665"/>
          <a:ext cx="10517808" cy="3156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9494">
                  <a:extLst>
                    <a:ext uri="{9D8B030D-6E8A-4147-A177-3AD203B41FA5}">
                      <a16:colId xmlns:a16="http://schemas.microsoft.com/office/drawing/2014/main" val="807793443"/>
                    </a:ext>
                  </a:extLst>
                </a:gridCol>
                <a:gridCol w="4504872">
                  <a:extLst>
                    <a:ext uri="{9D8B030D-6E8A-4147-A177-3AD203B41FA5}">
                      <a16:colId xmlns:a16="http://schemas.microsoft.com/office/drawing/2014/main" val="375455519"/>
                    </a:ext>
                  </a:extLst>
                </a:gridCol>
                <a:gridCol w="2703442">
                  <a:extLst>
                    <a:ext uri="{9D8B030D-6E8A-4147-A177-3AD203B41FA5}">
                      <a16:colId xmlns:a16="http://schemas.microsoft.com/office/drawing/2014/main" val="3594701557"/>
                    </a:ext>
                  </a:extLst>
                </a:gridCol>
              </a:tblGrid>
              <a:tr h="223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Immune function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Target of inhibition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>
                          <a:effectLst/>
                        </a:rPr>
                        <a:t>Effect observed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4064052424"/>
                  </a:ext>
                </a:extLst>
              </a:tr>
              <a:tr h="258608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13594738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28661534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24357920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64930364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941066008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447695583"/>
                  </a:ext>
                </a:extLst>
              </a:tr>
              <a:tr h="258608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837461342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948786059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594084386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170399591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486775168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A161D705-5C09-FF77-1C5F-44E75968F6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6898952"/>
              </p:ext>
            </p:extLst>
          </p:nvPr>
        </p:nvGraphicFramePr>
        <p:xfrm>
          <a:off x="629470" y="1368665"/>
          <a:ext cx="10517808" cy="3156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9494">
                  <a:extLst>
                    <a:ext uri="{9D8B030D-6E8A-4147-A177-3AD203B41FA5}">
                      <a16:colId xmlns:a16="http://schemas.microsoft.com/office/drawing/2014/main" val="807793443"/>
                    </a:ext>
                  </a:extLst>
                </a:gridCol>
                <a:gridCol w="4504872">
                  <a:extLst>
                    <a:ext uri="{9D8B030D-6E8A-4147-A177-3AD203B41FA5}">
                      <a16:colId xmlns:a16="http://schemas.microsoft.com/office/drawing/2014/main" val="375455519"/>
                    </a:ext>
                  </a:extLst>
                </a:gridCol>
                <a:gridCol w="2703442">
                  <a:extLst>
                    <a:ext uri="{9D8B030D-6E8A-4147-A177-3AD203B41FA5}">
                      <a16:colId xmlns:a16="http://schemas.microsoft.com/office/drawing/2014/main" val="3594701557"/>
                    </a:ext>
                  </a:extLst>
                </a:gridCol>
              </a:tblGrid>
              <a:tr h="223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Immune function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Target of inhibition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>
                          <a:effectLst/>
                        </a:rPr>
                        <a:t>Effect observed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4064052424"/>
                  </a:ext>
                </a:extLst>
              </a:tr>
              <a:tr h="258608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dirty="0">
                          <a:effectLst/>
                        </a:rPr>
                        <a:t>Innate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CA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SVP block inactivation of cccDNA</a:t>
                      </a: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TLR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vitro, in vivo</a:t>
                      </a:r>
                      <a:r>
                        <a:rPr lang="en-CA" sz="1400" i="0" dirty="0">
                          <a:effectLst/>
                        </a:rPr>
                        <a:t>, in humans</a:t>
                      </a:r>
                      <a:endParaRPr lang="en-CA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13594738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Cytokine signalling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r>
                        <a:rPr lang="en-CA" sz="1400" dirty="0">
                          <a:effectLst/>
                        </a:rPr>
                        <a:t>, 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28661534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Monocyte and macrophage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24357920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Dendritic cell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64930364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NK cell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vitro, in vivo, </a:t>
                      </a:r>
                      <a:r>
                        <a:rPr lang="en-CA" sz="1400" dirty="0">
                          <a:effectLst/>
                        </a:rPr>
                        <a:t>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941066008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Repression of interferon response genes</a:t>
                      </a: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humans</a:t>
                      </a: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447695583"/>
                  </a:ext>
                </a:extLst>
              </a:tr>
              <a:tr h="258608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837461342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948786059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594084386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170399591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486775168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2BFD6C05-9AF5-4159-8047-1D1F4DA28B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9922193"/>
              </p:ext>
            </p:extLst>
          </p:nvPr>
        </p:nvGraphicFramePr>
        <p:xfrm>
          <a:off x="629470" y="1368665"/>
          <a:ext cx="10517808" cy="3156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309494">
                  <a:extLst>
                    <a:ext uri="{9D8B030D-6E8A-4147-A177-3AD203B41FA5}">
                      <a16:colId xmlns:a16="http://schemas.microsoft.com/office/drawing/2014/main" val="807793443"/>
                    </a:ext>
                  </a:extLst>
                </a:gridCol>
                <a:gridCol w="4504872">
                  <a:extLst>
                    <a:ext uri="{9D8B030D-6E8A-4147-A177-3AD203B41FA5}">
                      <a16:colId xmlns:a16="http://schemas.microsoft.com/office/drawing/2014/main" val="375455519"/>
                    </a:ext>
                  </a:extLst>
                </a:gridCol>
                <a:gridCol w="2703442">
                  <a:extLst>
                    <a:ext uri="{9D8B030D-6E8A-4147-A177-3AD203B41FA5}">
                      <a16:colId xmlns:a16="http://schemas.microsoft.com/office/drawing/2014/main" val="3594701557"/>
                    </a:ext>
                  </a:extLst>
                </a:gridCol>
              </a:tblGrid>
              <a:tr h="22388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Immune function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 dirty="0">
                          <a:effectLst/>
                        </a:rPr>
                        <a:t>Target of inhibition</a:t>
                      </a:r>
                      <a:endParaRPr lang="en-CA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000">
                          <a:effectLst/>
                        </a:rPr>
                        <a:t>Effect observed</a:t>
                      </a:r>
                      <a:endParaRPr lang="en-CA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4064052424"/>
                  </a:ext>
                </a:extLst>
              </a:tr>
              <a:tr h="258608">
                <a:tc rowSpan="6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dirty="0">
                          <a:effectLst/>
                        </a:rPr>
                        <a:t>Innate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CA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SVP block inactivation of cccDNA</a:t>
                      </a: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TLR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vitro, in vivo</a:t>
                      </a:r>
                      <a:r>
                        <a:rPr lang="en-CA" sz="1400" i="0" dirty="0">
                          <a:effectLst/>
                        </a:rPr>
                        <a:t>, in humans</a:t>
                      </a:r>
                      <a:endParaRPr lang="en-CA" sz="1400" i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13594738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Cytokine signalling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r>
                        <a:rPr lang="en-CA" sz="1400" dirty="0">
                          <a:effectLst/>
                        </a:rPr>
                        <a:t>, 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286615347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Monocyte and macrophage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24357920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Dendritic cell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649303645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NK cell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vitro, in vivo, </a:t>
                      </a:r>
                      <a:r>
                        <a:rPr lang="en-CA" sz="1400" dirty="0">
                          <a:effectLst/>
                        </a:rPr>
                        <a:t>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941066008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endParaRPr lang="en-CA" sz="18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Repression of interferon response genes</a:t>
                      </a: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 humans</a:t>
                      </a: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3447695583"/>
                  </a:ext>
                </a:extLst>
              </a:tr>
              <a:tr h="258608">
                <a:tc rowSpan="5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2400" dirty="0">
                          <a:effectLst/>
                        </a:rPr>
                        <a:t>Adaptive</a:t>
                      </a:r>
                      <a:endParaRPr lang="en-CA" sz="2000" dirty="0">
                        <a:effectLst/>
                      </a:endParaRP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CA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SVP inhibit clearance of</a:t>
                      </a:r>
                    </a:p>
                    <a:p>
                      <a:pPr algn="ctr">
                        <a:lnSpc>
                          <a:spcPts val="1200"/>
                        </a:lnSpc>
                        <a:spcAft>
                          <a:spcPts val="800"/>
                        </a:spcAft>
                      </a:pPr>
                      <a:r>
                        <a:rPr lang="en-CA" sz="18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integrated HBV DNA</a:t>
                      </a:r>
                    </a:p>
                  </a:txBody>
                  <a:tcPr marL="109170" marR="109170" marT="54585" marB="54585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Sequester anti-HBs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837461342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HBV specific B-cell function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948786059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>
                          <a:effectLst/>
                        </a:rPr>
                        <a:t>HBV specific CD4+ T-cell function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dirty="0">
                          <a:effectLst/>
                        </a:rPr>
                        <a:t>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594084386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>
                          <a:effectLst/>
                        </a:rPr>
                        <a:t>HBV specific T-cell tolerance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vitro, in vivo</a:t>
                      </a:r>
                      <a:endParaRPr lang="en-CA" sz="1400" i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2170399591"/>
                  </a:ext>
                </a:extLst>
              </a:tr>
              <a:tr h="258608"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>
                          <a:effectLst/>
                        </a:rPr>
                        <a:t>HBV specific T-cell exhaustion</a:t>
                      </a:r>
                      <a:endParaRPr lang="en-CA" sz="1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CA" sz="1400" i="1" dirty="0">
                          <a:effectLst/>
                        </a:rPr>
                        <a:t>In vivo</a:t>
                      </a:r>
                      <a:r>
                        <a:rPr lang="en-CA" sz="1400" dirty="0">
                          <a:effectLst/>
                        </a:rPr>
                        <a:t>, in humans</a:t>
                      </a:r>
                      <a:endParaRPr lang="en-CA" sz="1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06327" marR="106327" marT="0" marB="0" anchor="ctr"/>
                </a:tc>
                <a:extLst>
                  <a:ext uri="{0D108BD9-81ED-4DB2-BD59-A6C34878D82A}">
                    <a16:rowId xmlns:a16="http://schemas.microsoft.com/office/drawing/2014/main" val="14867751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833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2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55">
            <a:extLst>
              <a:ext uri="{FF2B5EF4-FFF2-40B4-BE49-F238E27FC236}">
                <a16:creationId xmlns:a16="http://schemas.microsoft.com/office/drawing/2014/main" id="{E7B739A0-C6F9-43AF-8AEB-67E7148B671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265" t="21544" r="11758" b="21000"/>
          <a:stretch/>
        </p:blipFill>
        <p:spPr>
          <a:xfrm>
            <a:off x="576064" y="2281038"/>
            <a:ext cx="2791645" cy="2876425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0008E4A2-4BBD-4BDD-A952-853F196AC276}"/>
              </a:ext>
            </a:extLst>
          </p:cNvPr>
          <p:cNvGrpSpPr/>
          <p:nvPr/>
        </p:nvGrpSpPr>
        <p:grpSpPr>
          <a:xfrm>
            <a:off x="789086" y="1321451"/>
            <a:ext cx="1662770" cy="959587"/>
            <a:chOff x="1988542" y="1677325"/>
            <a:chExt cx="2387812" cy="1378010"/>
          </a:xfrm>
        </p:grpSpPr>
        <p:sp>
          <p:nvSpPr>
            <p:cNvPr id="58" name="Freeform: Shape 57">
              <a:extLst>
                <a:ext uri="{FF2B5EF4-FFF2-40B4-BE49-F238E27FC236}">
                  <a16:creationId xmlns:a16="http://schemas.microsoft.com/office/drawing/2014/main" id="{205A8001-F67A-41F1-9462-F75E29820916}"/>
                </a:ext>
              </a:extLst>
            </p:cNvPr>
            <p:cNvSpPr/>
            <p:nvPr/>
          </p:nvSpPr>
          <p:spPr>
            <a:xfrm>
              <a:off x="1988542" y="1677325"/>
              <a:ext cx="2387812" cy="1378010"/>
            </a:xfrm>
            <a:custGeom>
              <a:avLst/>
              <a:gdLst>
                <a:gd name="connsiteX0" fmla="*/ 103906 w 516950"/>
                <a:gd name="connsiteY0" fmla="*/ 169123 h 178426"/>
                <a:gd name="connsiteX1" fmla="*/ 0 w 516950"/>
                <a:gd name="connsiteY1" fmla="*/ 159847 h 178426"/>
                <a:gd name="connsiteX2" fmla="*/ 1187 w 516950"/>
                <a:gd name="connsiteY2" fmla="*/ 143256 h 178426"/>
                <a:gd name="connsiteX3" fmla="*/ 23299 w 516950"/>
                <a:gd name="connsiteY3" fmla="*/ 64663 h 178426"/>
                <a:gd name="connsiteX4" fmla="*/ 113196 w 516950"/>
                <a:gd name="connsiteY4" fmla="*/ 82114 h 178426"/>
                <a:gd name="connsiteX5" fmla="*/ 193830 w 516950"/>
                <a:gd name="connsiteY5" fmla="*/ 88020 h 178426"/>
                <a:gd name="connsiteX6" fmla="*/ 118952 w 516950"/>
                <a:gd name="connsiteY6" fmla="*/ 69969 h 178426"/>
                <a:gd name="connsiteX7" fmla="*/ 51957 w 516950"/>
                <a:gd name="connsiteY7" fmla="*/ 56788 h 178426"/>
                <a:gd name="connsiteX8" fmla="*/ 77935 w 516950"/>
                <a:gd name="connsiteY8" fmla="*/ 49871 h 178426"/>
                <a:gd name="connsiteX9" fmla="*/ 118633 w 516950"/>
                <a:gd name="connsiteY9" fmla="*/ 37074 h 178426"/>
                <a:gd name="connsiteX10" fmla="*/ 148105 w 516950"/>
                <a:gd name="connsiteY10" fmla="*/ 34004 h 178426"/>
                <a:gd name="connsiteX11" fmla="*/ 189866 w 516950"/>
                <a:gd name="connsiteY11" fmla="*/ 27648 h 178426"/>
                <a:gd name="connsiteX12" fmla="*/ 232637 w 516950"/>
                <a:gd name="connsiteY12" fmla="*/ 18475 h 178426"/>
                <a:gd name="connsiteX13" fmla="*/ 268838 w 516950"/>
                <a:gd name="connsiteY13" fmla="*/ 7524 h 178426"/>
                <a:gd name="connsiteX14" fmla="*/ 299412 w 516950"/>
                <a:gd name="connsiteY14" fmla="*/ 2230 h 178426"/>
                <a:gd name="connsiteX15" fmla="*/ 359699 w 516950"/>
                <a:gd name="connsiteY15" fmla="*/ 13000 h 178426"/>
                <a:gd name="connsiteX16" fmla="*/ 511358 w 516950"/>
                <a:gd name="connsiteY16" fmla="*/ 38978 h 178426"/>
                <a:gd name="connsiteX17" fmla="*/ 496710 w 516950"/>
                <a:gd name="connsiteY17" fmla="*/ 61344 h 178426"/>
                <a:gd name="connsiteX18" fmla="*/ 448293 w 516950"/>
                <a:gd name="connsiteY18" fmla="*/ 84252 h 178426"/>
                <a:gd name="connsiteX19" fmla="*/ 371949 w 516950"/>
                <a:gd name="connsiteY19" fmla="*/ 116020 h 178426"/>
                <a:gd name="connsiteX20" fmla="*/ 288010 w 516950"/>
                <a:gd name="connsiteY20" fmla="*/ 154371 h 178426"/>
                <a:gd name="connsiteX21" fmla="*/ 103913 w 516950"/>
                <a:gd name="connsiteY21" fmla="*/ 169123 h 178426"/>
                <a:gd name="connsiteX0" fmla="*/ 103906 w 516950"/>
                <a:gd name="connsiteY0" fmla="*/ 169123 h 178426"/>
                <a:gd name="connsiteX1" fmla="*/ 0 w 516950"/>
                <a:gd name="connsiteY1" fmla="*/ 159847 h 178426"/>
                <a:gd name="connsiteX2" fmla="*/ 1187 w 516950"/>
                <a:gd name="connsiteY2" fmla="*/ 143256 h 178426"/>
                <a:gd name="connsiteX3" fmla="*/ 23299 w 516950"/>
                <a:gd name="connsiteY3" fmla="*/ 64663 h 178426"/>
                <a:gd name="connsiteX4" fmla="*/ 113196 w 516950"/>
                <a:gd name="connsiteY4" fmla="*/ 82114 h 178426"/>
                <a:gd name="connsiteX5" fmla="*/ 118952 w 516950"/>
                <a:gd name="connsiteY5" fmla="*/ 69969 h 178426"/>
                <a:gd name="connsiteX6" fmla="*/ 51957 w 516950"/>
                <a:gd name="connsiteY6" fmla="*/ 56788 h 178426"/>
                <a:gd name="connsiteX7" fmla="*/ 77935 w 516950"/>
                <a:gd name="connsiteY7" fmla="*/ 49871 h 178426"/>
                <a:gd name="connsiteX8" fmla="*/ 118633 w 516950"/>
                <a:gd name="connsiteY8" fmla="*/ 37074 h 178426"/>
                <a:gd name="connsiteX9" fmla="*/ 148105 w 516950"/>
                <a:gd name="connsiteY9" fmla="*/ 34004 h 178426"/>
                <a:gd name="connsiteX10" fmla="*/ 189866 w 516950"/>
                <a:gd name="connsiteY10" fmla="*/ 27648 h 178426"/>
                <a:gd name="connsiteX11" fmla="*/ 232637 w 516950"/>
                <a:gd name="connsiteY11" fmla="*/ 18475 h 178426"/>
                <a:gd name="connsiteX12" fmla="*/ 268838 w 516950"/>
                <a:gd name="connsiteY12" fmla="*/ 7524 h 178426"/>
                <a:gd name="connsiteX13" fmla="*/ 299412 w 516950"/>
                <a:gd name="connsiteY13" fmla="*/ 2230 h 178426"/>
                <a:gd name="connsiteX14" fmla="*/ 359699 w 516950"/>
                <a:gd name="connsiteY14" fmla="*/ 13000 h 178426"/>
                <a:gd name="connsiteX15" fmla="*/ 511358 w 516950"/>
                <a:gd name="connsiteY15" fmla="*/ 38978 h 178426"/>
                <a:gd name="connsiteX16" fmla="*/ 496710 w 516950"/>
                <a:gd name="connsiteY16" fmla="*/ 61344 h 178426"/>
                <a:gd name="connsiteX17" fmla="*/ 448293 w 516950"/>
                <a:gd name="connsiteY17" fmla="*/ 84252 h 178426"/>
                <a:gd name="connsiteX18" fmla="*/ 371949 w 516950"/>
                <a:gd name="connsiteY18" fmla="*/ 116020 h 178426"/>
                <a:gd name="connsiteX19" fmla="*/ 288010 w 516950"/>
                <a:gd name="connsiteY19" fmla="*/ 154371 h 178426"/>
                <a:gd name="connsiteX20" fmla="*/ 103913 w 516950"/>
                <a:gd name="connsiteY20" fmla="*/ 169123 h 178426"/>
                <a:gd name="connsiteX21" fmla="*/ 103906 w 516950"/>
                <a:gd name="connsiteY21" fmla="*/ 169123 h 178426"/>
                <a:gd name="connsiteX0" fmla="*/ 103906 w 516950"/>
                <a:gd name="connsiteY0" fmla="*/ 169123 h 178426"/>
                <a:gd name="connsiteX1" fmla="*/ 0 w 516950"/>
                <a:gd name="connsiteY1" fmla="*/ 159847 h 178426"/>
                <a:gd name="connsiteX2" fmla="*/ 1187 w 516950"/>
                <a:gd name="connsiteY2" fmla="*/ 143256 h 178426"/>
                <a:gd name="connsiteX3" fmla="*/ 23299 w 516950"/>
                <a:gd name="connsiteY3" fmla="*/ 64663 h 178426"/>
                <a:gd name="connsiteX4" fmla="*/ 113196 w 516950"/>
                <a:gd name="connsiteY4" fmla="*/ 82114 h 178426"/>
                <a:gd name="connsiteX5" fmla="*/ 51957 w 516950"/>
                <a:gd name="connsiteY5" fmla="*/ 56788 h 178426"/>
                <a:gd name="connsiteX6" fmla="*/ 77935 w 516950"/>
                <a:gd name="connsiteY6" fmla="*/ 49871 h 178426"/>
                <a:gd name="connsiteX7" fmla="*/ 118633 w 516950"/>
                <a:gd name="connsiteY7" fmla="*/ 37074 h 178426"/>
                <a:gd name="connsiteX8" fmla="*/ 148105 w 516950"/>
                <a:gd name="connsiteY8" fmla="*/ 34004 h 178426"/>
                <a:gd name="connsiteX9" fmla="*/ 189866 w 516950"/>
                <a:gd name="connsiteY9" fmla="*/ 27648 h 178426"/>
                <a:gd name="connsiteX10" fmla="*/ 232637 w 516950"/>
                <a:gd name="connsiteY10" fmla="*/ 18475 h 178426"/>
                <a:gd name="connsiteX11" fmla="*/ 268838 w 516950"/>
                <a:gd name="connsiteY11" fmla="*/ 7524 h 178426"/>
                <a:gd name="connsiteX12" fmla="*/ 299412 w 516950"/>
                <a:gd name="connsiteY12" fmla="*/ 2230 h 178426"/>
                <a:gd name="connsiteX13" fmla="*/ 359699 w 516950"/>
                <a:gd name="connsiteY13" fmla="*/ 13000 h 178426"/>
                <a:gd name="connsiteX14" fmla="*/ 511358 w 516950"/>
                <a:gd name="connsiteY14" fmla="*/ 38978 h 178426"/>
                <a:gd name="connsiteX15" fmla="*/ 496710 w 516950"/>
                <a:gd name="connsiteY15" fmla="*/ 61344 h 178426"/>
                <a:gd name="connsiteX16" fmla="*/ 448293 w 516950"/>
                <a:gd name="connsiteY16" fmla="*/ 84252 h 178426"/>
                <a:gd name="connsiteX17" fmla="*/ 371949 w 516950"/>
                <a:gd name="connsiteY17" fmla="*/ 116020 h 178426"/>
                <a:gd name="connsiteX18" fmla="*/ 288010 w 516950"/>
                <a:gd name="connsiteY18" fmla="*/ 154371 h 178426"/>
                <a:gd name="connsiteX19" fmla="*/ 103913 w 516950"/>
                <a:gd name="connsiteY19" fmla="*/ 169123 h 178426"/>
                <a:gd name="connsiteX20" fmla="*/ 103906 w 516950"/>
                <a:gd name="connsiteY20" fmla="*/ 169123 h 178426"/>
                <a:gd name="connsiteX0" fmla="*/ 103906 w 516950"/>
                <a:gd name="connsiteY0" fmla="*/ 169123 h 178426"/>
                <a:gd name="connsiteX1" fmla="*/ 0 w 516950"/>
                <a:gd name="connsiteY1" fmla="*/ 159847 h 178426"/>
                <a:gd name="connsiteX2" fmla="*/ 1187 w 516950"/>
                <a:gd name="connsiteY2" fmla="*/ 143256 h 178426"/>
                <a:gd name="connsiteX3" fmla="*/ 23299 w 516950"/>
                <a:gd name="connsiteY3" fmla="*/ 64663 h 178426"/>
                <a:gd name="connsiteX4" fmla="*/ 51957 w 516950"/>
                <a:gd name="connsiteY4" fmla="*/ 56788 h 178426"/>
                <a:gd name="connsiteX5" fmla="*/ 77935 w 516950"/>
                <a:gd name="connsiteY5" fmla="*/ 49871 h 178426"/>
                <a:gd name="connsiteX6" fmla="*/ 118633 w 516950"/>
                <a:gd name="connsiteY6" fmla="*/ 37074 h 178426"/>
                <a:gd name="connsiteX7" fmla="*/ 148105 w 516950"/>
                <a:gd name="connsiteY7" fmla="*/ 34004 h 178426"/>
                <a:gd name="connsiteX8" fmla="*/ 189866 w 516950"/>
                <a:gd name="connsiteY8" fmla="*/ 27648 h 178426"/>
                <a:gd name="connsiteX9" fmla="*/ 232637 w 516950"/>
                <a:gd name="connsiteY9" fmla="*/ 18475 h 178426"/>
                <a:gd name="connsiteX10" fmla="*/ 268838 w 516950"/>
                <a:gd name="connsiteY10" fmla="*/ 7524 h 178426"/>
                <a:gd name="connsiteX11" fmla="*/ 299412 w 516950"/>
                <a:gd name="connsiteY11" fmla="*/ 2230 h 178426"/>
                <a:gd name="connsiteX12" fmla="*/ 359699 w 516950"/>
                <a:gd name="connsiteY12" fmla="*/ 13000 h 178426"/>
                <a:gd name="connsiteX13" fmla="*/ 511358 w 516950"/>
                <a:gd name="connsiteY13" fmla="*/ 38978 h 178426"/>
                <a:gd name="connsiteX14" fmla="*/ 496710 w 516950"/>
                <a:gd name="connsiteY14" fmla="*/ 61344 h 178426"/>
                <a:gd name="connsiteX15" fmla="*/ 448293 w 516950"/>
                <a:gd name="connsiteY15" fmla="*/ 84252 h 178426"/>
                <a:gd name="connsiteX16" fmla="*/ 371949 w 516950"/>
                <a:gd name="connsiteY16" fmla="*/ 116020 h 178426"/>
                <a:gd name="connsiteX17" fmla="*/ 288010 w 516950"/>
                <a:gd name="connsiteY17" fmla="*/ 154371 h 178426"/>
                <a:gd name="connsiteX18" fmla="*/ 103913 w 516950"/>
                <a:gd name="connsiteY18" fmla="*/ 169123 h 178426"/>
                <a:gd name="connsiteX19" fmla="*/ 103906 w 516950"/>
                <a:gd name="connsiteY19" fmla="*/ 169123 h 178426"/>
                <a:gd name="connsiteX0" fmla="*/ 43945 w 516950"/>
                <a:gd name="connsiteY0" fmla="*/ 244074 h 244074"/>
                <a:gd name="connsiteX1" fmla="*/ 0 w 516950"/>
                <a:gd name="connsiteY1" fmla="*/ 159847 h 244074"/>
                <a:gd name="connsiteX2" fmla="*/ 1187 w 516950"/>
                <a:gd name="connsiteY2" fmla="*/ 143256 h 244074"/>
                <a:gd name="connsiteX3" fmla="*/ 23299 w 516950"/>
                <a:gd name="connsiteY3" fmla="*/ 64663 h 244074"/>
                <a:gd name="connsiteX4" fmla="*/ 51957 w 516950"/>
                <a:gd name="connsiteY4" fmla="*/ 56788 h 244074"/>
                <a:gd name="connsiteX5" fmla="*/ 77935 w 516950"/>
                <a:gd name="connsiteY5" fmla="*/ 49871 h 244074"/>
                <a:gd name="connsiteX6" fmla="*/ 118633 w 516950"/>
                <a:gd name="connsiteY6" fmla="*/ 37074 h 244074"/>
                <a:gd name="connsiteX7" fmla="*/ 148105 w 516950"/>
                <a:gd name="connsiteY7" fmla="*/ 34004 h 244074"/>
                <a:gd name="connsiteX8" fmla="*/ 189866 w 516950"/>
                <a:gd name="connsiteY8" fmla="*/ 27648 h 244074"/>
                <a:gd name="connsiteX9" fmla="*/ 232637 w 516950"/>
                <a:gd name="connsiteY9" fmla="*/ 18475 h 244074"/>
                <a:gd name="connsiteX10" fmla="*/ 268838 w 516950"/>
                <a:gd name="connsiteY10" fmla="*/ 7524 h 244074"/>
                <a:gd name="connsiteX11" fmla="*/ 299412 w 516950"/>
                <a:gd name="connsiteY11" fmla="*/ 2230 h 244074"/>
                <a:gd name="connsiteX12" fmla="*/ 359699 w 516950"/>
                <a:gd name="connsiteY12" fmla="*/ 13000 h 244074"/>
                <a:gd name="connsiteX13" fmla="*/ 511358 w 516950"/>
                <a:gd name="connsiteY13" fmla="*/ 38978 h 244074"/>
                <a:gd name="connsiteX14" fmla="*/ 496710 w 516950"/>
                <a:gd name="connsiteY14" fmla="*/ 61344 h 244074"/>
                <a:gd name="connsiteX15" fmla="*/ 448293 w 516950"/>
                <a:gd name="connsiteY15" fmla="*/ 84252 h 244074"/>
                <a:gd name="connsiteX16" fmla="*/ 371949 w 516950"/>
                <a:gd name="connsiteY16" fmla="*/ 116020 h 244074"/>
                <a:gd name="connsiteX17" fmla="*/ 288010 w 516950"/>
                <a:gd name="connsiteY17" fmla="*/ 154371 h 244074"/>
                <a:gd name="connsiteX18" fmla="*/ 103913 w 516950"/>
                <a:gd name="connsiteY18" fmla="*/ 169123 h 244074"/>
                <a:gd name="connsiteX19" fmla="*/ 43945 w 516950"/>
                <a:gd name="connsiteY19" fmla="*/ 244074 h 244074"/>
                <a:gd name="connsiteX0" fmla="*/ 43945 w 516950"/>
                <a:gd name="connsiteY0" fmla="*/ 244074 h 244074"/>
                <a:gd name="connsiteX1" fmla="*/ 0 w 516950"/>
                <a:gd name="connsiteY1" fmla="*/ 159847 h 244074"/>
                <a:gd name="connsiteX2" fmla="*/ 1187 w 516950"/>
                <a:gd name="connsiteY2" fmla="*/ 143256 h 244074"/>
                <a:gd name="connsiteX3" fmla="*/ 23299 w 516950"/>
                <a:gd name="connsiteY3" fmla="*/ 64663 h 244074"/>
                <a:gd name="connsiteX4" fmla="*/ 51957 w 516950"/>
                <a:gd name="connsiteY4" fmla="*/ 56788 h 244074"/>
                <a:gd name="connsiteX5" fmla="*/ 77935 w 516950"/>
                <a:gd name="connsiteY5" fmla="*/ 49871 h 244074"/>
                <a:gd name="connsiteX6" fmla="*/ 118633 w 516950"/>
                <a:gd name="connsiteY6" fmla="*/ 37074 h 244074"/>
                <a:gd name="connsiteX7" fmla="*/ 148105 w 516950"/>
                <a:gd name="connsiteY7" fmla="*/ 34004 h 244074"/>
                <a:gd name="connsiteX8" fmla="*/ 189866 w 516950"/>
                <a:gd name="connsiteY8" fmla="*/ 27648 h 244074"/>
                <a:gd name="connsiteX9" fmla="*/ 232637 w 516950"/>
                <a:gd name="connsiteY9" fmla="*/ 18475 h 244074"/>
                <a:gd name="connsiteX10" fmla="*/ 268838 w 516950"/>
                <a:gd name="connsiteY10" fmla="*/ 7524 h 244074"/>
                <a:gd name="connsiteX11" fmla="*/ 299412 w 516950"/>
                <a:gd name="connsiteY11" fmla="*/ 2230 h 244074"/>
                <a:gd name="connsiteX12" fmla="*/ 359699 w 516950"/>
                <a:gd name="connsiteY12" fmla="*/ 13000 h 244074"/>
                <a:gd name="connsiteX13" fmla="*/ 511358 w 516950"/>
                <a:gd name="connsiteY13" fmla="*/ 38978 h 244074"/>
                <a:gd name="connsiteX14" fmla="*/ 496710 w 516950"/>
                <a:gd name="connsiteY14" fmla="*/ 61344 h 244074"/>
                <a:gd name="connsiteX15" fmla="*/ 448293 w 516950"/>
                <a:gd name="connsiteY15" fmla="*/ 84252 h 244074"/>
                <a:gd name="connsiteX16" fmla="*/ 371949 w 516950"/>
                <a:gd name="connsiteY16" fmla="*/ 116020 h 244074"/>
                <a:gd name="connsiteX17" fmla="*/ 288010 w 516950"/>
                <a:gd name="connsiteY17" fmla="*/ 154371 h 244074"/>
                <a:gd name="connsiteX18" fmla="*/ 141388 w 516950"/>
                <a:gd name="connsiteY18" fmla="*/ 224087 h 244074"/>
                <a:gd name="connsiteX19" fmla="*/ 43945 w 516950"/>
                <a:gd name="connsiteY19" fmla="*/ 244074 h 244074"/>
                <a:gd name="connsiteX0" fmla="*/ 43945 w 516950"/>
                <a:gd name="connsiteY0" fmla="*/ 244074 h 244074"/>
                <a:gd name="connsiteX1" fmla="*/ 0 w 516950"/>
                <a:gd name="connsiteY1" fmla="*/ 159847 h 244074"/>
                <a:gd name="connsiteX2" fmla="*/ 1187 w 516950"/>
                <a:gd name="connsiteY2" fmla="*/ 143256 h 244074"/>
                <a:gd name="connsiteX3" fmla="*/ 23299 w 516950"/>
                <a:gd name="connsiteY3" fmla="*/ 64663 h 244074"/>
                <a:gd name="connsiteX4" fmla="*/ 51957 w 516950"/>
                <a:gd name="connsiteY4" fmla="*/ 56788 h 244074"/>
                <a:gd name="connsiteX5" fmla="*/ 77935 w 516950"/>
                <a:gd name="connsiteY5" fmla="*/ 49871 h 244074"/>
                <a:gd name="connsiteX6" fmla="*/ 118633 w 516950"/>
                <a:gd name="connsiteY6" fmla="*/ 37074 h 244074"/>
                <a:gd name="connsiteX7" fmla="*/ 148105 w 516950"/>
                <a:gd name="connsiteY7" fmla="*/ 34004 h 244074"/>
                <a:gd name="connsiteX8" fmla="*/ 189866 w 516950"/>
                <a:gd name="connsiteY8" fmla="*/ 27648 h 244074"/>
                <a:gd name="connsiteX9" fmla="*/ 232637 w 516950"/>
                <a:gd name="connsiteY9" fmla="*/ 18475 h 244074"/>
                <a:gd name="connsiteX10" fmla="*/ 268838 w 516950"/>
                <a:gd name="connsiteY10" fmla="*/ 7524 h 244074"/>
                <a:gd name="connsiteX11" fmla="*/ 299412 w 516950"/>
                <a:gd name="connsiteY11" fmla="*/ 2230 h 244074"/>
                <a:gd name="connsiteX12" fmla="*/ 359699 w 516950"/>
                <a:gd name="connsiteY12" fmla="*/ 13000 h 244074"/>
                <a:gd name="connsiteX13" fmla="*/ 511358 w 516950"/>
                <a:gd name="connsiteY13" fmla="*/ 38978 h 244074"/>
                <a:gd name="connsiteX14" fmla="*/ 496710 w 516950"/>
                <a:gd name="connsiteY14" fmla="*/ 61344 h 244074"/>
                <a:gd name="connsiteX15" fmla="*/ 448293 w 516950"/>
                <a:gd name="connsiteY15" fmla="*/ 84252 h 244074"/>
                <a:gd name="connsiteX16" fmla="*/ 371949 w 516950"/>
                <a:gd name="connsiteY16" fmla="*/ 116020 h 244074"/>
                <a:gd name="connsiteX17" fmla="*/ 288010 w 516950"/>
                <a:gd name="connsiteY17" fmla="*/ 154371 h 244074"/>
                <a:gd name="connsiteX18" fmla="*/ 141388 w 516950"/>
                <a:gd name="connsiteY18" fmla="*/ 224087 h 244074"/>
                <a:gd name="connsiteX19" fmla="*/ 43945 w 516950"/>
                <a:gd name="connsiteY19" fmla="*/ 244074 h 244074"/>
                <a:gd name="connsiteX0" fmla="*/ 43945 w 516950"/>
                <a:gd name="connsiteY0" fmla="*/ 244074 h 244496"/>
                <a:gd name="connsiteX1" fmla="*/ 0 w 516950"/>
                <a:gd name="connsiteY1" fmla="*/ 159847 h 244496"/>
                <a:gd name="connsiteX2" fmla="*/ 1187 w 516950"/>
                <a:gd name="connsiteY2" fmla="*/ 143256 h 244496"/>
                <a:gd name="connsiteX3" fmla="*/ 23299 w 516950"/>
                <a:gd name="connsiteY3" fmla="*/ 64663 h 244496"/>
                <a:gd name="connsiteX4" fmla="*/ 51957 w 516950"/>
                <a:gd name="connsiteY4" fmla="*/ 56788 h 244496"/>
                <a:gd name="connsiteX5" fmla="*/ 77935 w 516950"/>
                <a:gd name="connsiteY5" fmla="*/ 49871 h 244496"/>
                <a:gd name="connsiteX6" fmla="*/ 118633 w 516950"/>
                <a:gd name="connsiteY6" fmla="*/ 37074 h 244496"/>
                <a:gd name="connsiteX7" fmla="*/ 148105 w 516950"/>
                <a:gd name="connsiteY7" fmla="*/ 34004 h 244496"/>
                <a:gd name="connsiteX8" fmla="*/ 189866 w 516950"/>
                <a:gd name="connsiteY8" fmla="*/ 27648 h 244496"/>
                <a:gd name="connsiteX9" fmla="*/ 232637 w 516950"/>
                <a:gd name="connsiteY9" fmla="*/ 18475 h 244496"/>
                <a:gd name="connsiteX10" fmla="*/ 268838 w 516950"/>
                <a:gd name="connsiteY10" fmla="*/ 7524 h 244496"/>
                <a:gd name="connsiteX11" fmla="*/ 299412 w 516950"/>
                <a:gd name="connsiteY11" fmla="*/ 2230 h 244496"/>
                <a:gd name="connsiteX12" fmla="*/ 359699 w 516950"/>
                <a:gd name="connsiteY12" fmla="*/ 13000 h 244496"/>
                <a:gd name="connsiteX13" fmla="*/ 511358 w 516950"/>
                <a:gd name="connsiteY13" fmla="*/ 38978 h 244496"/>
                <a:gd name="connsiteX14" fmla="*/ 496710 w 516950"/>
                <a:gd name="connsiteY14" fmla="*/ 61344 h 244496"/>
                <a:gd name="connsiteX15" fmla="*/ 448293 w 516950"/>
                <a:gd name="connsiteY15" fmla="*/ 84252 h 244496"/>
                <a:gd name="connsiteX16" fmla="*/ 371949 w 516950"/>
                <a:gd name="connsiteY16" fmla="*/ 116020 h 244496"/>
                <a:gd name="connsiteX17" fmla="*/ 288010 w 516950"/>
                <a:gd name="connsiteY17" fmla="*/ 154371 h 244496"/>
                <a:gd name="connsiteX18" fmla="*/ 141388 w 516950"/>
                <a:gd name="connsiteY18" fmla="*/ 224087 h 244496"/>
                <a:gd name="connsiteX19" fmla="*/ 43945 w 516950"/>
                <a:gd name="connsiteY19" fmla="*/ 244074 h 244496"/>
                <a:gd name="connsiteX0" fmla="*/ 43945 w 516950"/>
                <a:gd name="connsiteY0" fmla="*/ 244074 h 246826"/>
                <a:gd name="connsiteX1" fmla="*/ 0 w 516950"/>
                <a:gd name="connsiteY1" fmla="*/ 159847 h 246826"/>
                <a:gd name="connsiteX2" fmla="*/ 1187 w 516950"/>
                <a:gd name="connsiteY2" fmla="*/ 143256 h 246826"/>
                <a:gd name="connsiteX3" fmla="*/ 23299 w 516950"/>
                <a:gd name="connsiteY3" fmla="*/ 64663 h 246826"/>
                <a:gd name="connsiteX4" fmla="*/ 51957 w 516950"/>
                <a:gd name="connsiteY4" fmla="*/ 56788 h 246826"/>
                <a:gd name="connsiteX5" fmla="*/ 77935 w 516950"/>
                <a:gd name="connsiteY5" fmla="*/ 49871 h 246826"/>
                <a:gd name="connsiteX6" fmla="*/ 118633 w 516950"/>
                <a:gd name="connsiteY6" fmla="*/ 37074 h 246826"/>
                <a:gd name="connsiteX7" fmla="*/ 148105 w 516950"/>
                <a:gd name="connsiteY7" fmla="*/ 34004 h 246826"/>
                <a:gd name="connsiteX8" fmla="*/ 189866 w 516950"/>
                <a:gd name="connsiteY8" fmla="*/ 27648 h 246826"/>
                <a:gd name="connsiteX9" fmla="*/ 232637 w 516950"/>
                <a:gd name="connsiteY9" fmla="*/ 18475 h 246826"/>
                <a:gd name="connsiteX10" fmla="*/ 268838 w 516950"/>
                <a:gd name="connsiteY10" fmla="*/ 7524 h 246826"/>
                <a:gd name="connsiteX11" fmla="*/ 299412 w 516950"/>
                <a:gd name="connsiteY11" fmla="*/ 2230 h 246826"/>
                <a:gd name="connsiteX12" fmla="*/ 359699 w 516950"/>
                <a:gd name="connsiteY12" fmla="*/ 13000 h 246826"/>
                <a:gd name="connsiteX13" fmla="*/ 511358 w 516950"/>
                <a:gd name="connsiteY13" fmla="*/ 38978 h 246826"/>
                <a:gd name="connsiteX14" fmla="*/ 496710 w 516950"/>
                <a:gd name="connsiteY14" fmla="*/ 61344 h 246826"/>
                <a:gd name="connsiteX15" fmla="*/ 448293 w 516950"/>
                <a:gd name="connsiteY15" fmla="*/ 84252 h 246826"/>
                <a:gd name="connsiteX16" fmla="*/ 371949 w 516950"/>
                <a:gd name="connsiteY16" fmla="*/ 116020 h 246826"/>
                <a:gd name="connsiteX17" fmla="*/ 288010 w 516950"/>
                <a:gd name="connsiteY17" fmla="*/ 154371 h 246826"/>
                <a:gd name="connsiteX18" fmla="*/ 141388 w 516950"/>
                <a:gd name="connsiteY18" fmla="*/ 224087 h 246826"/>
                <a:gd name="connsiteX19" fmla="*/ 43945 w 516950"/>
                <a:gd name="connsiteY19" fmla="*/ 244074 h 246826"/>
                <a:gd name="connsiteX0" fmla="*/ 32450 w 520446"/>
                <a:gd name="connsiteY0" fmla="*/ 244074 h 246826"/>
                <a:gd name="connsiteX1" fmla="*/ 3496 w 520446"/>
                <a:gd name="connsiteY1" fmla="*/ 159847 h 246826"/>
                <a:gd name="connsiteX2" fmla="*/ 4683 w 520446"/>
                <a:gd name="connsiteY2" fmla="*/ 143256 h 246826"/>
                <a:gd name="connsiteX3" fmla="*/ 26795 w 520446"/>
                <a:gd name="connsiteY3" fmla="*/ 64663 h 246826"/>
                <a:gd name="connsiteX4" fmla="*/ 55453 w 520446"/>
                <a:gd name="connsiteY4" fmla="*/ 56788 h 246826"/>
                <a:gd name="connsiteX5" fmla="*/ 81431 w 520446"/>
                <a:gd name="connsiteY5" fmla="*/ 49871 h 246826"/>
                <a:gd name="connsiteX6" fmla="*/ 122129 w 520446"/>
                <a:gd name="connsiteY6" fmla="*/ 37074 h 246826"/>
                <a:gd name="connsiteX7" fmla="*/ 151601 w 520446"/>
                <a:gd name="connsiteY7" fmla="*/ 34004 h 246826"/>
                <a:gd name="connsiteX8" fmla="*/ 193362 w 520446"/>
                <a:gd name="connsiteY8" fmla="*/ 27648 h 246826"/>
                <a:gd name="connsiteX9" fmla="*/ 236133 w 520446"/>
                <a:gd name="connsiteY9" fmla="*/ 18475 h 246826"/>
                <a:gd name="connsiteX10" fmla="*/ 272334 w 520446"/>
                <a:gd name="connsiteY10" fmla="*/ 7524 h 246826"/>
                <a:gd name="connsiteX11" fmla="*/ 302908 w 520446"/>
                <a:gd name="connsiteY11" fmla="*/ 2230 h 246826"/>
                <a:gd name="connsiteX12" fmla="*/ 363195 w 520446"/>
                <a:gd name="connsiteY12" fmla="*/ 13000 h 246826"/>
                <a:gd name="connsiteX13" fmla="*/ 514854 w 520446"/>
                <a:gd name="connsiteY13" fmla="*/ 38978 h 246826"/>
                <a:gd name="connsiteX14" fmla="*/ 500206 w 520446"/>
                <a:gd name="connsiteY14" fmla="*/ 61344 h 246826"/>
                <a:gd name="connsiteX15" fmla="*/ 451789 w 520446"/>
                <a:gd name="connsiteY15" fmla="*/ 84252 h 246826"/>
                <a:gd name="connsiteX16" fmla="*/ 375445 w 520446"/>
                <a:gd name="connsiteY16" fmla="*/ 116020 h 246826"/>
                <a:gd name="connsiteX17" fmla="*/ 291506 w 520446"/>
                <a:gd name="connsiteY17" fmla="*/ 154371 h 246826"/>
                <a:gd name="connsiteX18" fmla="*/ 144884 w 520446"/>
                <a:gd name="connsiteY18" fmla="*/ 224087 h 246826"/>
                <a:gd name="connsiteX19" fmla="*/ 32450 w 520446"/>
                <a:gd name="connsiteY19" fmla="*/ 244074 h 246826"/>
                <a:gd name="connsiteX0" fmla="*/ 32450 w 520446"/>
                <a:gd name="connsiteY0" fmla="*/ 244074 h 249100"/>
                <a:gd name="connsiteX1" fmla="*/ 3496 w 520446"/>
                <a:gd name="connsiteY1" fmla="*/ 159847 h 249100"/>
                <a:gd name="connsiteX2" fmla="*/ 4683 w 520446"/>
                <a:gd name="connsiteY2" fmla="*/ 143256 h 249100"/>
                <a:gd name="connsiteX3" fmla="*/ 26795 w 520446"/>
                <a:gd name="connsiteY3" fmla="*/ 64663 h 249100"/>
                <a:gd name="connsiteX4" fmla="*/ 55453 w 520446"/>
                <a:gd name="connsiteY4" fmla="*/ 56788 h 249100"/>
                <a:gd name="connsiteX5" fmla="*/ 81431 w 520446"/>
                <a:gd name="connsiteY5" fmla="*/ 49871 h 249100"/>
                <a:gd name="connsiteX6" fmla="*/ 122129 w 520446"/>
                <a:gd name="connsiteY6" fmla="*/ 37074 h 249100"/>
                <a:gd name="connsiteX7" fmla="*/ 151601 w 520446"/>
                <a:gd name="connsiteY7" fmla="*/ 34004 h 249100"/>
                <a:gd name="connsiteX8" fmla="*/ 193362 w 520446"/>
                <a:gd name="connsiteY8" fmla="*/ 27648 h 249100"/>
                <a:gd name="connsiteX9" fmla="*/ 236133 w 520446"/>
                <a:gd name="connsiteY9" fmla="*/ 18475 h 249100"/>
                <a:gd name="connsiteX10" fmla="*/ 272334 w 520446"/>
                <a:gd name="connsiteY10" fmla="*/ 7524 h 249100"/>
                <a:gd name="connsiteX11" fmla="*/ 302908 w 520446"/>
                <a:gd name="connsiteY11" fmla="*/ 2230 h 249100"/>
                <a:gd name="connsiteX12" fmla="*/ 363195 w 520446"/>
                <a:gd name="connsiteY12" fmla="*/ 13000 h 249100"/>
                <a:gd name="connsiteX13" fmla="*/ 514854 w 520446"/>
                <a:gd name="connsiteY13" fmla="*/ 38978 h 249100"/>
                <a:gd name="connsiteX14" fmla="*/ 500206 w 520446"/>
                <a:gd name="connsiteY14" fmla="*/ 61344 h 249100"/>
                <a:gd name="connsiteX15" fmla="*/ 451789 w 520446"/>
                <a:gd name="connsiteY15" fmla="*/ 84252 h 249100"/>
                <a:gd name="connsiteX16" fmla="*/ 375445 w 520446"/>
                <a:gd name="connsiteY16" fmla="*/ 116020 h 249100"/>
                <a:gd name="connsiteX17" fmla="*/ 291506 w 520446"/>
                <a:gd name="connsiteY17" fmla="*/ 154371 h 249100"/>
                <a:gd name="connsiteX18" fmla="*/ 144884 w 520446"/>
                <a:gd name="connsiteY18" fmla="*/ 224087 h 249100"/>
                <a:gd name="connsiteX19" fmla="*/ 32450 w 520446"/>
                <a:gd name="connsiteY19" fmla="*/ 244074 h 249100"/>
                <a:gd name="connsiteX0" fmla="*/ 29287 w 524778"/>
                <a:gd name="connsiteY0" fmla="*/ 244074 h 249100"/>
                <a:gd name="connsiteX1" fmla="*/ 7828 w 524778"/>
                <a:gd name="connsiteY1" fmla="*/ 159847 h 249100"/>
                <a:gd name="connsiteX2" fmla="*/ 9015 w 524778"/>
                <a:gd name="connsiteY2" fmla="*/ 143256 h 249100"/>
                <a:gd name="connsiteX3" fmla="*/ 31127 w 524778"/>
                <a:gd name="connsiteY3" fmla="*/ 64663 h 249100"/>
                <a:gd name="connsiteX4" fmla="*/ 59785 w 524778"/>
                <a:gd name="connsiteY4" fmla="*/ 56788 h 249100"/>
                <a:gd name="connsiteX5" fmla="*/ 85763 w 524778"/>
                <a:gd name="connsiteY5" fmla="*/ 49871 h 249100"/>
                <a:gd name="connsiteX6" fmla="*/ 126461 w 524778"/>
                <a:gd name="connsiteY6" fmla="*/ 37074 h 249100"/>
                <a:gd name="connsiteX7" fmla="*/ 155933 w 524778"/>
                <a:gd name="connsiteY7" fmla="*/ 34004 h 249100"/>
                <a:gd name="connsiteX8" fmla="*/ 197694 w 524778"/>
                <a:gd name="connsiteY8" fmla="*/ 27648 h 249100"/>
                <a:gd name="connsiteX9" fmla="*/ 240465 w 524778"/>
                <a:gd name="connsiteY9" fmla="*/ 18475 h 249100"/>
                <a:gd name="connsiteX10" fmla="*/ 276666 w 524778"/>
                <a:gd name="connsiteY10" fmla="*/ 7524 h 249100"/>
                <a:gd name="connsiteX11" fmla="*/ 307240 w 524778"/>
                <a:gd name="connsiteY11" fmla="*/ 2230 h 249100"/>
                <a:gd name="connsiteX12" fmla="*/ 367527 w 524778"/>
                <a:gd name="connsiteY12" fmla="*/ 13000 h 249100"/>
                <a:gd name="connsiteX13" fmla="*/ 519186 w 524778"/>
                <a:gd name="connsiteY13" fmla="*/ 38978 h 249100"/>
                <a:gd name="connsiteX14" fmla="*/ 504538 w 524778"/>
                <a:gd name="connsiteY14" fmla="*/ 61344 h 249100"/>
                <a:gd name="connsiteX15" fmla="*/ 456121 w 524778"/>
                <a:gd name="connsiteY15" fmla="*/ 84252 h 249100"/>
                <a:gd name="connsiteX16" fmla="*/ 379777 w 524778"/>
                <a:gd name="connsiteY16" fmla="*/ 116020 h 249100"/>
                <a:gd name="connsiteX17" fmla="*/ 295838 w 524778"/>
                <a:gd name="connsiteY17" fmla="*/ 154371 h 249100"/>
                <a:gd name="connsiteX18" fmla="*/ 149216 w 524778"/>
                <a:gd name="connsiteY18" fmla="*/ 224087 h 249100"/>
                <a:gd name="connsiteX19" fmla="*/ 29287 w 524778"/>
                <a:gd name="connsiteY19" fmla="*/ 244074 h 249100"/>
                <a:gd name="connsiteX0" fmla="*/ 21459 w 516950"/>
                <a:gd name="connsiteY0" fmla="*/ 244074 h 249047"/>
                <a:gd name="connsiteX1" fmla="*/ 0 w 516950"/>
                <a:gd name="connsiteY1" fmla="*/ 159847 h 249047"/>
                <a:gd name="connsiteX2" fmla="*/ 1187 w 516950"/>
                <a:gd name="connsiteY2" fmla="*/ 143256 h 249047"/>
                <a:gd name="connsiteX3" fmla="*/ 23299 w 516950"/>
                <a:gd name="connsiteY3" fmla="*/ 64663 h 249047"/>
                <a:gd name="connsiteX4" fmla="*/ 51957 w 516950"/>
                <a:gd name="connsiteY4" fmla="*/ 56788 h 249047"/>
                <a:gd name="connsiteX5" fmla="*/ 77935 w 516950"/>
                <a:gd name="connsiteY5" fmla="*/ 49871 h 249047"/>
                <a:gd name="connsiteX6" fmla="*/ 118633 w 516950"/>
                <a:gd name="connsiteY6" fmla="*/ 37074 h 249047"/>
                <a:gd name="connsiteX7" fmla="*/ 148105 w 516950"/>
                <a:gd name="connsiteY7" fmla="*/ 34004 h 249047"/>
                <a:gd name="connsiteX8" fmla="*/ 189866 w 516950"/>
                <a:gd name="connsiteY8" fmla="*/ 27648 h 249047"/>
                <a:gd name="connsiteX9" fmla="*/ 232637 w 516950"/>
                <a:gd name="connsiteY9" fmla="*/ 18475 h 249047"/>
                <a:gd name="connsiteX10" fmla="*/ 268838 w 516950"/>
                <a:gd name="connsiteY10" fmla="*/ 7524 h 249047"/>
                <a:gd name="connsiteX11" fmla="*/ 299412 w 516950"/>
                <a:gd name="connsiteY11" fmla="*/ 2230 h 249047"/>
                <a:gd name="connsiteX12" fmla="*/ 359699 w 516950"/>
                <a:gd name="connsiteY12" fmla="*/ 13000 h 249047"/>
                <a:gd name="connsiteX13" fmla="*/ 511358 w 516950"/>
                <a:gd name="connsiteY13" fmla="*/ 38978 h 249047"/>
                <a:gd name="connsiteX14" fmla="*/ 496710 w 516950"/>
                <a:gd name="connsiteY14" fmla="*/ 61344 h 249047"/>
                <a:gd name="connsiteX15" fmla="*/ 448293 w 516950"/>
                <a:gd name="connsiteY15" fmla="*/ 84252 h 249047"/>
                <a:gd name="connsiteX16" fmla="*/ 371949 w 516950"/>
                <a:gd name="connsiteY16" fmla="*/ 116020 h 249047"/>
                <a:gd name="connsiteX17" fmla="*/ 288010 w 516950"/>
                <a:gd name="connsiteY17" fmla="*/ 154371 h 249047"/>
                <a:gd name="connsiteX18" fmla="*/ 151382 w 516950"/>
                <a:gd name="connsiteY18" fmla="*/ 224087 h 249047"/>
                <a:gd name="connsiteX19" fmla="*/ 21459 w 516950"/>
                <a:gd name="connsiteY19" fmla="*/ 244074 h 249047"/>
                <a:gd name="connsiteX0" fmla="*/ 21459 w 516950"/>
                <a:gd name="connsiteY0" fmla="*/ 244074 h 249047"/>
                <a:gd name="connsiteX1" fmla="*/ 0 w 516950"/>
                <a:gd name="connsiteY1" fmla="*/ 159847 h 249047"/>
                <a:gd name="connsiteX2" fmla="*/ 1187 w 516950"/>
                <a:gd name="connsiteY2" fmla="*/ 143256 h 249047"/>
                <a:gd name="connsiteX3" fmla="*/ 23299 w 516950"/>
                <a:gd name="connsiteY3" fmla="*/ 64663 h 249047"/>
                <a:gd name="connsiteX4" fmla="*/ 51957 w 516950"/>
                <a:gd name="connsiteY4" fmla="*/ 56788 h 249047"/>
                <a:gd name="connsiteX5" fmla="*/ 77935 w 516950"/>
                <a:gd name="connsiteY5" fmla="*/ 49871 h 249047"/>
                <a:gd name="connsiteX6" fmla="*/ 118633 w 516950"/>
                <a:gd name="connsiteY6" fmla="*/ 37074 h 249047"/>
                <a:gd name="connsiteX7" fmla="*/ 148105 w 516950"/>
                <a:gd name="connsiteY7" fmla="*/ 34004 h 249047"/>
                <a:gd name="connsiteX8" fmla="*/ 189866 w 516950"/>
                <a:gd name="connsiteY8" fmla="*/ 27648 h 249047"/>
                <a:gd name="connsiteX9" fmla="*/ 232637 w 516950"/>
                <a:gd name="connsiteY9" fmla="*/ 18475 h 249047"/>
                <a:gd name="connsiteX10" fmla="*/ 268838 w 516950"/>
                <a:gd name="connsiteY10" fmla="*/ 7524 h 249047"/>
                <a:gd name="connsiteX11" fmla="*/ 299412 w 516950"/>
                <a:gd name="connsiteY11" fmla="*/ 2230 h 249047"/>
                <a:gd name="connsiteX12" fmla="*/ 359699 w 516950"/>
                <a:gd name="connsiteY12" fmla="*/ 13000 h 249047"/>
                <a:gd name="connsiteX13" fmla="*/ 511358 w 516950"/>
                <a:gd name="connsiteY13" fmla="*/ 38978 h 249047"/>
                <a:gd name="connsiteX14" fmla="*/ 496710 w 516950"/>
                <a:gd name="connsiteY14" fmla="*/ 61344 h 249047"/>
                <a:gd name="connsiteX15" fmla="*/ 448293 w 516950"/>
                <a:gd name="connsiteY15" fmla="*/ 84252 h 249047"/>
                <a:gd name="connsiteX16" fmla="*/ 371949 w 516950"/>
                <a:gd name="connsiteY16" fmla="*/ 116020 h 249047"/>
                <a:gd name="connsiteX17" fmla="*/ 288010 w 516950"/>
                <a:gd name="connsiteY17" fmla="*/ 154371 h 249047"/>
                <a:gd name="connsiteX18" fmla="*/ 151382 w 516950"/>
                <a:gd name="connsiteY18" fmla="*/ 224087 h 249047"/>
                <a:gd name="connsiteX19" fmla="*/ 21459 w 516950"/>
                <a:gd name="connsiteY19" fmla="*/ 244074 h 249047"/>
                <a:gd name="connsiteX0" fmla="*/ 21459 w 516950"/>
                <a:gd name="connsiteY0" fmla="*/ 244074 h 250154"/>
                <a:gd name="connsiteX1" fmla="*/ 0 w 516950"/>
                <a:gd name="connsiteY1" fmla="*/ 159847 h 250154"/>
                <a:gd name="connsiteX2" fmla="*/ 1187 w 516950"/>
                <a:gd name="connsiteY2" fmla="*/ 143256 h 250154"/>
                <a:gd name="connsiteX3" fmla="*/ 23299 w 516950"/>
                <a:gd name="connsiteY3" fmla="*/ 64663 h 250154"/>
                <a:gd name="connsiteX4" fmla="*/ 51957 w 516950"/>
                <a:gd name="connsiteY4" fmla="*/ 56788 h 250154"/>
                <a:gd name="connsiteX5" fmla="*/ 77935 w 516950"/>
                <a:gd name="connsiteY5" fmla="*/ 49871 h 250154"/>
                <a:gd name="connsiteX6" fmla="*/ 118633 w 516950"/>
                <a:gd name="connsiteY6" fmla="*/ 37074 h 250154"/>
                <a:gd name="connsiteX7" fmla="*/ 148105 w 516950"/>
                <a:gd name="connsiteY7" fmla="*/ 34004 h 250154"/>
                <a:gd name="connsiteX8" fmla="*/ 189866 w 516950"/>
                <a:gd name="connsiteY8" fmla="*/ 27648 h 250154"/>
                <a:gd name="connsiteX9" fmla="*/ 232637 w 516950"/>
                <a:gd name="connsiteY9" fmla="*/ 18475 h 250154"/>
                <a:gd name="connsiteX10" fmla="*/ 268838 w 516950"/>
                <a:gd name="connsiteY10" fmla="*/ 7524 h 250154"/>
                <a:gd name="connsiteX11" fmla="*/ 299412 w 516950"/>
                <a:gd name="connsiteY11" fmla="*/ 2230 h 250154"/>
                <a:gd name="connsiteX12" fmla="*/ 359699 w 516950"/>
                <a:gd name="connsiteY12" fmla="*/ 13000 h 250154"/>
                <a:gd name="connsiteX13" fmla="*/ 511358 w 516950"/>
                <a:gd name="connsiteY13" fmla="*/ 38978 h 250154"/>
                <a:gd name="connsiteX14" fmla="*/ 496710 w 516950"/>
                <a:gd name="connsiteY14" fmla="*/ 61344 h 250154"/>
                <a:gd name="connsiteX15" fmla="*/ 448293 w 516950"/>
                <a:gd name="connsiteY15" fmla="*/ 84252 h 250154"/>
                <a:gd name="connsiteX16" fmla="*/ 371949 w 516950"/>
                <a:gd name="connsiteY16" fmla="*/ 116020 h 250154"/>
                <a:gd name="connsiteX17" fmla="*/ 288010 w 516950"/>
                <a:gd name="connsiteY17" fmla="*/ 154371 h 250154"/>
                <a:gd name="connsiteX18" fmla="*/ 151382 w 516950"/>
                <a:gd name="connsiteY18" fmla="*/ 224087 h 250154"/>
                <a:gd name="connsiteX19" fmla="*/ 21459 w 516950"/>
                <a:gd name="connsiteY19" fmla="*/ 244074 h 250154"/>
                <a:gd name="connsiteX0" fmla="*/ 13146 w 521129"/>
                <a:gd name="connsiteY0" fmla="*/ 241576 h 246465"/>
                <a:gd name="connsiteX1" fmla="*/ 4179 w 521129"/>
                <a:gd name="connsiteY1" fmla="*/ 159847 h 246465"/>
                <a:gd name="connsiteX2" fmla="*/ 5366 w 521129"/>
                <a:gd name="connsiteY2" fmla="*/ 143256 h 246465"/>
                <a:gd name="connsiteX3" fmla="*/ 27478 w 521129"/>
                <a:gd name="connsiteY3" fmla="*/ 64663 h 246465"/>
                <a:gd name="connsiteX4" fmla="*/ 56136 w 521129"/>
                <a:gd name="connsiteY4" fmla="*/ 56788 h 246465"/>
                <a:gd name="connsiteX5" fmla="*/ 82114 w 521129"/>
                <a:gd name="connsiteY5" fmla="*/ 49871 h 246465"/>
                <a:gd name="connsiteX6" fmla="*/ 122812 w 521129"/>
                <a:gd name="connsiteY6" fmla="*/ 37074 h 246465"/>
                <a:gd name="connsiteX7" fmla="*/ 152284 w 521129"/>
                <a:gd name="connsiteY7" fmla="*/ 34004 h 246465"/>
                <a:gd name="connsiteX8" fmla="*/ 194045 w 521129"/>
                <a:gd name="connsiteY8" fmla="*/ 27648 h 246465"/>
                <a:gd name="connsiteX9" fmla="*/ 236816 w 521129"/>
                <a:gd name="connsiteY9" fmla="*/ 18475 h 246465"/>
                <a:gd name="connsiteX10" fmla="*/ 273017 w 521129"/>
                <a:gd name="connsiteY10" fmla="*/ 7524 h 246465"/>
                <a:gd name="connsiteX11" fmla="*/ 303591 w 521129"/>
                <a:gd name="connsiteY11" fmla="*/ 2230 h 246465"/>
                <a:gd name="connsiteX12" fmla="*/ 363878 w 521129"/>
                <a:gd name="connsiteY12" fmla="*/ 13000 h 246465"/>
                <a:gd name="connsiteX13" fmla="*/ 515537 w 521129"/>
                <a:gd name="connsiteY13" fmla="*/ 38978 h 246465"/>
                <a:gd name="connsiteX14" fmla="*/ 500889 w 521129"/>
                <a:gd name="connsiteY14" fmla="*/ 61344 h 246465"/>
                <a:gd name="connsiteX15" fmla="*/ 452472 w 521129"/>
                <a:gd name="connsiteY15" fmla="*/ 84252 h 246465"/>
                <a:gd name="connsiteX16" fmla="*/ 376128 w 521129"/>
                <a:gd name="connsiteY16" fmla="*/ 116020 h 246465"/>
                <a:gd name="connsiteX17" fmla="*/ 292189 w 521129"/>
                <a:gd name="connsiteY17" fmla="*/ 154371 h 246465"/>
                <a:gd name="connsiteX18" fmla="*/ 155561 w 521129"/>
                <a:gd name="connsiteY18" fmla="*/ 224087 h 246465"/>
                <a:gd name="connsiteX19" fmla="*/ 13146 w 521129"/>
                <a:gd name="connsiteY19" fmla="*/ 241576 h 246465"/>
                <a:gd name="connsiteX0" fmla="*/ 13146 w 521129"/>
                <a:gd name="connsiteY0" fmla="*/ 241576 h 247338"/>
                <a:gd name="connsiteX1" fmla="*/ 4179 w 521129"/>
                <a:gd name="connsiteY1" fmla="*/ 159847 h 247338"/>
                <a:gd name="connsiteX2" fmla="*/ 5366 w 521129"/>
                <a:gd name="connsiteY2" fmla="*/ 143256 h 247338"/>
                <a:gd name="connsiteX3" fmla="*/ 27478 w 521129"/>
                <a:gd name="connsiteY3" fmla="*/ 64663 h 247338"/>
                <a:gd name="connsiteX4" fmla="*/ 56136 w 521129"/>
                <a:gd name="connsiteY4" fmla="*/ 56788 h 247338"/>
                <a:gd name="connsiteX5" fmla="*/ 82114 w 521129"/>
                <a:gd name="connsiteY5" fmla="*/ 49871 h 247338"/>
                <a:gd name="connsiteX6" fmla="*/ 122812 w 521129"/>
                <a:gd name="connsiteY6" fmla="*/ 37074 h 247338"/>
                <a:gd name="connsiteX7" fmla="*/ 152284 w 521129"/>
                <a:gd name="connsiteY7" fmla="*/ 34004 h 247338"/>
                <a:gd name="connsiteX8" fmla="*/ 194045 w 521129"/>
                <a:gd name="connsiteY8" fmla="*/ 27648 h 247338"/>
                <a:gd name="connsiteX9" fmla="*/ 236816 w 521129"/>
                <a:gd name="connsiteY9" fmla="*/ 18475 h 247338"/>
                <a:gd name="connsiteX10" fmla="*/ 273017 w 521129"/>
                <a:gd name="connsiteY10" fmla="*/ 7524 h 247338"/>
                <a:gd name="connsiteX11" fmla="*/ 303591 w 521129"/>
                <a:gd name="connsiteY11" fmla="*/ 2230 h 247338"/>
                <a:gd name="connsiteX12" fmla="*/ 363878 w 521129"/>
                <a:gd name="connsiteY12" fmla="*/ 13000 h 247338"/>
                <a:gd name="connsiteX13" fmla="*/ 515537 w 521129"/>
                <a:gd name="connsiteY13" fmla="*/ 38978 h 247338"/>
                <a:gd name="connsiteX14" fmla="*/ 500889 w 521129"/>
                <a:gd name="connsiteY14" fmla="*/ 61344 h 247338"/>
                <a:gd name="connsiteX15" fmla="*/ 452472 w 521129"/>
                <a:gd name="connsiteY15" fmla="*/ 84252 h 247338"/>
                <a:gd name="connsiteX16" fmla="*/ 376128 w 521129"/>
                <a:gd name="connsiteY16" fmla="*/ 116020 h 247338"/>
                <a:gd name="connsiteX17" fmla="*/ 292189 w 521129"/>
                <a:gd name="connsiteY17" fmla="*/ 154371 h 247338"/>
                <a:gd name="connsiteX18" fmla="*/ 155561 w 521129"/>
                <a:gd name="connsiteY18" fmla="*/ 224087 h 247338"/>
                <a:gd name="connsiteX19" fmla="*/ 79792 w 521129"/>
                <a:gd name="connsiteY19" fmla="*/ 238745 h 247338"/>
                <a:gd name="connsiteX20" fmla="*/ 13146 w 521129"/>
                <a:gd name="connsiteY20" fmla="*/ 241576 h 247338"/>
                <a:gd name="connsiteX0" fmla="*/ 8967 w 516950"/>
                <a:gd name="connsiteY0" fmla="*/ 241576 h 250425"/>
                <a:gd name="connsiteX1" fmla="*/ 0 w 516950"/>
                <a:gd name="connsiteY1" fmla="*/ 159847 h 250425"/>
                <a:gd name="connsiteX2" fmla="*/ 1187 w 516950"/>
                <a:gd name="connsiteY2" fmla="*/ 143256 h 250425"/>
                <a:gd name="connsiteX3" fmla="*/ 23299 w 516950"/>
                <a:gd name="connsiteY3" fmla="*/ 64663 h 250425"/>
                <a:gd name="connsiteX4" fmla="*/ 51957 w 516950"/>
                <a:gd name="connsiteY4" fmla="*/ 56788 h 250425"/>
                <a:gd name="connsiteX5" fmla="*/ 77935 w 516950"/>
                <a:gd name="connsiteY5" fmla="*/ 49871 h 250425"/>
                <a:gd name="connsiteX6" fmla="*/ 118633 w 516950"/>
                <a:gd name="connsiteY6" fmla="*/ 37074 h 250425"/>
                <a:gd name="connsiteX7" fmla="*/ 148105 w 516950"/>
                <a:gd name="connsiteY7" fmla="*/ 34004 h 250425"/>
                <a:gd name="connsiteX8" fmla="*/ 189866 w 516950"/>
                <a:gd name="connsiteY8" fmla="*/ 27648 h 250425"/>
                <a:gd name="connsiteX9" fmla="*/ 232637 w 516950"/>
                <a:gd name="connsiteY9" fmla="*/ 18475 h 250425"/>
                <a:gd name="connsiteX10" fmla="*/ 268838 w 516950"/>
                <a:gd name="connsiteY10" fmla="*/ 7524 h 250425"/>
                <a:gd name="connsiteX11" fmla="*/ 299412 w 516950"/>
                <a:gd name="connsiteY11" fmla="*/ 2230 h 250425"/>
                <a:gd name="connsiteX12" fmla="*/ 359699 w 516950"/>
                <a:gd name="connsiteY12" fmla="*/ 13000 h 250425"/>
                <a:gd name="connsiteX13" fmla="*/ 511358 w 516950"/>
                <a:gd name="connsiteY13" fmla="*/ 38978 h 250425"/>
                <a:gd name="connsiteX14" fmla="*/ 496710 w 516950"/>
                <a:gd name="connsiteY14" fmla="*/ 61344 h 250425"/>
                <a:gd name="connsiteX15" fmla="*/ 448293 w 516950"/>
                <a:gd name="connsiteY15" fmla="*/ 84252 h 250425"/>
                <a:gd name="connsiteX16" fmla="*/ 371949 w 516950"/>
                <a:gd name="connsiteY16" fmla="*/ 116020 h 250425"/>
                <a:gd name="connsiteX17" fmla="*/ 288010 w 516950"/>
                <a:gd name="connsiteY17" fmla="*/ 154371 h 250425"/>
                <a:gd name="connsiteX18" fmla="*/ 151382 w 516950"/>
                <a:gd name="connsiteY18" fmla="*/ 224087 h 250425"/>
                <a:gd name="connsiteX19" fmla="*/ 80609 w 516950"/>
                <a:gd name="connsiteY19" fmla="*/ 246240 h 250425"/>
                <a:gd name="connsiteX20" fmla="*/ 8967 w 516950"/>
                <a:gd name="connsiteY20" fmla="*/ 241576 h 250425"/>
                <a:gd name="connsiteX0" fmla="*/ 9230 w 517213"/>
                <a:gd name="connsiteY0" fmla="*/ 241576 h 250425"/>
                <a:gd name="connsiteX1" fmla="*/ 924 w 517213"/>
                <a:gd name="connsiteY1" fmla="*/ 213760 h 250425"/>
                <a:gd name="connsiteX2" fmla="*/ 263 w 517213"/>
                <a:gd name="connsiteY2" fmla="*/ 159847 h 250425"/>
                <a:gd name="connsiteX3" fmla="*/ 1450 w 517213"/>
                <a:gd name="connsiteY3" fmla="*/ 143256 h 250425"/>
                <a:gd name="connsiteX4" fmla="*/ 23562 w 517213"/>
                <a:gd name="connsiteY4" fmla="*/ 64663 h 250425"/>
                <a:gd name="connsiteX5" fmla="*/ 52220 w 517213"/>
                <a:gd name="connsiteY5" fmla="*/ 56788 h 250425"/>
                <a:gd name="connsiteX6" fmla="*/ 78198 w 517213"/>
                <a:gd name="connsiteY6" fmla="*/ 49871 h 250425"/>
                <a:gd name="connsiteX7" fmla="*/ 118896 w 517213"/>
                <a:gd name="connsiteY7" fmla="*/ 37074 h 250425"/>
                <a:gd name="connsiteX8" fmla="*/ 148368 w 517213"/>
                <a:gd name="connsiteY8" fmla="*/ 34004 h 250425"/>
                <a:gd name="connsiteX9" fmla="*/ 190129 w 517213"/>
                <a:gd name="connsiteY9" fmla="*/ 27648 h 250425"/>
                <a:gd name="connsiteX10" fmla="*/ 232900 w 517213"/>
                <a:gd name="connsiteY10" fmla="*/ 18475 h 250425"/>
                <a:gd name="connsiteX11" fmla="*/ 269101 w 517213"/>
                <a:gd name="connsiteY11" fmla="*/ 7524 h 250425"/>
                <a:gd name="connsiteX12" fmla="*/ 299675 w 517213"/>
                <a:gd name="connsiteY12" fmla="*/ 2230 h 250425"/>
                <a:gd name="connsiteX13" fmla="*/ 359962 w 517213"/>
                <a:gd name="connsiteY13" fmla="*/ 13000 h 250425"/>
                <a:gd name="connsiteX14" fmla="*/ 511621 w 517213"/>
                <a:gd name="connsiteY14" fmla="*/ 38978 h 250425"/>
                <a:gd name="connsiteX15" fmla="*/ 496973 w 517213"/>
                <a:gd name="connsiteY15" fmla="*/ 61344 h 250425"/>
                <a:gd name="connsiteX16" fmla="*/ 448556 w 517213"/>
                <a:gd name="connsiteY16" fmla="*/ 84252 h 250425"/>
                <a:gd name="connsiteX17" fmla="*/ 372212 w 517213"/>
                <a:gd name="connsiteY17" fmla="*/ 116020 h 250425"/>
                <a:gd name="connsiteX18" fmla="*/ 288273 w 517213"/>
                <a:gd name="connsiteY18" fmla="*/ 154371 h 250425"/>
                <a:gd name="connsiteX19" fmla="*/ 151645 w 517213"/>
                <a:gd name="connsiteY19" fmla="*/ 224087 h 250425"/>
                <a:gd name="connsiteX20" fmla="*/ 80872 w 517213"/>
                <a:gd name="connsiteY20" fmla="*/ 246240 h 250425"/>
                <a:gd name="connsiteX21" fmla="*/ 9230 w 517213"/>
                <a:gd name="connsiteY21" fmla="*/ 241576 h 250425"/>
                <a:gd name="connsiteX0" fmla="*/ 13324 w 521307"/>
                <a:gd name="connsiteY0" fmla="*/ 241576 h 247541"/>
                <a:gd name="connsiteX1" fmla="*/ 256 w 521307"/>
                <a:gd name="connsiteY1" fmla="*/ 213760 h 247541"/>
                <a:gd name="connsiteX2" fmla="*/ 4357 w 521307"/>
                <a:gd name="connsiteY2" fmla="*/ 159847 h 247541"/>
                <a:gd name="connsiteX3" fmla="*/ 5544 w 521307"/>
                <a:gd name="connsiteY3" fmla="*/ 143256 h 247541"/>
                <a:gd name="connsiteX4" fmla="*/ 27656 w 521307"/>
                <a:gd name="connsiteY4" fmla="*/ 64663 h 247541"/>
                <a:gd name="connsiteX5" fmla="*/ 56314 w 521307"/>
                <a:gd name="connsiteY5" fmla="*/ 56788 h 247541"/>
                <a:gd name="connsiteX6" fmla="*/ 82292 w 521307"/>
                <a:gd name="connsiteY6" fmla="*/ 49871 h 247541"/>
                <a:gd name="connsiteX7" fmla="*/ 122990 w 521307"/>
                <a:gd name="connsiteY7" fmla="*/ 37074 h 247541"/>
                <a:gd name="connsiteX8" fmla="*/ 152462 w 521307"/>
                <a:gd name="connsiteY8" fmla="*/ 34004 h 247541"/>
                <a:gd name="connsiteX9" fmla="*/ 194223 w 521307"/>
                <a:gd name="connsiteY9" fmla="*/ 27648 h 247541"/>
                <a:gd name="connsiteX10" fmla="*/ 236994 w 521307"/>
                <a:gd name="connsiteY10" fmla="*/ 18475 h 247541"/>
                <a:gd name="connsiteX11" fmla="*/ 273195 w 521307"/>
                <a:gd name="connsiteY11" fmla="*/ 7524 h 247541"/>
                <a:gd name="connsiteX12" fmla="*/ 303769 w 521307"/>
                <a:gd name="connsiteY12" fmla="*/ 2230 h 247541"/>
                <a:gd name="connsiteX13" fmla="*/ 364056 w 521307"/>
                <a:gd name="connsiteY13" fmla="*/ 13000 h 247541"/>
                <a:gd name="connsiteX14" fmla="*/ 515715 w 521307"/>
                <a:gd name="connsiteY14" fmla="*/ 38978 h 247541"/>
                <a:gd name="connsiteX15" fmla="*/ 501067 w 521307"/>
                <a:gd name="connsiteY15" fmla="*/ 61344 h 247541"/>
                <a:gd name="connsiteX16" fmla="*/ 452650 w 521307"/>
                <a:gd name="connsiteY16" fmla="*/ 84252 h 247541"/>
                <a:gd name="connsiteX17" fmla="*/ 376306 w 521307"/>
                <a:gd name="connsiteY17" fmla="*/ 116020 h 247541"/>
                <a:gd name="connsiteX18" fmla="*/ 292367 w 521307"/>
                <a:gd name="connsiteY18" fmla="*/ 154371 h 247541"/>
                <a:gd name="connsiteX19" fmla="*/ 155739 w 521307"/>
                <a:gd name="connsiteY19" fmla="*/ 224087 h 247541"/>
                <a:gd name="connsiteX20" fmla="*/ 84966 w 521307"/>
                <a:gd name="connsiteY20" fmla="*/ 246240 h 247541"/>
                <a:gd name="connsiteX21" fmla="*/ 13324 w 521307"/>
                <a:gd name="connsiteY21" fmla="*/ 241576 h 247541"/>
                <a:gd name="connsiteX0" fmla="*/ 16583 w 524566"/>
                <a:gd name="connsiteY0" fmla="*/ 241576 h 247915"/>
                <a:gd name="connsiteX1" fmla="*/ 169 w 524566"/>
                <a:gd name="connsiteY1" fmla="*/ 203720 h 247915"/>
                <a:gd name="connsiteX2" fmla="*/ 7616 w 524566"/>
                <a:gd name="connsiteY2" fmla="*/ 159847 h 247915"/>
                <a:gd name="connsiteX3" fmla="*/ 8803 w 524566"/>
                <a:gd name="connsiteY3" fmla="*/ 143256 h 247915"/>
                <a:gd name="connsiteX4" fmla="*/ 30915 w 524566"/>
                <a:gd name="connsiteY4" fmla="*/ 64663 h 247915"/>
                <a:gd name="connsiteX5" fmla="*/ 59573 w 524566"/>
                <a:gd name="connsiteY5" fmla="*/ 56788 h 247915"/>
                <a:gd name="connsiteX6" fmla="*/ 85551 w 524566"/>
                <a:gd name="connsiteY6" fmla="*/ 49871 h 247915"/>
                <a:gd name="connsiteX7" fmla="*/ 126249 w 524566"/>
                <a:gd name="connsiteY7" fmla="*/ 37074 h 247915"/>
                <a:gd name="connsiteX8" fmla="*/ 155721 w 524566"/>
                <a:gd name="connsiteY8" fmla="*/ 34004 h 247915"/>
                <a:gd name="connsiteX9" fmla="*/ 197482 w 524566"/>
                <a:gd name="connsiteY9" fmla="*/ 27648 h 247915"/>
                <a:gd name="connsiteX10" fmla="*/ 240253 w 524566"/>
                <a:gd name="connsiteY10" fmla="*/ 18475 h 247915"/>
                <a:gd name="connsiteX11" fmla="*/ 276454 w 524566"/>
                <a:gd name="connsiteY11" fmla="*/ 7524 h 247915"/>
                <a:gd name="connsiteX12" fmla="*/ 307028 w 524566"/>
                <a:gd name="connsiteY12" fmla="*/ 2230 h 247915"/>
                <a:gd name="connsiteX13" fmla="*/ 367315 w 524566"/>
                <a:gd name="connsiteY13" fmla="*/ 13000 h 247915"/>
                <a:gd name="connsiteX14" fmla="*/ 518974 w 524566"/>
                <a:gd name="connsiteY14" fmla="*/ 38978 h 247915"/>
                <a:gd name="connsiteX15" fmla="*/ 504326 w 524566"/>
                <a:gd name="connsiteY15" fmla="*/ 61344 h 247915"/>
                <a:gd name="connsiteX16" fmla="*/ 455909 w 524566"/>
                <a:gd name="connsiteY16" fmla="*/ 84252 h 247915"/>
                <a:gd name="connsiteX17" fmla="*/ 379565 w 524566"/>
                <a:gd name="connsiteY17" fmla="*/ 116020 h 247915"/>
                <a:gd name="connsiteX18" fmla="*/ 295626 w 524566"/>
                <a:gd name="connsiteY18" fmla="*/ 154371 h 247915"/>
                <a:gd name="connsiteX19" fmla="*/ 158998 w 524566"/>
                <a:gd name="connsiteY19" fmla="*/ 224087 h 247915"/>
                <a:gd name="connsiteX20" fmla="*/ 88225 w 524566"/>
                <a:gd name="connsiteY20" fmla="*/ 246240 h 247915"/>
                <a:gd name="connsiteX21" fmla="*/ 16583 w 524566"/>
                <a:gd name="connsiteY21" fmla="*/ 241576 h 247915"/>
                <a:gd name="connsiteX0" fmla="*/ 16583 w 524566"/>
                <a:gd name="connsiteY0" fmla="*/ 241576 h 247915"/>
                <a:gd name="connsiteX1" fmla="*/ 169 w 524566"/>
                <a:gd name="connsiteY1" fmla="*/ 203720 h 247915"/>
                <a:gd name="connsiteX2" fmla="*/ 7616 w 524566"/>
                <a:gd name="connsiteY2" fmla="*/ 159847 h 247915"/>
                <a:gd name="connsiteX3" fmla="*/ 8803 w 524566"/>
                <a:gd name="connsiteY3" fmla="*/ 143256 h 247915"/>
                <a:gd name="connsiteX4" fmla="*/ 30915 w 524566"/>
                <a:gd name="connsiteY4" fmla="*/ 64663 h 247915"/>
                <a:gd name="connsiteX5" fmla="*/ 85551 w 524566"/>
                <a:gd name="connsiteY5" fmla="*/ 49871 h 247915"/>
                <a:gd name="connsiteX6" fmla="*/ 126249 w 524566"/>
                <a:gd name="connsiteY6" fmla="*/ 37074 h 247915"/>
                <a:gd name="connsiteX7" fmla="*/ 155721 w 524566"/>
                <a:gd name="connsiteY7" fmla="*/ 34004 h 247915"/>
                <a:gd name="connsiteX8" fmla="*/ 197482 w 524566"/>
                <a:gd name="connsiteY8" fmla="*/ 27648 h 247915"/>
                <a:gd name="connsiteX9" fmla="*/ 240253 w 524566"/>
                <a:gd name="connsiteY9" fmla="*/ 18475 h 247915"/>
                <a:gd name="connsiteX10" fmla="*/ 276454 w 524566"/>
                <a:gd name="connsiteY10" fmla="*/ 7524 h 247915"/>
                <a:gd name="connsiteX11" fmla="*/ 307028 w 524566"/>
                <a:gd name="connsiteY11" fmla="*/ 2230 h 247915"/>
                <a:gd name="connsiteX12" fmla="*/ 367315 w 524566"/>
                <a:gd name="connsiteY12" fmla="*/ 13000 h 247915"/>
                <a:gd name="connsiteX13" fmla="*/ 518974 w 524566"/>
                <a:gd name="connsiteY13" fmla="*/ 38978 h 247915"/>
                <a:gd name="connsiteX14" fmla="*/ 504326 w 524566"/>
                <a:gd name="connsiteY14" fmla="*/ 61344 h 247915"/>
                <a:gd name="connsiteX15" fmla="*/ 455909 w 524566"/>
                <a:gd name="connsiteY15" fmla="*/ 84252 h 247915"/>
                <a:gd name="connsiteX16" fmla="*/ 379565 w 524566"/>
                <a:gd name="connsiteY16" fmla="*/ 116020 h 247915"/>
                <a:gd name="connsiteX17" fmla="*/ 295626 w 524566"/>
                <a:gd name="connsiteY17" fmla="*/ 154371 h 247915"/>
                <a:gd name="connsiteX18" fmla="*/ 158998 w 524566"/>
                <a:gd name="connsiteY18" fmla="*/ 224087 h 247915"/>
                <a:gd name="connsiteX19" fmla="*/ 88225 w 524566"/>
                <a:gd name="connsiteY19" fmla="*/ 246240 h 247915"/>
                <a:gd name="connsiteX20" fmla="*/ 16583 w 524566"/>
                <a:gd name="connsiteY20" fmla="*/ 241576 h 247915"/>
                <a:gd name="connsiteX0" fmla="*/ 16583 w 524566"/>
                <a:gd name="connsiteY0" fmla="*/ 241576 h 247915"/>
                <a:gd name="connsiteX1" fmla="*/ 169 w 524566"/>
                <a:gd name="connsiteY1" fmla="*/ 203720 h 247915"/>
                <a:gd name="connsiteX2" fmla="*/ 7616 w 524566"/>
                <a:gd name="connsiteY2" fmla="*/ 159847 h 247915"/>
                <a:gd name="connsiteX3" fmla="*/ 8803 w 524566"/>
                <a:gd name="connsiteY3" fmla="*/ 143256 h 247915"/>
                <a:gd name="connsiteX4" fmla="*/ 30915 w 524566"/>
                <a:gd name="connsiteY4" fmla="*/ 64663 h 247915"/>
                <a:gd name="connsiteX5" fmla="*/ 126249 w 524566"/>
                <a:gd name="connsiteY5" fmla="*/ 37074 h 247915"/>
                <a:gd name="connsiteX6" fmla="*/ 155721 w 524566"/>
                <a:gd name="connsiteY6" fmla="*/ 34004 h 247915"/>
                <a:gd name="connsiteX7" fmla="*/ 197482 w 524566"/>
                <a:gd name="connsiteY7" fmla="*/ 27648 h 247915"/>
                <a:gd name="connsiteX8" fmla="*/ 240253 w 524566"/>
                <a:gd name="connsiteY8" fmla="*/ 18475 h 247915"/>
                <a:gd name="connsiteX9" fmla="*/ 276454 w 524566"/>
                <a:gd name="connsiteY9" fmla="*/ 7524 h 247915"/>
                <a:gd name="connsiteX10" fmla="*/ 307028 w 524566"/>
                <a:gd name="connsiteY10" fmla="*/ 2230 h 247915"/>
                <a:gd name="connsiteX11" fmla="*/ 367315 w 524566"/>
                <a:gd name="connsiteY11" fmla="*/ 13000 h 247915"/>
                <a:gd name="connsiteX12" fmla="*/ 518974 w 524566"/>
                <a:gd name="connsiteY12" fmla="*/ 38978 h 247915"/>
                <a:gd name="connsiteX13" fmla="*/ 504326 w 524566"/>
                <a:gd name="connsiteY13" fmla="*/ 61344 h 247915"/>
                <a:gd name="connsiteX14" fmla="*/ 455909 w 524566"/>
                <a:gd name="connsiteY14" fmla="*/ 84252 h 247915"/>
                <a:gd name="connsiteX15" fmla="*/ 379565 w 524566"/>
                <a:gd name="connsiteY15" fmla="*/ 116020 h 247915"/>
                <a:gd name="connsiteX16" fmla="*/ 295626 w 524566"/>
                <a:gd name="connsiteY16" fmla="*/ 154371 h 247915"/>
                <a:gd name="connsiteX17" fmla="*/ 158998 w 524566"/>
                <a:gd name="connsiteY17" fmla="*/ 224087 h 247915"/>
                <a:gd name="connsiteX18" fmla="*/ 88225 w 524566"/>
                <a:gd name="connsiteY18" fmla="*/ 246240 h 247915"/>
                <a:gd name="connsiteX19" fmla="*/ 16583 w 524566"/>
                <a:gd name="connsiteY19" fmla="*/ 241576 h 247915"/>
                <a:gd name="connsiteX0" fmla="*/ 16583 w 524566"/>
                <a:gd name="connsiteY0" fmla="*/ 248154 h 254493"/>
                <a:gd name="connsiteX1" fmla="*/ 169 w 524566"/>
                <a:gd name="connsiteY1" fmla="*/ 210298 h 254493"/>
                <a:gd name="connsiteX2" fmla="*/ 7616 w 524566"/>
                <a:gd name="connsiteY2" fmla="*/ 166425 h 254493"/>
                <a:gd name="connsiteX3" fmla="*/ 8803 w 524566"/>
                <a:gd name="connsiteY3" fmla="*/ 149834 h 254493"/>
                <a:gd name="connsiteX4" fmla="*/ 30915 w 524566"/>
                <a:gd name="connsiteY4" fmla="*/ 71241 h 254493"/>
                <a:gd name="connsiteX5" fmla="*/ 40546 w 524566"/>
                <a:gd name="connsiteY5" fmla="*/ 453 h 254493"/>
                <a:gd name="connsiteX6" fmla="*/ 155721 w 524566"/>
                <a:gd name="connsiteY6" fmla="*/ 40582 h 254493"/>
                <a:gd name="connsiteX7" fmla="*/ 197482 w 524566"/>
                <a:gd name="connsiteY7" fmla="*/ 34226 h 254493"/>
                <a:gd name="connsiteX8" fmla="*/ 240253 w 524566"/>
                <a:gd name="connsiteY8" fmla="*/ 25053 h 254493"/>
                <a:gd name="connsiteX9" fmla="*/ 276454 w 524566"/>
                <a:gd name="connsiteY9" fmla="*/ 14102 h 254493"/>
                <a:gd name="connsiteX10" fmla="*/ 307028 w 524566"/>
                <a:gd name="connsiteY10" fmla="*/ 8808 h 254493"/>
                <a:gd name="connsiteX11" fmla="*/ 367315 w 524566"/>
                <a:gd name="connsiteY11" fmla="*/ 19578 h 254493"/>
                <a:gd name="connsiteX12" fmla="*/ 518974 w 524566"/>
                <a:gd name="connsiteY12" fmla="*/ 45556 h 254493"/>
                <a:gd name="connsiteX13" fmla="*/ 504326 w 524566"/>
                <a:gd name="connsiteY13" fmla="*/ 67922 h 254493"/>
                <a:gd name="connsiteX14" fmla="*/ 455909 w 524566"/>
                <a:gd name="connsiteY14" fmla="*/ 90830 h 254493"/>
                <a:gd name="connsiteX15" fmla="*/ 379565 w 524566"/>
                <a:gd name="connsiteY15" fmla="*/ 122598 h 254493"/>
                <a:gd name="connsiteX16" fmla="*/ 295626 w 524566"/>
                <a:gd name="connsiteY16" fmla="*/ 160949 h 254493"/>
                <a:gd name="connsiteX17" fmla="*/ 158998 w 524566"/>
                <a:gd name="connsiteY17" fmla="*/ 230665 h 254493"/>
                <a:gd name="connsiteX18" fmla="*/ 88225 w 524566"/>
                <a:gd name="connsiteY18" fmla="*/ 252818 h 254493"/>
                <a:gd name="connsiteX19" fmla="*/ 16583 w 524566"/>
                <a:gd name="connsiteY19" fmla="*/ 248154 h 254493"/>
                <a:gd name="connsiteX0" fmla="*/ 16583 w 524566"/>
                <a:gd name="connsiteY0" fmla="*/ 251508 h 257847"/>
                <a:gd name="connsiteX1" fmla="*/ 169 w 524566"/>
                <a:gd name="connsiteY1" fmla="*/ 213652 h 257847"/>
                <a:gd name="connsiteX2" fmla="*/ 7616 w 524566"/>
                <a:gd name="connsiteY2" fmla="*/ 169779 h 257847"/>
                <a:gd name="connsiteX3" fmla="*/ 8803 w 524566"/>
                <a:gd name="connsiteY3" fmla="*/ 153188 h 257847"/>
                <a:gd name="connsiteX4" fmla="*/ 40546 w 524566"/>
                <a:gd name="connsiteY4" fmla="*/ 3807 h 257847"/>
                <a:gd name="connsiteX5" fmla="*/ 155721 w 524566"/>
                <a:gd name="connsiteY5" fmla="*/ 43936 h 257847"/>
                <a:gd name="connsiteX6" fmla="*/ 197482 w 524566"/>
                <a:gd name="connsiteY6" fmla="*/ 37580 h 257847"/>
                <a:gd name="connsiteX7" fmla="*/ 240253 w 524566"/>
                <a:gd name="connsiteY7" fmla="*/ 28407 h 257847"/>
                <a:gd name="connsiteX8" fmla="*/ 276454 w 524566"/>
                <a:gd name="connsiteY8" fmla="*/ 17456 h 257847"/>
                <a:gd name="connsiteX9" fmla="*/ 307028 w 524566"/>
                <a:gd name="connsiteY9" fmla="*/ 12162 h 257847"/>
                <a:gd name="connsiteX10" fmla="*/ 367315 w 524566"/>
                <a:gd name="connsiteY10" fmla="*/ 22932 h 257847"/>
                <a:gd name="connsiteX11" fmla="*/ 518974 w 524566"/>
                <a:gd name="connsiteY11" fmla="*/ 48910 h 257847"/>
                <a:gd name="connsiteX12" fmla="*/ 504326 w 524566"/>
                <a:gd name="connsiteY12" fmla="*/ 71276 h 257847"/>
                <a:gd name="connsiteX13" fmla="*/ 455909 w 524566"/>
                <a:gd name="connsiteY13" fmla="*/ 94184 h 257847"/>
                <a:gd name="connsiteX14" fmla="*/ 379565 w 524566"/>
                <a:gd name="connsiteY14" fmla="*/ 125952 h 257847"/>
                <a:gd name="connsiteX15" fmla="*/ 295626 w 524566"/>
                <a:gd name="connsiteY15" fmla="*/ 164303 h 257847"/>
                <a:gd name="connsiteX16" fmla="*/ 158998 w 524566"/>
                <a:gd name="connsiteY16" fmla="*/ 234019 h 257847"/>
                <a:gd name="connsiteX17" fmla="*/ 88225 w 524566"/>
                <a:gd name="connsiteY17" fmla="*/ 256172 h 257847"/>
                <a:gd name="connsiteX18" fmla="*/ 16583 w 524566"/>
                <a:gd name="connsiteY18" fmla="*/ 251508 h 257847"/>
                <a:gd name="connsiteX0" fmla="*/ 16583 w 524566"/>
                <a:gd name="connsiteY0" fmla="*/ 252175 h 258514"/>
                <a:gd name="connsiteX1" fmla="*/ 169 w 524566"/>
                <a:gd name="connsiteY1" fmla="*/ 214319 h 258514"/>
                <a:gd name="connsiteX2" fmla="*/ 7616 w 524566"/>
                <a:gd name="connsiteY2" fmla="*/ 170446 h 258514"/>
                <a:gd name="connsiteX3" fmla="*/ 8803 w 524566"/>
                <a:gd name="connsiteY3" fmla="*/ 153855 h 258514"/>
                <a:gd name="connsiteX4" fmla="*/ 40546 w 524566"/>
                <a:gd name="connsiteY4" fmla="*/ 4474 h 258514"/>
                <a:gd name="connsiteX5" fmla="*/ 197482 w 524566"/>
                <a:gd name="connsiteY5" fmla="*/ 38247 h 258514"/>
                <a:gd name="connsiteX6" fmla="*/ 240253 w 524566"/>
                <a:gd name="connsiteY6" fmla="*/ 29074 h 258514"/>
                <a:gd name="connsiteX7" fmla="*/ 276454 w 524566"/>
                <a:gd name="connsiteY7" fmla="*/ 18123 h 258514"/>
                <a:gd name="connsiteX8" fmla="*/ 307028 w 524566"/>
                <a:gd name="connsiteY8" fmla="*/ 12829 h 258514"/>
                <a:gd name="connsiteX9" fmla="*/ 367315 w 524566"/>
                <a:gd name="connsiteY9" fmla="*/ 23599 h 258514"/>
                <a:gd name="connsiteX10" fmla="*/ 518974 w 524566"/>
                <a:gd name="connsiteY10" fmla="*/ 49577 h 258514"/>
                <a:gd name="connsiteX11" fmla="*/ 504326 w 524566"/>
                <a:gd name="connsiteY11" fmla="*/ 71943 h 258514"/>
                <a:gd name="connsiteX12" fmla="*/ 455909 w 524566"/>
                <a:gd name="connsiteY12" fmla="*/ 94851 h 258514"/>
                <a:gd name="connsiteX13" fmla="*/ 379565 w 524566"/>
                <a:gd name="connsiteY13" fmla="*/ 126619 h 258514"/>
                <a:gd name="connsiteX14" fmla="*/ 295626 w 524566"/>
                <a:gd name="connsiteY14" fmla="*/ 164970 h 258514"/>
                <a:gd name="connsiteX15" fmla="*/ 158998 w 524566"/>
                <a:gd name="connsiteY15" fmla="*/ 234686 h 258514"/>
                <a:gd name="connsiteX16" fmla="*/ 88225 w 524566"/>
                <a:gd name="connsiteY16" fmla="*/ 256839 h 258514"/>
                <a:gd name="connsiteX17" fmla="*/ 16583 w 524566"/>
                <a:gd name="connsiteY17" fmla="*/ 252175 h 258514"/>
                <a:gd name="connsiteX0" fmla="*/ 16583 w 524566"/>
                <a:gd name="connsiteY0" fmla="*/ 253352 h 259691"/>
                <a:gd name="connsiteX1" fmla="*/ 169 w 524566"/>
                <a:gd name="connsiteY1" fmla="*/ 215496 h 259691"/>
                <a:gd name="connsiteX2" fmla="*/ 7616 w 524566"/>
                <a:gd name="connsiteY2" fmla="*/ 171623 h 259691"/>
                <a:gd name="connsiteX3" fmla="*/ 8803 w 524566"/>
                <a:gd name="connsiteY3" fmla="*/ 155032 h 259691"/>
                <a:gd name="connsiteX4" fmla="*/ 40546 w 524566"/>
                <a:gd name="connsiteY4" fmla="*/ 5651 h 259691"/>
                <a:gd name="connsiteX5" fmla="*/ 240253 w 524566"/>
                <a:gd name="connsiteY5" fmla="*/ 30251 h 259691"/>
                <a:gd name="connsiteX6" fmla="*/ 276454 w 524566"/>
                <a:gd name="connsiteY6" fmla="*/ 19300 h 259691"/>
                <a:gd name="connsiteX7" fmla="*/ 307028 w 524566"/>
                <a:gd name="connsiteY7" fmla="*/ 14006 h 259691"/>
                <a:gd name="connsiteX8" fmla="*/ 367315 w 524566"/>
                <a:gd name="connsiteY8" fmla="*/ 24776 h 259691"/>
                <a:gd name="connsiteX9" fmla="*/ 518974 w 524566"/>
                <a:gd name="connsiteY9" fmla="*/ 50754 h 259691"/>
                <a:gd name="connsiteX10" fmla="*/ 504326 w 524566"/>
                <a:gd name="connsiteY10" fmla="*/ 73120 h 259691"/>
                <a:gd name="connsiteX11" fmla="*/ 455909 w 524566"/>
                <a:gd name="connsiteY11" fmla="*/ 96028 h 259691"/>
                <a:gd name="connsiteX12" fmla="*/ 379565 w 524566"/>
                <a:gd name="connsiteY12" fmla="*/ 127796 h 259691"/>
                <a:gd name="connsiteX13" fmla="*/ 295626 w 524566"/>
                <a:gd name="connsiteY13" fmla="*/ 166147 h 259691"/>
                <a:gd name="connsiteX14" fmla="*/ 158998 w 524566"/>
                <a:gd name="connsiteY14" fmla="*/ 235863 h 259691"/>
                <a:gd name="connsiteX15" fmla="*/ 88225 w 524566"/>
                <a:gd name="connsiteY15" fmla="*/ 258016 h 259691"/>
                <a:gd name="connsiteX16" fmla="*/ 16583 w 524566"/>
                <a:gd name="connsiteY16" fmla="*/ 253352 h 259691"/>
                <a:gd name="connsiteX0" fmla="*/ 16583 w 524566"/>
                <a:gd name="connsiteY0" fmla="*/ 255311 h 261650"/>
                <a:gd name="connsiteX1" fmla="*/ 169 w 524566"/>
                <a:gd name="connsiteY1" fmla="*/ 217455 h 261650"/>
                <a:gd name="connsiteX2" fmla="*/ 7616 w 524566"/>
                <a:gd name="connsiteY2" fmla="*/ 173582 h 261650"/>
                <a:gd name="connsiteX3" fmla="*/ 8803 w 524566"/>
                <a:gd name="connsiteY3" fmla="*/ 156991 h 261650"/>
                <a:gd name="connsiteX4" fmla="*/ 40546 w 524566"/>
                <a:gd name="connsiteY4" fmla="*/ 7610 h 261650"/>
                <a:gd name="connsiteX5" fmla="*/ 276454 w 524566"/>
                <a:gd name="connsiteY5" fmla="*/ 21259 h 261650"/>
                <a:gd name="connsiteX6" fmla="*/ 307028 w 524566"/>
                <a:gd name="connsiteY6" fmla="*/ 15965 h 261650"/>
                <a:gd name="connsiteX7" fmla="*/ 367315 w 524566"/>
                <a:gd name="connsiteY7" fmla="*/ 26735 h 261650"/>
                <a:gd name="connsiteX8" fmla="*/ 518974 w 524566"/>
                <a:gd name="connsiteY8" fmla="*/ 52713 h 261650"/>
                <a:gd name="connsiteX9" fmla="*/ 504326 w 524566"/>
                <a:gd name="connsiteY9" fmla="*/ 75079 h 261650"/>
                <a:gd name="connsiteX10" fmla="*/ 455909 w 524566"/>
                <a:gd name="connsiteY10" fmla="*/ 97987 h 261650"/>
                <a:gd name="connsiteX11" fmla="*/ 379565 w 524566"/>
                <a:gd name="connsiteY11" fmla="*/ 129755 h 261650"/>
                <a:gd name="connsiteX12" fmla="*/ 295626 w 524566"/>
                <a:gd name="connsiteY12" fmla="*/ 168106 h 261650"/>
                <a:gd name="connsiteX13" fmla="*/ 158998 w 524566"/>
                <a:gd name="connsiteY13" fmla="*/ 237822 h 261650"/>
                <a:gd name="connsiteX14" fmla="*/ 88225 w 524566"/>
                <a:gd name="connsiteY14" fmla="*/ 259975 h 261650"/>
                <a:gd name="connsiteX15" fmla="*/ 16583 w 524566"/>
                <a:gd name="connsiteY15" fmla="*/ 255311 h 261650"/>
                <a:gd name="connsiteX0" fmla="*/ 16583 w 524566"/>
                <a:gd name="connsiteY0" fmla="*/ 256880 h 263219"/>
                <a:gd name="connsiteX1" fmla="*/ 169 w 524566"/>
                <a:gd name="connsiteY1" fmla="*/ 219024 h 263219"/>
                <a:gd name="connsiteX2" fmla="*/ 7616 w 524566"/>
                <a:gd name="connsiteY2" fmla="*/ 175151 h 263219"/>
                <a:gd name="connsiteX3" fmla="*/ 8803 w 524566"/>
                <a:gd name="connsiteY3" fmla="*/ 158560 h 263219"/>
                <a:gd name="connsiteX4" fmla="*/ 40546 w 524566"/>
                <a:gd name="connsiteY4" fmla="*/ 9179 h 263219"/>
                <a:gd name="connsiteX5" fmla="*/ 307028 w 524566"/>
                <a:gd name="connsiteY5" fmla="*/ 17534 h 263219"/>
                <a:gd name="connsiteX6" fmla="*/ 367315 w 524566"/>
                <a:gd name="connsiteY6" fmla="*/ 28304 h 263219"/>
                <a:gd name="connsiteX7" fmla="*/ 518974 w 524566"/>
                <a:gd name="connsiteY7" fmla="*/ 54282 h 263219"/>
                <a:gd name="connsiteX8" fmla="*/ 504326 w 524566"/>
                <a:gd name="connsiteY8" fmla="*/ 76648 h 263219"/>
                <a:gd name="connsiteX9" fmla="*/ 455909 w 524566"/>
                <a:gd name="connsiteY9" fmla="*/ 99556 h 263219"/>
                <a:gd name="connsiteX10" fmla="*/ 379565 w 524566"/>
                <a:gd name="connsiteY10" fmla="*/ 131324 h 263219"/>
                <a:gd name="connsiteX11" fmla="*/ 295626 w 524566"/>
                <a:gd name="connsiteY11" fmla="*/ 169675 h 263219"/>
                <a:gd name="connsiteX12" fmla="*/ 158998 w 524566"/>
                <a:gd name="connsiteY12" fmla="*/ 239391 h 263219"/>
                <a:gd name="connsiteX13" fmla="*/ 88225 w 524566"/>
                <a:gd name="connsiteY13" fmla="*/ 261544 h 263219"/>
                <a:gd name="connsiteX14" fmla="*/ 16583 w 524566"/>
                <a:gd name="connsiteY14" fmla="*/ 256880 h 263219"/>
                <a:gd name="connsiteX0" fmla="*/ 16697 w 524680"/>
                <a:gd name="connsiteY0" fmla="*/ 256880 h 263219"/>
                <a:gd name="connsiteX1" fmla="*/ 283 w 524680"/>
                <a:gd name="connsiteY1" fmla="*/ 219024 h 263219"/>
                <a:gd name="connsiteX2" fmla="*/ 8917 w 524680"/>
                <a:gd name="connsiteY2" fmla="*/ 158560 h 263219"/>
                <a:gd name="connsiteX3" fmla="*/ 40660 w 524680"/>
                <a:gd name="connsiteY3" fmla="*/ 9179 h 263219"/>
                <a:gd name="connsiteX4" fmla="*/ 307142 w 524680"/>
                <a:gd name="connsiteY4" fmla="*/ 17534 h 263219"/>
                <a:gd name="connsiteX5" fmla="*/ 367429 w 524680"/>
                <a:gd name="connsiteY5" fmla="*/ 28304 h 263219"/>
                <a:gd name="connsiteX6" fmla="*/ 519088 w 524680"/>
                <a:gd name="connsiteY6" fmla="*/ 54282 h 263219"/>
                <a:gd name="connsiteX7" fmla="*/ 504440 w 524680"/>
                <a:gd name="connsiteY7" fmla="*/ 76648 h 263219"/>
                <a:gd name="connsiteX8" fmla="*/ 456023 w 524680"/>
                <a:gd name="connsiteY8" fmla="*/ 99556 h 263219"/>
                <a:gd name="connsiteX9" fmla="*/ 379679 w 524680"/>
                <a:gd name="connsiteY9" fmla="*/ 131324 h 263219"/>
                <a:gd name="connsiteX10" fmla="*/ 295740 w 524680"/>
                <a:gd name="connsiteY10" fmla="*/ 169675 h 263219"/>
                <a:gd name="connsiteX11" fmla="*/ 159112 w 524680"/>
                <a:gd name="connsiteY11" fmla="*/ 239391 h 263219"/>
                <a:gd name="connsiteX12" fmla="*/ 88339 w 524680"/>
                <a:gd name="connsiteY12" fmla="*/ 261544 h 263219"/>
                <a:gd name="connsiteX13" fmla="*/ 16697 w 524680"/>
                <a:gd name="connsiteY13" fmla="*/ 256880 h 2632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4680" h="263219">
                  <a:moveTo>
                    <a:pt x="16697" y="256880"/>
                  </a:moveTo>
                  <a:cubicBezTo>
                    <a:pt x="2021" y="249793"/>
                    <a:pt x="1580" y="235411"/>
                    <a:pt x="283" y="219024"/>
                  </a:cubicBezTo>
                  <a:cubicBezTo>
                    <a:pt x="-1014" y="202637"/>
                    <a:pt x="2188" y="193534"/>
                    <a:pt x="8917" y="158560"/>
                  </a:cubicBezTo>
                  <a:cubicBezTo>
                    <a:pt x="15647" y="123586"/>
                    <a:pt x="-9044" y="32683"/>
                    <a:pt x="40660" y="9179"/>
                  </a:cubicBezTo>
                  <a:cubicBezTo>
                    <a:pt x="90364" y="-14325"/>
                    <a:pt x="252681" y="14347"/>
                    <a:pt x="307142" y="17534"/>
                  </a:cubicBezTo>
                  <a:cubicBezTo>
                    <a:pt x="361603" y="20721"/>
                    <a:pt x="339841" y="25494"/>
                    <a:pt x="367429" y="28304"/>
                  </a:cubicBezTo>
                  <a:cubicBezTo>
                    <a:pt x="421955" y="33851"/>
                    <a:pt x="510593" y="49034"/>
                    <a:pt x="519088" y="54282"/>
                  </a:cubicBezTo>
                  <a:cubicBezTo>
                    <a:pt x="530816" y="61531"/>
                    <a:pt x="523227" y="73122"/>
                    <a:pt x="504440" y="76648"/>
                  </a:cubicBezTo>
                  <a:cubicBezTo>
                    <a:pt x="493475" y="78702"/>
                    <a:pt x="471688" y="89015"/>
                    <a:pt x="456023" y="99556"/>
                  </a:cubicBezTo>
                  <a:cubicBezTo>
                    <a:pt x="439263" y="110828"/>
                    <a:pt x="407828" y="123911"/>
                    <a:pt x="379679" y="131324"/>
                  </a:cubicBezTo>
                  <a:cubicBezTo>
                    <a:pt x="344828" y="140502"/>
                    <a:pt x="321999" y="150933"/>
                    <a:pt x="295740" y="169675"/>
                  </a:cubicBezTo>
                  <a:cubicBezTo>
                    <a:pt x="254344" y="199213"/>
                    <a:pt x="193679" y="224080"/>
                    <a:pt x="159112" y="239391"/>
                  </a:cubicBezTo>
                  <a:cubicBezTo>
                    <a:pt x="124545" y="254702"/>
                    <a:pt x="112075" y="258629"/>
                    <a:pt x="88339" y="261544"/>
                  </a:cubicBezTo>
                  <a:cubicBezTo>
                    <a:pt x="64603" y="264459"/>
                    <a:pt x="31373" y="263967"/>
                    <a:pt x="16697" y="256880"/>
                  </a:cubicBez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  <a:ln w="19050" cap="rnd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CA"/>
            </a:p>
          </p:txBody>
        </p:sp>
        <p:sp>
          <p:nvSpPr>
            <p:cNvPr id="59" name="Cloud 58">
              <a:extLst>
                <a:ext uri="{FF2B5EF4-FFF2-40B4-BE49-F238E27FC236}">
                  <a16:creationId xmlns:a16="http://schemas.microsoft.com/office/drawing/2014/main" id="{F09C7C05-10BF-4B15-AC83-2B3A5D0C1B91}"/>
                </a:ext>
              </a:extLst>
            </p:cNvPr>
            <p:cNvSpPr/>
            <p:nvPr/>
          </p:nvSpPr>
          <p:spPr>
            <a:xfrm>
              <a:off x="2337402" y="2030543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0" name="Cloud 59">
              <a:extLst>
                <a:ext uri="{FF2B5EF4-FFF2-40B4-BE49-F238E27FC236}">
                  <a16:creationId xmlns:a16="http://schemas.microsoft.com/office/drawing/2014/main" id="{95D92E6B-6852-4C06-B51F-28DE7BF2FC4E}"/>
                </a:ext>
              </a:extLst>
            </p:cNvPr>
            <p:cNvSpPr/>
            <p:nvPr/>
          </p:nvSpPr>
          <p:spPr>
            <a:xfrm rot="8005919">
              <a:off x="2759998" y="2104498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1" name="Cloud 60">
              <a:extLst>
                <a:ext uri="{FF2B5EF4-FFF2-40B4-BE49-F238E27FC236}">
                  <a16:creationId xmlns:a16="http://schemas.microsoft.com/office/drawing/2014/main" id="{2AD037D4-0CF1-4D99-8F93-C21C5C8906B7}"/>
                </a:ext>
              </a:extLst>
            </p:cNvPr>
            <p:cNvSpPr/>
            <p:nvPr/>
          </p:nvSpPr>
          <p:spPr>
            <a:xfrm rot="18150584">
              <a:off x="2643779" y="2484831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2" name="Cloud 61">
              <a:extLst>
                <a:ext uri="{FF2B5EF4-FFF2-40B4-BE49-F238E27FC236}">
                  <a16:creationId xmlns:a16="http://schemas.microsoft.com/office/drawing/2014/main" id="{E650DE74-A04D-490F-B4E2-EAD9927F1486}"/>
                </a:ext>
              </a:extLst>
            </p:cNvPr>
            <p:cNvSpPr/>
            <p:nvPr/>
          </p:nvSpPr>
          <p:spPr>
            <a:xfrm rot="14987154">
              <a:off x="2157799" y="2748955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3" name="Cloud 62">
              <a:extLst>
                <a:ext uri="{FF2B5EF4-FFF2-40B4-BE49-F238E27FC236}">
                  <a16:creationId xmlns:a16="http://schemas.microsoft.com/office/drawing/2014/main" id="{976396BA-B708-4F29-AFE3-3A80CCDD2F9E}"/>
                </a:ext>
              </a:extLst>
            </p:cNvPr>
            <p:cNvSpPr/>
            <p:nvPr/>
          </p:nvSpPr>
          <p:spPr>
            <a:xfrm rot="18608016">
              <a:off x="3245981" y="1914330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4" name="Cloud 63">
              <a:extLst>
                <a:ext uri="{FF2B5EF4-FFF2-40B4-BE49-F238E27FC236}">
                  <a16:creationId xmlns:a16="http://schemas.microsoft.com/office/drawing/2014/main" id="{F08692CF-7E30-4BEB-8402-E80E7242DAF3}"/>
                </a:ext>
              </a:extLst>
            </p:cNvPr>
            <p:cNvSpPr/>
            <p:nvPr/>
          </p:nvSpPr>
          <p:spPr>
            <a:xfrm>
              <a:off x="3541798" y="2125628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5" name="Cloud 64">
              <a:extLst>
                <a:ext uri="{FF2B5EF4-FFF2-40B4-BE49-F238E27FC236}">
                  <a16:creationId xmlns:a16="http://schemas.microsoft.com/office/drawing/2014/main" id="{27C2F865-6F4A-4E67-B1FC-A8A2BDC4BA9D}"/>
                </a:ext>
              </a:extLst>
            </p:cNvPr>
            <p:cNvSpPr/>
            <p:nvPr/>
          </p:nvSpPr>
          <p:spPr>
            <a:xfrm rot="4709118">
              <a:off x="3140332" y="2336925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6" name="Cloud 65">
              <a:extLst>
                <a:ext uri="{FF2B5EF4-FFF2-40B4-BE49-F238E27FC236}">
                  <a16:creationId xmlns:a16="http://schemas.microsoft.com/office/drawing/2014/main" id="{04639C73-F3F6-4115-86C4-08237E24ADBE}"/>
                </a:ext>
              </a:extLst>
            </p:cNvPr>
            <p:cNvSpPr/>
            <p:nvPr/>
          </p:nvSpPr>
          <p:spPr>
            <a:xfrm rot="1331878">
              <a:off x="2855080" y="2400315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7" name="Cloud 66">
              <a:extLst>
                <a:ext uri="{FF2B5EF4-FFF2-40B4-BE49-F238E27FC236}">
                  <a16:creationId xmlns:a16="http://schemas.microsoft.com/office/drawing/2014/main" id="{C6D5B8BD-F759-4ADF-9A5F-D322F10C96C3}"/>
                </a:ext>
              </a:extLst>
            </p:cNvPr>
            <p:cNvSpPr/>
            <p:nvPr/>
          </p:nvSpPr>
          <p:spPr>
            <a:xfrm rot="17828263">
              <a:off x="2114259" y="1881780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8" name="Cloud 67">
              <a:extLst>
                <a:ext uri="{FF2B5EF4-FFF2-40B4-BE49-F238E27FC236}">
                  <a16:creationId xmlns:a16="http://schemas.microsoft.com/office/drawing/2014/main" id="{953ECF44-1E17-4308-B90D-5E41FF16FCAE}"/>
                </a:ext>
              </a:extLst>
            </p:cNvPr>
            <p:cNvSpPr/>
            <p:nvPr/>
          </p:nvSpPr>
          <p:spPr>
            <a:xfrm rot="17828263">
              <a:off x="2123009" y="2214309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69" name="Cloud 68">
              <a:extLst>
                <a:ext uri="{FF2B5EF4-FFF2-40B4-BE49-F238E27FC236}">
                  <a16:creationId xmlns:a16="http://schemas.microsoft.com/office/drawing/2014/main" id="{07FD9B43-9503-4419-8887-4F4968441D47}"/>
                </a:ext>
              </a:extLst>
            </p:cNvPr>
            <p:cNvSpPr/>
            <p:nvPr/>
          </p:nvSpPr>
          <p:spPr>
            <a:xfrm rot="8005919">
              <a:off x="2602487" y="1763220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0" name="Cloud 69">
              <a:extLst>
                <a:ext uri="{FF2B5EF4-FFF2-40B4-BE49-F238E27FC236}">
                  <a16:creationId xmlns:a16="http://schemas.microsoft.com/office/drawing/2014/main" id="{EFFC38D2-803A-44BB-9C7D-6ADFA7C8C391}"/>
                </a:ext>
              </a:extLst>
            </p:cNvPr>
            <p:cNvSpPr/>
            <p:nvPr/>
          </p:nvSpPr>
          <p:spPr>
            <a:xfrm rot="12537880">
              <a:off x="2328652" y="2538085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71" name="Cloud 70">
              <a:extLst>
                <a:ext uri="{FF2B5EF4-FFF2-40B4-BE49-F238E27FC236}">
                  <a16:creationId xmlns:a16="http://schemas.microsoft.com/office/drawing/2014/main" id="{6855301A-65E3-43BA-9134-D797953C16B7}"/>
                </a:ext>
              </a:extLst>
            </p:cNvPr>
            <p:cNvSpPr/>
            <p:nvPr/>
          </p:nvSpPr>
          <p:spPr>
            <a:xfrm rot="5093846">
              <a:off x="3861199" y="1954988"/>
              <a:ext cx="158473" cy="158473"/>
            </a:xfrm>
            <a:prstGeom prst="cloud">
              <a:avLst/>
            </a:prstGeom>
            <a:pattFill prst="lgConfetti">
              <a:fgClr>
                <a:schemeClr val="tx1"/>
              </a:fgClr>
              <a:bgClr>
                <a:schemeClr val="accent2">
                  <a:lumMod val="60000"/>
                  <a:lumOff val="40000"/>
                </a:schemeClr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</p:grpSp>
      <p:sp>
        <p:nvSpPr>
          <p:cNvPr id="72" name="Oval 71">
            <a:extLst>
              <a:ext uri="{FF2B5EF4-FFF2-40B4-BE49-F238E27FC236}">
                <a16:creationId xmlns:a16="http://schemas.microsoft.com/office/drawing/2014/main" id="{BF7525B7-1146-4ADE-8E2D-5BB71C4CAB8D}"/>
              </a:ext>
            </a:extLst>
          </p:cNvPr>
          <p:cNvSpPr>
            <a:spLocks noChangeAspect="1"/>
          </p:cNvSpPr>
          <p:nvPr/>
        </p:nvSpPr>
        <p:spPr>
          <a:xfrm>
            <a:off x="1174216" y="1822827"/>
            <a:ext cx="288032" cy="288032"/>
          </a:xfrm>
          <a:prstGeom prst="ellipse">
            <a:avLst/>
          </a:prstGeom>
          <a:noFill/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id="{906DCAF4-DF51-42E6-9019-A5FE5783E6DC}"/>
              </a:ext>
            </a:extLst>
          </p:cNvPr>
          <p:cNvCxnSpPr>
            <a:cxnSpLocks/>
            <a:stCxn id="72" idx="7"/>
          </p:cNvCxnSpPr>
          <p:nvPr/>
        </p:nvCxnSpPr>
        <p:spPr>
          <a:xfrm>
            <a:off x="1420067" y="1865008"/>
            <a:ext cx="1172221" cy="632054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Connector 73">
            <a:extLst>
              <a:ext uri="{FF2B5EF4-FFF2-40B4-BE49-F238E27FC236}">
                <a16:creationId xmlns:a16="http://schemas.microsoft.com/office/drawing/2014/main" id="{B9D69AD5-0D37-4B36-93EC-D9EAB6E1E4EA}"/>
              </a:ext>
            </a:extLst>
          </p:cNvPr>
          <p:cNvCxnSpPr>
            <a:cxnSpLocks/>
            <a:stCxn id="72" idx="2"/>
          </p:cNvCxnSpPr>
          <p:nvPr/>
        </p:nvCxnSpPr>
        <p:spPr>
          <a:xfrm flipH="1">
            <a:off x="720080" y="1966843"/>
            <a:ext cx="454136" cy="1106283"/>
          </a:xfrm>
          <a:prstGeom prst="line">
            <a:avLst/>
          </a:prstGeom>
          <a:ln w="127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230A7FAB-E54E-4949-A92D-9EC30CA1768E}"/>
              </a:ext>
            </a:extLst>
          </p:cNvPr>
          <p:cNvSpPr txBox="1"/>
          <p:nvPr/>
        </p:nvSpPr>
        <p:spPr>
          <a:xfrm>
            <a:off x="2182421" y="4010436"/>
            <a:ext cx="1383327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Active cccDNA</a:t>
            </a:r>
          </a:p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(virus + SVP)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4745B6B-C7A9-4D5C-89FC-AE0CD67E9A70}"/>
              </a:ext>
            </a:extLst>
          </p:cNvPr>
          <p:cNvSpPr txBox="1"/>
          <p:nvPr/>
        </p:nvSpPr>
        <p:spPr>
          <a:xfrm>
            <a:off x="877528" y="2503008"/>
            <a:ext cx="1873719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Integrated HBV DNA</a:t>
            </a:r>
          </a:p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(SVP)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902D65DD-8551-4BE3-A83C-4DBF53B7027C}"/>
              </a:ext>
            </a:extLst>
          </p:cNvPr>
          <p:cNvSpPr txBox="1"/>
          <p:nvPr/>
        </p:nvSpPr>
        <p:spPr>
          <a:xfrm>
            <a:off x="0" y="2641078"/>
            <a:ext cx="806631" cy="460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</a:rPr>
              <a:t>Normal</a:t>
            </a:r>
          </a:p>
          <a:p>
            <a:pPr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</a:rPr>
              <a:t>cells</a:t>
            </a:r>
          </a:p>
        </p:txBody>
      </p:sp>
      <p:sp>
        <p:nvSpPr>
          <p:cNvPr id="78" name="Arrow: Down 77">
            <a:extLst>
              <a:ext uri="{FF2B5EF4-FFF2-40B4-BE49-F238E27FC236}">
                <a16:creationId xmlns:a16="http://schemas.microsoft.com/office/drawing/2014/main" id="{2A460C3B-8AC9-463A-97C2-A7519B2348A9}"/>
              </a:ext>
            </a:extLst>
          </p:cNvPr>
          <p:cNvSpPr/>
          <p:nvPr/>
        </p:nvSpPr>
        <p:spPr>
          <a:xfrm rot="19019587">
            <a:off x="564584" y="2987405"/>
            <a:ext cx="133648" cy="441276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9" name="Arrow: Down 78">
            <a:extLst>
              <a:ext uri="{FF2B5EF4-FFF2-40B4-BE49-F238E27FC236}">
                <a16:creationId xmlns:a16="http://schemas.microsoft.com/office/drawing/2014/main" id="{194691AC-A5B3-42A0-A765-CB348E896EF0}"/>
              </a:ext>
            </a:extLst>
          </p:cNvPr>
          <p:cNvSpPr/>
          <p:nvPr/>
        </p:nvSpPr>
        <p:spPr>
          <a:xfrm rot="4277441">
            <a:off x="2068077" y="3427726"/>
            <a:ext cx="133648" cy="296073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0" name="Arrow: Down 79">
            <a:extLst>
              <a:ext uri="{FF2B5EF4-FFF2-40B4-BE49-F238E27FC236}">
                <a16:creationId xmlns:a16="http://schemas.microsoft.com/office/drawing/2014/main" id="{347528BF-14BE-4833-B9D6-CCBEAC827B23}"/>
              </a:ext>
            </a:extLst>
          </p:cNvPr>
          <p:cNvSpPr/>
          <p:nvPr/>
        </p:nvSpPr>
        <p:spPr>
          <a:xfrm rot="7754471">
            <a:off x="2004798" y="3729677"/>
            <a:ext cx="133648" cy="457183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1" name="Arrow: Down 80">
            <a:extLst>
              <a:ext uri="{FF2B5EF4-FFF2-40B4-BE49-F238E27FC236}">
                <a16:creationId xmlns:a16="http://schemas.microsoft.com/office/drawing/2014/main" id="{7C55DD0C-7E3E-4BF6-9509-A3432D64F138}"/>
              </a:ext>
            </a:extLst>
          </p:cNvPr>
          <p:cNvSpPr/>
          <p:nvPr/>
        </p:nvSpPr>
        <p:spPr>
          <a:xfrm rot="20619725">
            <a:off x="1742310" y="2909210"/>
            <a:ext cx="128819" cy="252018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8271A124-0146-4D2A-A32B-0373F6AEFD75}"/>
              </a:ext>
            </a:extLst>
          </p:cNvPr>
          <p:cNvSpPr txBox="1"/>
          <p:nvPr/>
        </p:nvSpPr>
        <p:spPr>
          <a:xfrm>
            <a:off x="556955" y="5156788"/>
            <a:ext cx="2808312" cy="10765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b="1" dirty="0">
                <a:solidFill>
                  <a:srgbClr val="FF0000"/>
                </a:solidFill>
                <a:cs typeface="Arial" panose="020B0604020202020204" pitchFamily="34" charset="0"/>
              </a:rPr>
              <a:t>HBsAg blocks immune control</a:t>
            </a:r>
          </a:p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dirty="0">
                <a:solidFill>
                  <a:srgbClr val="FF0000"/>
                </a:solidFill>
                <a:cs typeface="Arial" panose="020B0604020202020204" pitchFamily="34" charset="0"/>
              </a:rPr>
              <a:t>Progression of liver disease</a:t>
            </a:r>
          </a:p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dirty="0">
                <a:solidFill>
                  <a:srgbClr val="FF0000"/>
                </a:solidFill>
                <a:cs typeface="Arial" panose="020B0604020202020204" pitchFamily="34" charset="0"/>
              </a:rPr>
              <a:t>Risk of HCC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4B08071C-810E-4CDD-96AA-5001135CEEC0}"/>
              </a:ext>
            </a:extLst>
          </p:cNvPr>
          <p:cNvSpPr txBox="1"/>
          <p:nvPr/>
        </p:nvSpPr>
        <p:spPr>
          <a:xfrm>
            <a:off x="926808" y="4482474"/>
            <a:ext cx="1103008" cy="51232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CA" sz="2400" b="1" dirty="0">
                <a:solidFill>
                  <a:srgbClr val="FF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HBsAg</a:t>
            </a:r>
          </a:p>
          <a:p>
            <a:pPr algn="ctr">
              <a:lnSpc>
                <a:spcPts val="1600"/>
              </a:lnSpc>
            </a:pPr>
            <a:r>
              <a:rPr lang="en-CA" b="1" dirty="0">
                <a:solidFill>
                  <a:srgbClr val="FF000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(SVP)</a:t>
            </a:r>
          </a:p>
        </p:txBody>
      </p:sp>
      <p:sp>
        <p:nvSpPr>
          <p:cNvPr id="84" name="Arrow: Down 83">
            <a:extLst>
              <a:ext uri="{FF2B5EF4-FFF2-40B4-BE49-F238E27FC236}">
                <a16:creationId xmlns:a16="http://schemas.microsoft.com/office/drawing/2014/main" id="{67C6A58C-E88C-4060-B2B0-08B682859779}"/>
              </a:ext>
            </a:extLst>
          </p:cNvPr>
          <p:cNvSpPr/>
          <p:nvPr/>
        </p:nvSpPr>
        <p:spPr>
          <a:xfrm rot="11737757">
            <a:off x="1607830" y="4019927"/>
            <a:ext cx="91748" cy="417609"/>
          </a:xfrm>
          <a:prstGeom prst="downArrow">
            <a:avLst>
              <a:gd name="adj1" fmla="val 50000"/>
              <a:gd name="adj2" fmla="val 93262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5" name="Arrow: Down 84">
            <a:extLst>
              <a:ext uri="{FF2B5EF4-FFF2-40B4-BE49-F238E27FC236}">
                <a16:creationId xmlns:a16="http://schemas.microsoft.com/office/drawing/2014/main" id="{FFD62D48-863E-4CFB-85EC-5FB15DDD078B}"/>
              </a:ext>
            </a:extLst>
          </p:cNvPr>
          <p:cNvSpPr/>
          <p:nvPr/>
        </p:nvSpPr>
        <p:spPr>
          <a:xfrm rot="11415714">
            <a:off x="1422390" y="4024540"/>
            <a:ext cx="91748" cy="391931"/>
          </a:xfrm>
          <a:prstGeom prst="downArrow">
            <a:avLst>
              <a:gd name="adj1" fmla="val 50000"/>
              <a:gd name="adj2" fmla="val 93262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19" name="Arrow: Down 118">
            <a:extLst>
              <a:ext uri="{FF2B5EF4-FFF2-40B4-BE49-F238E27FC236}">
                <a16:creationId xmlns:a16="http://schemas.microsoft.com/office/drawing/2014/main" id="{527E79FC-2CE8-432C-A3D7-AC3FF29468FF}"/>
              </a:ext>
            </a:extLst>
          </p:cNvPr>
          <p:cNvSpPr/>
          <p:nvPr/>
        </p:nvSpPr>
        <p:spPr>
          <a:xfrm rot="10370939">
            <a:off x="1222397" y="3876783"/>
            <a:ext cx="91748" cy="532911"/>
          </a:xfrm>
          <a:prstGeom prst="downArrow">
            <a:avLst>
              <a:gd name="adj1" fmla="val 50000"/>
              <a:gd name="adj2" fmla="val 93262"/>
            </a:avLst>
          </a:prstGeom>
          <a:solidFill>
            <a:srgbClr val="FF0000"/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6CCE1BD4-7A03-4AB1-87ED-8089B9D8DDB2}"/>
              </a:ext>
            </a:extLst>
          </p:cNvPr>
          <p:cNvSpPr txBox="1"/>
          <p:nvPr/>
        </p:nvSpPr>
        <p:spPr>
          <a:xfrm>
            <a:off x="2217943" y="3397818"/>
            <a:ext cx="1395317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Latent cccDNA</a:t>
            </a:r>
          </a:p>
          <a:p>
            <a:pPr algn="ctr">
              <a:lnSpc>
                <a:spcPts val="1400"/>
              </a:lnSpc>
            </a:pPr>
            <a:r>
              <a:rPr lang="en-CA" sz="1600" dirty="0">
                <a:solidFill>
                  <a:srgbClr val="002060"/>
                </a:solidFill>
                <a:effectLst>
                  <a:glow rad="228600">
                    <a:schemeClr val="bg1">
                      <a:alpha val="75000"/>
                    </a:schemeClr>
                  </a:glow>
                </a:effectLst>
              </a:rPr>
              <a:t>(inactive)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73DB3C77-7182-48EC-9936-20117EDA9B93}"/>
              </a:ext>
            </a:extLst>
          </p:cNvPr>
          <p:cNvSpPr txBox="1">
            <a:spLocks/>
          </p:cNvSpPr>
          <p:nvPr/>
        </p:nvSpPr>
        <p:spPr bwMode="auto">
          <a:xfrm>
            <a:off x="769620" y="-171400"/>
            <a:ext cx="1065276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 b="0" kern="1200" cap="none" spc="0">
                <a:ln w="0"/>
                <a:solidFill>
                  <a:srgbClr val="00B0F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+mj-ea"/>
                <a:cs typeface="+mj-cs"/>
              </a:defRPr>
            </a:lvl1pPr>
            <a:lvl2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 defTabSz="457200" rtl="0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rtl="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The path to functional cure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AAE20E-33EB-454C-A52D-541093C6FC6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063" t="21507" r="11232" b="21693"/>
          <a:stretch/>
        </p:blipFill>
        <p:spPr>
          <a:xfrm>
            <a:off x="3503712" y="1844824"/>
            <a:ext cx="2855167" cy="2842728"/>
          </a:xfrm>
          <a:prstGeom prst="rect">
            <a:avLst/>
          </a:prstGeom>
        </p:spPr>
      </p:pic>
      <p:sp>
        <p:nvSpPr>
          <p:cNvPr id="1225" name="TextBox 1224">
            <a:extLst>
              <a:ext uri="{FF2B5EF4-FFF2-40B4-BE49-F238E27FC236}">
                <a16:creationId xmlns:a16="http://schemas.microsoft.com/office/drawing/2014/main" id="{99278F67-F225-41D4-8ACB-44FF4C49AA41}"/>
              </a:ext>
            </a:extLst>
          </p:cNvPr>
          <p:cNvSpPr txBox="1"/>
          <p:nvPr/>
        </p:nvSpPr>
        <p:spPr>
          <a:xfrm>
            <a:off x="3709589" y="3724194"/>
            <a:ext cx="2370338" cy="6401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Control of SVP production from cccDNA and integrated HBV DNA</a:t>
            </a:r>
          </a:p>
        </p:txBody>
      </p:sp>
      <p:sp>
        <p:nvSpPr>
          <p:cNvPr id="1226" name="TextBox 1225">
            <a:extLst>
              <a:ext uri="{FF2B5EF4-FFF2-40B4-BE49-F238E27FC236}">
                <a16:creationId xmlns:a16="http://schemas.microsoft.com/office/drawing/2014/main" id="{32A2084F-8B90-415D-84E7-2A9D48F16234}"/>
              </a:ext>
            </a:extLst>
          </p:cNvPr>
          <p:cNvSpPr txBox="1"/>
          <p:nvPr/>
        </p:nvSpPr>
        <p:spPr>
          <a:xfrm>
            <a:off x="3496293" y="4725144"/>
            <a:ext cx="2808312" cy="12048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dirty="0">
                <a:solidFill>
                  <a:srgbClr val="002060"/>
                </a:solidFill>
                <a:cs typeface="Arial" panose="020B0604020202020204" pitchFamily="34" charset="0"/>
              </a:rPr>
              <a:t>Restore innate immune function</a:t>
            </a:r>
          </a:p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b="1" dirty="0">
                <a:solidFill>
                  <a:srgbClr val="00B050"/>
                </a:solidFill>
                <a:cs typeface="Arial" panose="020B0604020202020204" pitchFamily="34" charset="0"/>
              </a:rPr>
              <a:t>Exhausted HBsAg-specific T-cell response can be restored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EB483C-8085-4D11-A1C7-A5A4ED818A9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238" t="21054" r="10528" b="21770"/>
          <a:stretch/>
        </p:blipFill>
        <p:spPr>
          <a:xfrm>
            <a:off x="6402129" y="1844824"/>
            <a:ext cx="2910178" cy="2862470"/>
          </a:xfrm>
          <a:prstGeom prst="rect">
            <a:avLst/>
          </a:prstGeom>
        </p:spPr>
      </p:pic>
      <p:sp>
        <p:nvSpPr>
          <p:cNvPr id="1514" name="TextBox 1513">
            <a:extLst>
              <a:ext uri="{FF2B5EF4-FFF2-40B4-BE49-F238E27FC236}">
                <a16:creationId xmlns:a16="http://schemas.microsoft.com/office/drawing/2014/main" id="{FEF7F5F7-D3A5-4ABB-B2A9-8C872E79F9C5}"/>
              </a:ext>
            </a:extLst>
          </p:cNvPr>
          <p:cNvSpPr txBox="1"/>
          <p:nvPr/>
        </p:nvSpPr>
        <p:spPr>
          <a:xfrm>
            <a:off x="7272317" y="3728844"/>
            <a:ext cx="1181633" cy="6401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Removal of integrated HBV DNA</a:t>
            </a:r>
          </a:p>
        </p:txBody>
      </p:sp>
      <p:sp>
        <p:nvSpPr>
          <p:cNvPr id="1515" name="TextBox 1514">
            <a:extLst>
              <a:ext uri="{FF2B5EF4-FFF2-40B4-BE49-F238E27FC236}">
                <a16:creationId xmlns:a16="http://schemas.microsoft.com/office/drawing/2014/main" id="{FC99F183-5738-4316-9FF4-A28414268753}"/>
              </a:ext>
            </a:extLst>
          </p:cNvPr>
          <p:cNvSpPr txBox="1"/>
          <p:nvPr/>
        </p:nvSpPr>
        <p:spPr>
          <a:xfrm>
            <a:off x="7338233" y="2132856"/>
            <a:ext cx="1181633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cccDNA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silencing</a:t>
            </a:r>
          </a:p>
        </p:txBody>
      </p:sp>
      <p:sp>
        <p:nvSpPr>
          <p:cNvPr id="1516" name="TextBox 1515">
            <a:extLst>
              <a:ext uri="{FF2B5EF4-FFF2-40B4-BE49-F238E27FC236}">
                <a16:creationId xmlns:a16="http://schemas.microsoft.com/office/drawing/2014/main" id="{FF41A880-7DFA-438C-9B8A-B7393C8C8738}"/>
              </a:ext>
            </a:extLst>
          </p:cNvPr>
          <p:cNvSpPr txBox="1"/>
          <p:nvPr/>
        </p:nvSpPr>
        <p:spPr>
          <a:xfrm>
            <a:off x="6242181" y="1241661"/>
            <a:ext cx="3234328" cy="499496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Immune stimulation</a:t>
            </a:r>
          </a:p>
          <a:p>
            <a:pPr marL="0" marR="0" lvl="0" indent="0" algn="ctr" defTabSz="457200" rtl="0" eaLnBrk="1" fontAlgn="auto" latinLnBrk="0" hangingPunct="1">
              <a:lnSpc>
                <a:spcPts val="12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 </a:t>
            </a:r>
            <a:r>
              <a:rPr kumimoji="0" lang="en-CA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including HBsAg-specific T-cell response</a:t>
            </a:r>
            <a:endParaRPr kumimoji="0" lang="en-CA" sz="1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1517" name="TextBox 1516">
            <a:extLst>
              <a:ext uri="{FF2B5EF4-FFF2-40B4-BE49-F238E27FC236}">
                <a16:creationId xmlns:a16="http://schemas.microsoft.com/office/drawing/2014/main" id="{AB99683C-B53B-4976-8F6D-FE10050554CD}"/>
              </a:ext>
            </a:extLst>
          </p:cNvPr>
          <p:cNvSpPr txBox="1"/>
          <p:nvPr/>
        </p:nvSpPr>
        <p:spPr>
          <a:xfrm>
            <a:off x="6316356" y="4725144"/>
            <a:ext cx="3140064" cy="1410001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dirty="0">
                <a:solidFill>
                  <a:srgbClr val="002060"/>
                </a:solidFill>
                <a:cs typeface="Arial" panose="020B0604020202020204" pitchFamily="34" charset="0"/>
              </a:rPr>
              <a:t>Cytolytic removal of hepatocytes with integrated HBV DNA</a:t>
            </a:r>
          </a:p>
          <a:p>
            <a:pPr algn="ctr">
              <a:lnSpc>
                <a:spcPts val="1600"/>
              </a:lnSpc>
            </a:pPr>
            <a:r>
              <a:rPr lang="en-CA" b="1" dirty="0">
                <a:solidFill>
                  <a:srgbClr val="00B050"/>
                </a:solidFill>
                <a:effectLst>
                  <a:glow rad="330200">
                    <a:srgbClr val="00B050">
                      <a:alpha val="20000"/>
                    </a:srgbClr>
                  </a:glow>
                </a:effectLst>
                <a:cs typeface="Arial" panose="020B0604020202020204" pitchFamily="34" charset="0"/>
              </a:rPr>
              <a:t>Transaminase flares</a:t>
            </a:r>
          </a:p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b="1" dirty="0">
                <a:solidFill>
                  <a:srgbClr val="00B050"/>
                </a:solidFill>
                <a:effectLst>
                  <a:glow rad="330200">
                    <a:srgbClr val="00B050">
                      <a:alpha val="20000"/>
                    </a:srgbClr>
                  </a:glow>
                </a:effectLst>
                <a:cs typeface="Arial" panose="020B0604020202020204" pitchFamily="34" charset="0"/>
              </a:rPr>
              <a:t>(host mediated) signal removal of integrated HBV DNA</a:t>
            </a:r>
          </a:p>
        </p:txBody>
      </p:sp>
      <p:pic>
        <p:nvPicPr>
          <p:cNvPr id="1518" name="Picture 1517">
            <a:extLst>
              <a:ext uri="{FF2B5EF4-FFF2-40B4-BE49-F238E27FC236}">
                <a16:creationId xmlns:a16="http://schemas.microsoft.com/office/drawing/2014/main" id="{515FD390-0CA5-4457-84BF-26643F2EB1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0897" t="21560" r="10820" b="21589"/>
          <a:stretch/>
        </p:blipFill>
        <p:spPr>
          <a:xfrm>
            <a:off x="9315576" y="1844824"/>
            <a:ext cx="2876424" cy="2846146"/>
          </a:xfrm>
          <a:prstGeom prst="rect">
            <a:avLst/>
          </a:prstGeom>
        </p:spPr>
      </p:pic>
      <p:sp>
        <p:nvSpPr>
          <p:cNvPr id="1519" name="TextBox 1518">
            <a:extLst>
              <a:ext uri="{FF2B5EF4-FFF2-40B4-BE49-F238E27FC236}">
                <a16:creationId xmlns:a16="http://schemas.microsoft.com/office/drawing/2014/main" id="{EA15CE59-E25A-4D80-A755-623964152E10}"/>
              </a:ext>
            </a:extLst>
          </p:cNvPr>
          <p:cNvSpPr txBox="1"/>
          <p:nvPr/>
        </p:nvSpPr>
        <p:spPr>
          <a:xfrm>
            <a:off x="11005874" y="3068960"/>
            <a:ext cx="1143455" cy="6401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Slow 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cccDNA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206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Reduction?</a:t>
            </a:r>
          </a:p>
        </p:txBody>
      </p:sp>
      <p:sp>
        <p:nvSpPr>
          <p:cNvPr id="1520" name="TextBox 1519">
            <a:extLst>
              <a:ext uri="{FF2B5EF4-FFF2-40B4-BE49-F238E27FC236}">
                <a16:creationId xmlns:a16="http://schemas.microsoft.com/office/drawing/2014/main" id="{6082637A-90DC-4F11-B86D-4BFF4D850616}"/>
              </a:ext>
            </a:extLst>
          </p:cNvPr>
          <p:cNvSpPr txBox="1"/>
          <p:nvPr/>
        </p:nvSpPr>
        <p:spPr>
          <a:xfrm>
            <a:off x="10179677" y="3717032"/>
            <a:ext cx="1126334" cy="640175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HBsAg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production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controlled</a:t>
            </a:r>
          </a:p>
        </p:txBody>
      </p:sp>
      <p:sp>
        <p:nvSpPr>
          <p:cNvPr id="1521" name="TextBox 1520">
            <a:extLst>
              <a:ext uri="{FF2B5EF4-FFF2-40B4-BE49-F238E27FC236}">
                <a16:creationId xmlns:a16="http://schemas.microsoft.com/office/drawing/2014/main" id="{BE1F1D4B-3302-4470-B9A0-33C9D8E93579}"/>
              </a:ext>
            </a:extLst>
          </p:cNvPr>
          <p:cNvSpPr txBox="1"/>
          <p:nvPr/>
        </p:nvSpPr>
        <p:spPr>
          <a:xfrm>
            <a:off x="9243568" y="1916832"/>
            <a:ext cx="1054456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90000"/>
                    </a:schemeClr>
                  </a:glow>
                </a:effectLst>
              </a:rPr>
              <a:t>Viremia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90000"/>
                    </a:schemeClr>
                  </a:glow>
                </a:effectLst>
              </a:rPr>
              <a:t>controlled</a:t>
            </a:r>
          </a:p>
        </p:txBody>
      </p:sp>
      <p:sp>
        <p:nvSpPr>
          <p:cNvPr id="1522" name="TextBox 1521">
            <a:extLst>
              <a:ext uri="{FF2B5EF4-FFF2-40B4-BE49-F238E27FC236}">
                <a16:creationId xmlns:a16="http://schemas.microsoft.com/office/drawing/2014/main" id="{4F11B7BB-649C-425F-8422-34A9C3AEBF8E}"/>
              </a:ext>
            </a:extLst>
          </p:cNvPr>
          <p:cNvSpPr txBox="1"/>
          <p:nvPr/>
        </p:nvSpPr>
        <p:spPr>
          <a:xfrm>
            <a:off x="3660334" y="1173648"/>
            <a:ext cx="2521312" cy="6224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glow rad="292100">
                    <a:srgbClr val="002060">
                      <a:alpha val="20000"/>
                    </a:srgbClr>
                  </a:glow>
                </a:effectLst>
                <a:uLnTx/>
                <a:uFillTx/>
                <a:latin typeface="Calibri" panose="020F0502020204030204"/>
                <a:cs typeface="Arial" panose="020B0604020202020204" pitchFamily="34" charset="0"/>
              </a:rPr>
              <a:t>Clearance</a:t>
            </a:r>
            <a:r>
              <a:rPr lang="en-CA" sz="2400" b="1" dirty="0">
                <a:solidFill>
                  <a:srgbClr val="002060"/>
                </a:solidFill>
                <a:effectLst>
                  <a:glow rad="292100">
                    <a:srgbClr val="002060">
                      <a:alpha val="20000"/>
                    </a:srgbClr>
                  </a:glow>
                </a:effectLst>
                <a:latin typeface="Calibri" panose="020F0502020204030204"/>
                <a:cs typeface="Arial" panose="020B0604020202020204" pitchFamily="34" charset="0"/>
              </a:rPr>
              <a:t> of circulating SVP</a:t>
            </a:r>
          </a:p>
        </p:txBody>
      </p:sp>
      <p:sp>
        <p:nvSpPr>
          <p:cNvPr id="1523" name="TextBox 1522">
            <a:extLst>
              <a:ext uri="{FF2B5EF4-FFF2-40B4-BE49-F238E27FC236}">
                <a16:creationId xmlns:a16="http://schemas.microsoft.com/office/drawing/2014/main" id="{7323DE9A-3C03-428A-BCA5-BA1B70B64938}"/>
              </a:ext>
            </a:extLst>
          </p:cNvPr>
          <p:cNvSpPr txBox="1"/>
          <p:nvPr/>
        </p:nvSpPr>
        <p:spPr>
          <a:xfrm>
            <a:off x="9696400" y="1173648"/>
            <a:ext cx="2251691" cy="622414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Removal of therapy</a:t>
            </a:r>
          </a:p>
        </p:txBody>
      </p:sp>
      <p:sp>
        <p:nvSpPr>
          <p:cNvPr id="1524" name="Arrow: Down 1523">
            <a:extLst>
              <a:ext uri="{FF2B5EF4-FFF2-40B4-BE49-F238E27FC236}">
                <a16:creationId xmlns:a16="http://schemas.microsoft.com/office/drawing/2014/main" id="{421A4239-BD4F-4C12-817E-CBC3BC9BFC73}"/>
              </a:ext>
            </a:extLst>
          </p:cNvPr>
          <p:cNvSpPr/>
          <p:nvPr/>
        </p:nvSpPr>
        <p:spPr>
          <a:xfrm rot="16200000">
            <a:off x="3068647" y="2220691"/>
            <a:ext cx="527607" cy="810670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25" name="Arrow: Down 1524">
            <a:extLst>
              <a:ext uri="{FF2B5EF4-FFF2-40B4-BE49-F238E27FC236}">
                <a16:creationId xmlns:a16="http://schemas.microsoft.com/office/drawing/2014/main" id="{52B99320-AE72-40CA-B72F-EA877438B2A0}"/>
              </a:ext>
            </a:extLst>
          </p:cNvPr>
          <p:cNvSpPr/>
          <p:nvPr/>
        </p:nvSpPr>
        <p:spPr>
          <a:xfrm rot="16200000">
            <a:off x="6165524" y="2855420"/>
            <a:ext cx="527607" cy="810670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26" name="Arrow: Down 1525">
            <a:extLst>
              <a:ext uri="{FF2B5EF4-FFF2-40B4-BE49-F238E27FC236}">
                <a16:creationId xmlns:a16="http://schemas.microsoft.com/office/drawing/2014/main" id="{B161C342-5097-4101-AB19-C2698B314457}"/>
              </a:ext>
            </a:extLst>
          </p:cNvPr>
          <p:cNvSpPr/>
          <p:nvPr/>
        </p:nvSpPr>
        <p:spPr>
          <a:xfrm rot="16200000">
            <a:off x="8973836" y="2855420"/>
            <a:ext cx="527607" cy="810670"/>
          </a:xfrm>
          <a:prstGeom prst="downArrow">
            <a:avLst>
              <a:gd name="adj1" fmla="val 50000"/>
              <a:gd name="adj2" fmla="val 93262"/>
            </a:avLst>
          </a:prstGeom>
          <a:solidFill>
            <a:schemeClr val="bg1">
              <a:lumMod val="50000"/>
            </a:schemeClr>
          </a:solidFill>
          <a:ln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527" name="TextBox 1526">
            <a:extLst>
              <a:ext uri="{FF2B5EF4-FFF2-40B4-BE49-F238E27FC236}">
                <a16:creationId xmlns:a16="http://schemas.microsoft.com/office/drawing/2014/main" id="{6687D3F4-958E-4CD1-86D0-26B4EC254BAF}"/>
              </a:ext>
            </a:extLst>
          </p:cNvPr>
          <p:cNvSpPr txBox="1"/>
          <p:nvPr/>
        </p:nvSpPr>
        <p:spPr>
          <a:xfrm>
            <a:off x="9598109" y="4725144"/>
            <a:ext cx="2448272" cy="1127873"/>
          </a:xfrm>
          <a:prstGeom prst="rect">
            <a:avLst/>
          </a:prstGeom>
          <a:noFill/>
          <a:effectLst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  <a:spcAft>
                <a:spcPts val="600"/>
              </a:spcAft>
            </a:pPr>
            <a:r>
              <a:rPr lang="en-CA" b="1" dirty="0">
                <a:solidFill>
                  <a:srgbClr val="00B050"/>
                </a:solidFill>
                <a:cs typeface="Arial" panose="020B0604020202020204" pitchFamily="34" charset="0"/>
              </a:rPr>
              <a:t>Persistent control of latent cccDNA enabled by elimination of HBsAg production in the liver</a:t>
            </a:r>
            <a:endParaRPr lang="en-CA" b="1" dirty="0">
              <a:solidFill>
                <a:srgbClr val="00B050"/>
              </a:solidFill>
              <a:effectLst>
                <a:glow rad="228600">
                  <a:schemeClr val="accent5">
                    <a:alpha val="40000"/>
                  </a:schemeClr>
                </a:glow>
              </a:effectLst>
              <a:cs typeface="Arial" panose="020B0604020202020204" pitchFamily="34" charset="0"/>
            </a:endParaRPr>
          </a:p>
        </p:txBody>
      </p:sp>
      <p:sp>
        <p:nvSpPr>
          <p:cNvPr id="1528" name="TextBox 1527">
            <a:extLst>
              <a:ext uri="{FF2B5EF4-FFF2-40B4-BE49-F238E27FC236}">
                <a16:creationId xmlns:a16="http://schemas.microsoft.com/office/drawing/2014/main" id="{E705FE7A-E817-4B78-A599-75A84A380AB1}"/>
              </a:ext>
            </a:extLst>
          </p:cNvPr>
          <p:cNvSpPr txBox="1"/>
          <p:nvPr/>
        </p:nvSpPr>
        <p:spPr>
          <a:xfrm>
            <a:off x="10344472" y="2132856"/>
            <a:ext cx="1181633" cy="460639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cccDNA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00B050"/>
                </a:solidFill>
                <a:effectLst>
                  <a:glow rad="228600">
                    <a:schemeClr val="bg1">
                      <a:alpha val="85000"/>
                    </a:schemeClr>
                  </a:glow>
                </a:effectLst>
              </a:rPr>
              <a:t>silencing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9A2A0F2-F090-4C5F-AB2A-76B3120EF9FA}"/>
              </a:ext>
            </a:extLst>
          </p:cNvPr>
          <p:cNvSpPr txBox="1"/>
          <p:nvPr/>
        </p:nvSpPr>
        <p:spPr>
          <a:xfrm>
            <a:off x="71792" y="6334482"/>
            <a:ext cx="2648736" cy="248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CA" sz="1200" dirty="0">
                <a:solidFill>
                  <a:srgbClr val="002060"/>
                </a:solidFill>
              </a:rPr>
              <a:t>Vaillant, ACS Viruses 2021; 13: 745</a:t>
            </a:r>
          </a:p>
        </p:txBody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25C19DED-FE21-459F-AA40-9B55D3362A5B}"/>
              </a:ext>
            </a:extLst>
          </p:cNvPr>
          <p:cNvSpPr txBox="1"/>
          <p:nvPr/>
        </p:nvSpPr>
        <p:spPr>
          <a:xfrm>
            <a:off x="695400" y="908720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2060"/>
                </a:solidFill>
                <a:cs typeface="Arial" panose="020B0604020202020204" pitchFamily="34" charset="0"/>
              </a:rPr>
              <a:t>Chronic HBV</a:t>
            </a:r>
          </a:p>
        </p:txBody>
      </p:sp>
    </p:spTree>
    <p:extLst>
      <p:ext uri="{BB962C8B-B14F-4D97-AF65-F5344CB8AC3E}">
        <p14:creationId xmlns:p14="http://schemas.microsoft.com/office/powerpoint/2010/main" val="140328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5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5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5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5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5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5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5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5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  <p:bldP spid="79" grpId="0" animBg="1"/>
      <p:bldP spid="80" grpId="0" animBg="1"/>
      <p:bldP spid="81" grpId="0" animBg="1"/>
      <p:bldP spid="82" grpId="0"/>
      <p:bldP spid="83" grpId="0"/>
      <p:bldP spid="84" grpId="0" animBg="1"/>
      <p:bldP spid="85" grpId="0" animBg="1"/>
      <p:bldP spid="119" grpId="0" animBg="1"/>
      <p:bldP spid="120" grpId="0"/>
      <p:bldP spid="1225" grpId="0"/>
      <p:bldP spid="1226" grpId="0"/>
      <p:bldP spid="1514" grpId="0"/>
      <p:bldP spid="1515" grpId="0"/>
      <p:bldP spid="1516" grpId="0" animBg="1"/>
      <p:bldP spid="1519" grpId="0"/>
      <p:bldP spid="1520" grpId="0"/>
      <p:bldP spid="1521" grpId="0"/>
      <p:bldP spid="1522" grpId="0" animBg="1"/>
      <p:bldP spid="1523" grpId="0" animBg="1"/>
      <p:bldP spid="1524" grpId="0" animBg="1"/>
      <p:bldP spid="1525" grpId="0" animBg="1"/>
      <p:bldP spid="1526" grpId="0" animBg="1"/>
      <p:bldP spid="1527" grpId="0"/>
      <p:bldP spid="152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Arrow: Right 646">
            <a:extLst>
              <a:ext uri="{FF2B5EF4-FFF2-40B4-BE49-F238E27FC236}">
                <a16:creationId xmlns:a16="http://schemas.microsoft.com/office/drawing/2014/main" id="{E0D90390-107D-4283-AFC2-107F4D12A1F6}"/>
              </a:ext>
            </a:extLst>
          </p:cNvPr>
          <p:cNvSpPr/>
          <p:nvPr/>
        </p:nvSpPr>
        <p:spPr>
          <a:xfrm rot="21063272">
            <a:off x="6651514" y="1912659"/>
            <a:ext cx="585590" cy="403390"/>
          </a:xfrm>
          <a:prstGeom prst="rightArrow">
            <a:avLst>
              <a:gd name="adj1" fmla="val 50000"/>
              <a:gd name="adj2" fmla="val 101667"/>
            </a:avLst>
          </a:prstGeom>
          <a:solidFill>
            <a:schemeClr val="tx1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1FBE5236-6F7E-41F0-BD39-F20314D85B89}"/>
              </a:ext>
            </a:extLst>
          </p:cNvPr>
          <p:cNvSpPr txBox="1">
            <a:spLocks/>
          </p:cNvSpPr>
          <p:nvPr/>
        </p:nvSpPr>
        <p:spPr bwMode="auto">
          <a:xfrm>
            <a:off x="698311" y="-88407"/>
            <a:ext cx="1079537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2800" b="1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CA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Nucleic acid polymers (NAPs):</a:t>
            </a:r>
          </a:p>
          <a:p>
            <a:pPr algn="ctr" eaLnBrk="0" fontAlgn="base" hangingPunct="0">
              <a:lnSpc>
                <a:spcPts val="3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CA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 unique molecular mechanism in HBV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87065F85-F501-4096-9FAE-AB5D614955DC}"/>
              </a:ext>
            </a:extLst>
          </p:cNvPr>
          <p:cNvCxnSpPr>
            <a:cxnSpLocks/>
          </p:cNvCxnSpPr>
          <p:nvPr/>
        </p:nvCxnSpPr>
        <p:spPr>
          <a:xfrm flipV="1">
            <a:off x="4993698" y="2332183"/>
            <a:ext cx="771291" cy="199674"/>
          </a:xfrm>
          <a:prstGeom prst="straightConnector1">
            <a:avLst/>
          </a:prstGeom>
          <a:ln w="2063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B3BE0736-A145-47CC-A1A3-615A986072D6}"/>
              </a:ext>
            </a:extLst>
          </p:cNvPr>
          <p:cNvCxnSpPr>
            <a:cxnSpLocks/>
          </p:cNvCxnSpPr>
          <p:nvPr/>
        </p:nvCxnSpPr>
        <p:spPr>
          <a:xfrm>
            <a:off x="5053171" y="5275057"/>
            <a:ext cx="654602" cy="272871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EE2A431A-AC3A-479E-B4DE-B6192CA7F95A}"/>
              </a:ext>
            </a:extLst>
          </p:cNvPr>
          <p:cNvSpPr/>
          <p:nvPr/>
        </p:nvSpPr>
        <p:spPr>
          <a:xfrm>
            <a:off x="7301148" y="1177665"/>
            <a:ext cx="1729134" cy="1729136"/>
          </a:xfrm>
          <a:prstGeom prst="ellipse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E9A156B-A401-4515-AA9D-E9A0B3957963}"/>
              </a:ext>
            </a:extLst>
          </p:cNvPr>
          <p:cNvSpPr txBox="1"/>
          <p:nvPr/>
        </p:nvSpPr>
        <p:spPr>
          <a:xfrm>
            <a:off x="7772200" y="1264423"/>
            <a:ext cx="753732" cy="24859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ERGIC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3739B34-497F-44BB-AFCB-EEBD9B5052A0}"/>
              </a:ext>
            </a:extLst>
          </p:cNvPr>
          <p:cNvSpPr txBox="1"/>
          <p:nvPr/>
        </p:nvSpPr>
        <p:spPr>
          <a:xfrm rot="19528309">
            <a:off x="7282118" y="1624133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>
                <a:latin typeface="Arial" panose="020B0604020202020204" pitchFamily="34" charset="0"/>
                <a:cs typeface="Arial" panose="020B0604020202020204" pitchFamily="34" charset="0"/>
              </a:rPr>
              <a:t>filaments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67A5632-EA04-4E1E-907F-9944D153C7AD}"/>
              </a:ext>
            </a:extLst>
          </p:cNvPr>
          <p:cNvSpPr txBox="1"/>
          <p:nvPr/>
        </p:nvSpPr>
        <p:spPr>
          <a:xfrm>
            <a:off x="8241454" y="1458722"/>
            <a:ext cx="6864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050" dirty="0">
                <a:latin typeface="Arial" panose="020B0604020202020204" pitchFamily="34" charset="0"/>
                <a:cs typeface="Arial" panose="020B0604020202020204" pitchFamily="34" charset="0"/>
              </a:rPr>
              <a:t>spheres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5AF83AD-231A-41FC-8DB3-CF01BC88DAA0}"/>
              </a:ext>
            </a:extLst>
          </p:cNvPr>
          <p:cNvCxnSpPr>
            <a:cxnSpLocks/>
          </p:cNvCxnSpPr>
          <p:nvPr/>
        </p:nvCxnSpPr>
        <p:spPr>
          <a:xfrm>
            <a:off x="8131602" y="2006525"/>
            <a:ext cx="253216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09337C1-2A9D-4C9D-B016-B0DE55DEAE72}"/>
              </a:ext>
            </a:extLst>
          </p:cNvPr>
          <p:cNvCxnSpPr>
            <a:cxnSpLocks/>
          </p:cNvCxnSpPr>
          <p:nvPr/>
        </p:nvCxnSpPr>
        <p:spPr>
          <a:xfrm>
            <a:off x="9128907" y="2020933"/>
            <a:ext cx="696987" cy="0"/>
          </a:xfrm>
          <a:prstGeom prst="straightConnector1">
            <a:avLst/>
          </a:prstGeom>
          <a:ln w="206375">
            <a:solidFill>
              <a:schemeClr val="tx1"/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E50AE18-AB2F-4C72-B220-F13A8B2DE76B}"/>
              </a:ext>
            </a:extLst>
          </p:cNvPr>
          <p:cNvSpPr txBox="1"/>
          <p:nvPr/>
        </p:nvSpPr>
        <p:spPr>
          <a:xfrm>
            <a:off x="9116331" y="1508338"/>
            <a:ext cx="60305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Golgi</a:t>
            </a:r>
            <a:endParaRPr lang="en-CA" sz="1400" baseline="30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BDCE65B-F5F4-465B-A142-B3007A0E01D7}"/>
              </a:ext>
            </a:extLst>
          </p:cNvPr>
          <p:cNvSpPr txBox="1"/>
          <p:nvPr/>
        </p:nvSpPr>
        <p:spPr>
          <a:xfrm>
            <a:off x="5320800" y="4825399"/>
            <a:ext cx="2073113" cy="4532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PreS1 translocation</a:t>
            </a:r>
          </a:p>
          <a:p>
            <a:pPr algn="ctr">
              <a:lnSpc>
                <a:spcPts val="1400"/>
              </a:lnSpc>
            </a:pPr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DNAJB1 / DNAJB4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6B2B712-3CE2-411C-AA81-63336C6D8FFA}"/>
              </a:ext>
            </a:extLst>
          </p:cNvPr>
          <p:cNvSpPr txBox="1"/>
          <p:nvPr/>
        </p:nvSpPr>
        <p:spPr>
          <a:xfrm>
            <a:off x="9780079" y="1540585"/>
            <a:ext cx="1978691" cy="9900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200"/>
              </a:lnSpc>
            </a:pPr>
            <a:r>
              <a:rPr lang="en-CA" sz="2000" b="1" dirty="0">
                <a:latin typeface="Arial" panose="020B0604020202020204" pitchFamily="34" charset="0"/>
                <a:cs typeface="Arial" panose="020B0604020202020204" pitchFamily="34" charset="0"/>
              </a:rPr>
              <a:t>Spherical SVP</a:t>
            </a:r>
          </a:p>
          <a:p>
            <a:pPr>
              <a:lnSpc>
                <a:spcPts val="1600"/>
              </a:lnSpc>
            </a:pPr>
            <a:r>
              <a:rPr lang="en-CA" sz="1600" b="1" dirty="0">
                <a:latin typeface="Arial" panose="020B0604020202020204" pitchFamily="34" charset="0"/>
                <a:cs typeface="Arial" panose="020B0604020202020204" pitchFamily="34" charset="0"/>
              </a:rPr>
              <a:t>&gt;99.99% of circulating</a:t>
            </a:r>
          </a:p>
          <a:p>
            <a:pPr>
              <a:lnSpc>
                <a:spcPts val="1600"/>
              </a:lnSpc>
            </a:pPr>
            <a:r>
              <a:rPr lang="en-CA" sz="1600" b="1" dirty="0"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AE58E2-4607-46C8-8F2E-E784A9567070}"/>
              </a:ext>
            </a:extLst>
          </p:cNvPr>
          <p:cNvSpPr txBox="1"/>
          <p:nvPr/>
        </p:nvSpPr>
        <p:spPr>
          <a:xfrm>
            <a:off x="9203166" y="5298496"/>
            <a:ext cx="17157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Dane particles</a:t>
            </a:r>
          </a:p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virus</a:t>
            </a:r>
          </a:p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“Empty” virions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D834EC6-F776-4DD3-B8BB-8B39CB5309E8}"/>
              </a:ext>
            </a:extLst>
          </p:cNvPr>
          <p:cNvSpPr txBox="1"/>
          <p:nvPr/>
        </p:nvSpPr>
        <p:spPr>
          <a:xfrm>
            <a:off x="5281006" y="2649796"/>
            <a:ext cx="1915346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IC transit to ERGIC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latin typeface="Arial" panose="020B0604020202020204" pitchFamily="34" charset="0"/>
                <a:cs typeface="Arial" panose="020B0604020202020204" pitchFamily="34" charset="0"/>
              </a:rPr>
              <a:t>COPII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C693D47-D6B4-42C2-A2F1-8F5F111D7142}"/>
              </a:ext>
            </a:extLst>
          </p:cNvPr>
          <p:cNvCxnSpPr>
            <a:cxnSpLocks/>
          </p:cNvCxnSpPr>
          <p:nvPr/>
        </p:nvCxnSpPr>
        <p:spPr>
          <a:xfrm flipV="1">
            <a:off x="8483540" y="5682472"/>
            <a:ext cx="735207" cy="1"/>
          </a:xfrm>
          <a:prstGeom prst="line">
            <a:avLst/>
          </a:prstGeom>
          <a:ln w="50800" cap="sq">
            <a:solidFill>
              <a:schemeClr val="tx1">
                <a:lumMod val="50000"/>
                <a:lumOff val="50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18">
            <a:extLst>
              <a:ext uri="{FF2B5EF4-FFF2-40B4-BE49-F238E27FC236}">
                <a16:creationId xmlns:a16="http://schemas.microsoft.com/office/drawing/2014/main" id="{BCAC788D-5DA0-4AC2-929E-A47608CDE047}"/>
              </a:ext>
            </a:extLst>
          </p:cNvPr>
          <p:cNvSpPr/>
          <p:nvPr/>
        </p:nvSpPr>
        <p:spPr>
          <a:xfrm>
            <a:off x="5850874" y="1908664"/>
            <a:ext cx="653219" cy="653219"/>
          </a:xfrm>
          <a:prstGeom prst="ellipse">
            <a:avLst/>
          </a:prstGeom>
          <a:noFill/>
          <a:ln w="6985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51EFFC0E-612F-461C-8A73-7175E0D0C3F3}"/>
              </a:ext>
            </a:extLst>
          </p:cNvPr>
          <p:cNvSpPr/>
          <p:nvPr/>
        </p:nvSpPr>
        <p:spPr>
          <a:xfrm rot="13315204" flipV="1">
            <a:off x="5887130" y="1987397"/>
            <a:ext cx="101430" cy="2724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21" name="Rectangle: Rounded Corners 36">
            <a:extLst>
              <a:ext uri="{FF2B5EF4-FFF2-40B4-BE49-F238E27FC236}">
                <a16:creationId xmlns:a16="http://schemas.microsoft.com/office/drawing/2014/main" id="{BD03606A-882F-4C86-A0A6-AFBCDD3C4815}"/>
              </a:ext>
            </a:extLst>
          </p:cNvPr>
          <p:cNvSpPr>
            <a:spLocks noChangeAspect="1"/>
          </p:cNvSpPr>
          <p:nvPr/>
        </p:nvSpPr>
        <p:spPr>
          <a:xfrm rot="13315204" flipV="1">
            <a:off x="5868767" y="1940813"/>
            <a:ext cx="31120" cy="25067"/>
          </a:xfrm>
          <a:custGeom>
            <a:avLst/>
            <a:gdLst>
              <a:gd name="connsiteX0" fmla="*/ 0 w 1936866"/>
              <a:gd name="connsiteY0" fmla="*/ 73430 h 440574"/>
              <a:gd name="connsiteX1" fmla="*/ 73430 w 1936866"/>
              <a:gd name="connsiteY1" fmla="*/ 0 h 440574"/>
              <a:gd name="connsiteX2" fmla="*/ 1863436 w 1936866"/>
              <a:gd name="connsiteY2" fmla="*/ 0 h 440574"/>
              <a:gd name="connsiteX3" fmla="*/ 1936866 w 1936866"/>
              <a:gd name="connsiteY3" fmla="*/ 73430 h 440574"/>
              <a:gd name="connsiteX4" fmla="*/ 1936866 w 1936866"/>
              <a:gd name="connsiteY4" fmla="*/ 367144 h 440574"/>
              <a:gd name="connsiteX5" fmla="*/ 1863436 w 1936866"/>
              <a:gd name="connsiteY5" fmla="*/ 440574 h 440574"/>
              <a:gd name="connsiteX6" fmla="*/ 73430 w 1936866"/>
              <a:gd name="connsiteY6" fmla="*/ 440574 h 440574"/>
              <a:gd name="connsiteX7" fmla="*/ 0 w 1936866"/>
              <a:gd name="connsiteY7" fmla="*/ 367144 h 440574"/>
              <a:gd name="connsiteX8" fmla="*/ 0 w 1936866"/>
              <a:gd name="connsiteY8" fmla="*/ 73430 h 440574"/>
              <a:gd name="connsiteX0" fmla="*/ 0 w 1936866"/>
              <a:gd name="connsiteY0" fmla="*/ 73430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73430 h 440574"/>
              <a:gd name="connsiteX0" fmla="*/ 0 w 1936866"/>
              <a:gd name="connsiteY0" fmla="*/ 31691 h 457332"/>
              <a:gd name="connsiteX1" fmla="*/ 1863436 w 1936866"/>
              <a:gd name="connsiteY1" fmla="*/ 16758 h 457332"/>
              <a:gd name="connsiteX2" fmla="*/ 1936866 w 1936866"/>
              <a:gd name="connsiteY2" fmla="*/ 90188 h 457332"/>
              <a:gd name="connsiteX3" fmla="*/ 1936866 w 1936866"/>
              <a:gd name="connsiteY3" fmla="*/ 383902 h 457332"/>
              <a:gd name="connsiteX4" fmla="*/ 1863436 w 1936866"/>
              <a:gd name="connsiteY4" fmla="*/ 457332 h 457332"/>
              <a:gd name="connsiteX5" fmla="*/ 73430 w 1936866"/>
              <a:gd name="connsiteY5" fmla="*/ 457332 h 457332"/>
              <a:gd name="connsiteX6" fmla="*/ 0 w 1936866"/>
              <a:gd name="connsiteY6" fmla="*/ 383902 h 457332"/>
              <a:gd name="connsiteX7" fmla="*/ 0 w 1936866"/>
              <a:gd name="connsiteY7" fmla="*/ 31691 h 457332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367144 h 440574"/>
              <a:gd name="connsiteX6" fmla="*/ 0 w 1936866"/>
              <a:gd name="connsiteY6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14933 h 440574"/>
              <a:gd name="connsiteX0" fmla="*/ 0 w 1936866"/>
              <a:gd name="connsiteY0" fmla="*/ 5697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5697 h 440574"/>
              <a:gd name="connsiteX0" fmla="*/ 0 w 1936866"/>
              <a:gd name="connsiteY0" fmla="*/ 5697 h 444114"/>
              <a:gd name="connsiteX1" fmla="*/ 1863436 w 1936866"/>
              <a:gd name="connsiteY1" fmla="*/ 0 h 444114"/>
              <a:gd name="connsiteX2" fmla="*/ 1936866 w 1936866"/>
              <a:gd name="connsiteY2" fmla="*/ 73430 h 444114"/>
              <a:gd name="connsiteX3" fmla="*/ 1936866 w 1936866"/>
              <a:gd name="connsiteY3" fmla="*/ 367144 h 444114"/>
              <a:gd name="connsiteX4" fmla="*/ 1863436 w 1936866"/>
              <a:gd name="connsiteY4" fmla="*/ 440574 h 444114"/>
              <a:gd name="connsiteX5" fmla="*/ 0 w 1936866"/>
              <a:gd name="connsiteY5" fmla="*/ 444114 h 444114"/>
              <a:gd name="connsiteX6" fmla="*/ 0 w 1936866"/>
              <a:gd name="connsiteY6" fmla="*/ 5697 h 444114"/>
              <a:gd name="connsiteX0" fmla="*/ 0 w 1936866"/>
              <a:gd name="connsiteY0" fmla="*/ 2451 h 447026"/>
              <a:gd name="connsiteX1" fmla="*/ 1863436 w 1936866"/>
              <a:gd name="connsiteY1" fmla="*/ 2912 h 447026"/>
              <a:gd name="connsiteX2" fmla="*/ 1936866 w 1936866"/>
              <a:gd name="connsiteY2" fmla="*/ 76342 h 447026"/>
              <a:gd name="connsiteX3" fmla="*/ 1936866 w 1936866"/>
              <a:gd name="connsiteY3" fmla="*/ 370056 h 447026"/>
              <a:gd name="connsiteX4" fmla="*/ 1863436 w 1936866"/>
              <a:gd name="connsiteY4" fmla="*/ 443486 h 447026"/>
              <a:gd name="connsiteX5" fmla="*/ 0 w 1936866"/>
              <a:gd name="connsiteY5" fmla="*/ 447026 h 447026"/>
              <a:gd name="connsiteX6" fmla="*/ 0 w 1936866"/>
              <a:gd name="connsiteY6" fmla="*/ 2451 h 447026"/>
              <a:gd name="connsiteX0" fmla="*/ 0 w 1936866"/>
              <a:gd name="connsiteY0" fmla="*/ 0 h 444575"/>
              <a:gd name="connsiteX1" fmla="*/ 1863436 w 1936866"/>
              <a:gd name="connsiteY1" fmla="*/ 461 h 444575"/>
              <a:gd name="connsiteX2" fmla="*/ 1936866 w 1936866"/>
              <a:gd name="connsiteY2" fmla="*/ 73891 h 444575"/>
              <a:gd name="connsiteX3" fmla="*/ 1936866 w 1936866"/>
              <a:gd name="connsiteY3" fmla="*/ 367605 h 444575"/>
              <a:gd name="connsiteX4" fmla="*/ 1863436 w 1936866"/>
              <a:gd name="connsiteY4" fmla="*/ 441035 h 444575"/>
              <a:gd name="connsiteX5" fmla="*/ 0 w 1936866"/>
              <a:gd name="connsiteY5" fmla="*/ 444575 h 444575"/>
              <a:gd name="connsiteX6" fmla="*/ 0 w 1936866"/>
              <a:gd name="connsiteY6" fmla="*/ 0 h 44457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1394691 w 1936866"/>
              <a:gd name="connsiteY0" fmla="*/ 0 h 444114"/>
              <a:gd name="connsiteX1" fmla="*/ 1863436 w 1936866"/>
              <a:gd name="connsiteY1" fmla="*/ 3540 h 444114"/>
              <a:gd name="connsiteX2" fmla="*/ 1936866 w 1936866"/>
              <a:gd name="connsiteY2" fmla="*/ 76970 h 444114"/>
              <a:gd name="connsiteX3" fmla="*/ 1936866 w 1936866"/>
              <a:gd name="connsiteY3" fmla="*/ 370684 h 444114"/>
              <a:gd name="connsiteX4" fmla="*/ 1863436 w 1936866"/>
              <a:gd name="connsiteY4" fmla="*/ 444114 h 444114"/>
              <a:gd name="connsiteX5" fmla="*/ 0 w 1936866"/>
              <a:gd name="connsiteY5" fmla="*/ 441497 h 444114"/>
              <a:gd name="connsiteX6" fmla="*/ 1394691 w 1936866"/>
              <a:gd name="connsiteY6" fmla="*/ 0 h 444114"/>
              <a:gd name="connsiteX0" fmla="*/ 3079 w 545254"/>
              <a:gd name="connsiteY0" fmla="*/ 0 h 444575"/>
              <a:gd name="connsiteX1" fmla="*/ 471824 w 545254"/>
              <a:gd name="connsiteY1" fmla="*/ 3540 h 444575"/>
              <a:gd name="connsiteX2" fmla="*/ 545254 w 545254"/>
              <a:gd name="connsiteY2" fmla="*/ 76970 h 444575"/>
              <a:gd name="connsiteX3" fmla="*/ 545254 w 545254"/>
              <a:gd name="connsiteY3" fmla="*/ 370684 h 444575"/>
              <a:gd name="connsiteX4" fmla="*/ 471824 w 545254"/>
              <a:gd name="connsiteY4" fmla="*/ 444114 h 444575"/>
              <a:gd name="connsiteX5" fmla="*/ 0 w 545254"/>
              <a:gd name="connsiteY5" fmla="*/ 444575 h 444575"/>
              <a:gd name="connsiteX6" fmla="*/ 3079 w 545254"/>
              <a:gd name="connsiteY6" fmla="*/ 0 h 444575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0 h 442063"/>
              <a:gd name="connsiteX1" fmla="*/ 473938 w 547368"/>
              <a:gd name="connsiteY1" fmla="*/ 1028 h 442063"/>
              <a:gd name="connsiteX2" fmla="*/ 547368 w 547368"/>
              <a:gd name="connsiteY2" fmla="*/ 74458 h 442063"/>
              <a:gd name="connsiteX3" fmla="*/ 547368 w 547368"/>
              <a:gd name="connsiteY3" fmla="*/ 368172 h 442063"/>
              <a:gd name="connsiteX4" fmla="*/ 473938 w 547368"/>
              <a:gd name="connsiteY4" fmla="*/ 441602 h 442063"/>
              <a:gd name="connsiteX5" fmla="*/ 2114 w 547368"/>
              <a:gd name="connsiteY5" fmla="*/ 442063 h 442063"/>
              <a:gd name="connsiteX6" fmla="*/ 169 w 547368"/>
              <a:gd name="connsiteY6" fmla="*/ 0 h 442063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3997 h 441035"/>
              <a:gd name="connsiteX1" fmla="*/ 473938 w 547368"/>
              <a:gd name="connsiteY1" fmla="*/ 0 h 441035"/>
              <a:gd name="connsiteX2" fmla="*/ 547368 w 547368"/>
              <a:gd name="connsiteY2" fmla="*/ 73430 h 441035"/>
              <a:gd name="connsiteX3" fmla="*/ 547368 w 547368"/>
              <a:gd name="connsiteY3" fmla="*/ 367144 h 441035"/>
              <a:gd name="connsiteX4" fmla="*/ 473938 w 547368"/>
              <a:gd name="connsiteY4" fmla="*/ 440574 h 441035"/>
              <a:gd name="connsiteX5" fmla="*/ 2114 w 547368"/>
              <a:gd name="connsiteY5" fmla="*/ 441035 h 441035"/>
              <a:gd name="connsiteX6" fmla="*/ 169 w 547368"/>
              <a:gd name="connsiteY6" fmla="*/ 3997 h 441035"/>
              <a:gd name="connsiteX0" fmla="*/ 436 w 545254"/>
              <a:gd name="connsiteY0" fmla="*/ 1616 h 441035"/>
              <a:gd name="connsiteX1" fmla="*/ 471824 w 545254"/>
              <a:gd name="connsiteY1" fmla="*/ 0 h 441035"/>
              <a:gd name="connsiteX2" fmla="*/ 545254 w 545254"/>
              <a:gd name="connsiteY2" fmla="*/ 73430 h 441035"/>
              <a:gd name="connsiteX3" fmla="*/ 545254 w 545254"/>
              <a:gd name="connsiteY3" fmla="*/ 367144 h 441035"/>
              <a:gd name="connsiteX4" fmla="*/ 471824 w 545254"/>
              <a:gd name="connsiteY4" fmla="*/ 440574 h 441035"/>
              <a:gd name="connsiteX5" fmla="*/ 0 w 545254"/>
              <a:gd name="connsiteY5" fmla="*/ 441035 h 441035"/>
              <a:gd name="connsiteX6" fmla="*/ 436 w 545254"/>
              <a:gd name="connsiteY6" fmla="*/ 1616 h 44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254" h="441035">
                <a:moveTo>
                  <a:pt x="436" y="1616"/>
                </a:moveTo>
                <a:lnTo>
                  <a:pt x="471824" y="0"/>
                </a:lnTo>
                <a:cubicBezTo>
                  <a:pt x="512378" y="0"/>
                  <a:pt x="545254" y="32876"/>
                  <a:pt x="545254" y="73430"/>
                </a:cubicBezTo>
                <a:lnTo>
                  <a:pt x="545254" y="367144"/>
                </a:lnTo>
                <a:cubicBezTo>
                  <a:pt x="545254" y="407698"/>
                  <a:pt x="512378" y="440574"/>
                  <a:pt x="471824" y="440574"/>
                </a:cubicBezTo>
                <a:lnTo>
                  <a:pt x="0" y="441035"/>
                </a:lnTo>
                <a:cubicBezTo>
                  <a:pt x="1026" y="292843"/>
                  <a:pt x="-590" y="149808"/>
                  <a:pt x="436" y="16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31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52A8EC-E457-4EE9-B530-AFE17D933341}"/>
              </a:ext>
            </a:extLst>
          </p:cNvPr>
          <p:cNvSpPr/>
          <p:nvPr/>
        </p:nvSpPr>
        <p:spPr>
          <a:xfrm rot="13315204" flipV="1">
            <a:off x="5891966" y="1961391"/>
            <a:ext cx="33831" cy="27248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249BE05-4E78-495F-8060-388A3D4484C8}"/>
              </a:ext>
            </a:extLst>
          </p:cNvPr>
          <p:cNvSpPr/>
          <p:nvPr/>
        </p:nvSpPr>
        <p:spPr>
          <a:xfrm rot="18932401" flipV="1">
            <a:off x="6373640" y="1990569"/>
            <a:ext cx="87860" cy="25711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: Rounded Corners 36">
            <a:extLst>
              <a:ext uri="{FF2B5EF4-FFF2-40B4-BE49-F238E27FC236}">
                <a16:creationId xmlns:a16="http://schemas.microsoft.com/office/drawing/2014/main" id="{76E0717F-968E-4B0B-BDAC-34340B5C22EE}"/>
              </a:ext>
            </a:extLst>
          </p:cNvPr>
          <p:cNvSpPr/>
          <p:nvPr/>
        </p:nvSpPr>
        <p:spPr>
          <a:xfrm rot="18932401" flipV="1">
            <a:off x="6430837" y="1961889"/>
            <a:ext cx="31919" cy="25711"/>
          </a:xfrm>
          <a:custGeom>
            <a:avLst/>
            <a:gdLst>
              <a:gd name="connsiteX0" fmla="*/ 0 w 1936866"/>
              <a:gd name="connsiteY0" fmla="*/ 73430 h 440574"/>
              <a:gd name="connsiteX1" fmla="*/ 73430 w 1936866"/>
              <a:gd name="connsiteY1" fmla="*/ 0 h 440574"/>
              <a:gd name="connsiteX2" fmla="*/ 1863436 w 1936866"/>
              <a:gd name="connsiteY2" fmla="*/ 0 h 440574"/>
              <a:gd name="connsiteX3" fmla="*/ 1936866 w 1936866"/>
              <a:gd name="connsiteY3" fmla="*/ 73430 h 440574"/>
              <a:gd name="connsiteX4" fmla="*/ 1936866 w 1936866"/>
              <a:gd name="connsiteY4" fmla="*/ 367144 h 440574"/>
              <a:gd name="connsiteX5" fmla="*/ 1863436 w 1936866"/>
              <a:gd name="connsiteY5" fmla="*/ 440574 h 440574"/>
              <a:gd name="connsiteX6" fmla="*/ 73430 w 1936866"/>
              <a:gd name="connsiteY6" fmla="*/ 440574 h 440574"/>
              <a:gd name="connsiteX7" fmla="*/ 0 w 1936866"/>
              <a:gd name="connsiteY7" fmla="*/ 367144 h 440574"/>
              <a:gd name="connsiteX8" fmla="*/ 0 w 1936866"/>
              <a:gd name="connsiteY8" fmla="*/ 73430 h 440574"/>
              <a:gd name="connsiteX0" fmla="*/ 0 w 1936866"/>
              <a:gd name="connsiteY0" fmla="*/ 73430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73430 h 440574"/>
              <a:gd name="connsiteX0" fmla="*/ 0 w 1936866"/>
              <a:gd name="connsiteY0" fmla="*/ 31691 h 457332"/>
              <a:gd name="connsiteX1" fmla="*/ 1863436 w 1936866"/>
              <a:gd name="connsiteY1" fmla="*/ 16758 h 457332"/>
              <a:gd name="connsiteX2" fmla="*/ 1936866 w 1936866"/>
              <a:gd name="connsiteY2" fmla="*/ 90188 h 457332"/>
              <a:gd name="connsiteX3" fmla="*/ 1936866 w 1936866"/>
              <a:gd name="connsiteY3" fmla="*/ 383902 h 457332"/>
              <a:gd name="connsiteX4" fmla="*/ 1863436 w 1936866"/>
              <a:gd name="connsiteY4" fmla="*/ 457332 h 457332"/>
              <a:gd name="connsiteX5" fmla="*/ 73430 w 1936866"/>
              <a:gd name="connsiteY5" fmla="*/ 457332 h 457332"/>
              <a:gd name="connsiteX6" fmla="*/ 0 w 1936866"/>
              <a:gd name="connsiteY6" fmla="*/ 383902 h 457332"/>
              <a:gd name="connsiteX7" fmla="*/ 0 w 1936866"/>
              <a:gd name="connsiteY7" fmla="*/ 31691 h 457332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367144 h 440574"/>
              <a:gd name="connsiteX6" fmla="*/ 0 w 1936866"/>
              <a:gd name="connsiteY6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14933 h 440574"/>
              <a:gd name="connsiteX0" fmla="*/ 0 w 1936866"/>
              <a:gd name="connsiteY0" fmla="*/ 5697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5697 h 440574"/>
              <a:gd name="connsiteX0" fmla="*/ 0 w 1936866"/>
              <a:gd name="connsiteY0" fmla="*/ 5697 h 444114"/>
              <a:gd name="connsiteX1" fmla="*/ 1863436 w 1936866"/>
              <a:gd name="connsiteY1" fmla="*/ 0 h 444114"/>
              <a:gd name="connsiteX2" fmla="*/ 1936866 w 1936866"/>
              <a:gd name="connsiteY2" fmla="*/ 73430 h 444114"/>
              <a:gd name="connsiteX3" fmla="*/ 1936866 w 1936866"/>
              <a:gd name="connsiteY3" fmla="*/ 367144 h 444114"/>
              <a:gd name="connsiteX4" fmla="*/ 1863436 w 1936866"/>
              <a:gd name="connsiteY4" fmla="*/ 440574 h 444114"/>
              <a:gd name="connsiteX5" fmla="*/ 0 w 1936866"/>
              <a:gd name="connsiteY5" fmla="*/ 444114 h 444114"/>
              <a:gd name="connsiteX6" fmla="*/ 0 w 1936866"/>
              <a:gd name="connsiteY6" fmla="*/ 5697 h 444114"/>
              <a:gd name="connsiteX0" fmla="*/ 0 w 1936866"/>
              <a:gd name="connsiteY0" fmla="*/ 2451 h 447026"/>
              <a:gd name="connsiteX1" fmla="*/ 1863436 w 1936866"/>
              <a:gd name="connsiteY1" fmla="*/ 2912 h 447026"/>
              <a:gd name="connsiteX2" fmla="*/ 1936866 w 1936866"/>
              <a:gd name="connsiteY2" fmla="*/ 76342 h 447026"/>
              <a:gd name="connsiteX3" fmla="*/ 1936866 w 1936866"/>
              <a:gd name="connsiteY3" fmla="*/ 370056 h 447026"/>
              <a:gd name="connsiteX4" fmla="*/ 1863436 w 1936866"/>
              <a:gd name="connsiteY4" fmla="*/ 443486 h 447026"/>
              <a:gd name="connsiteX5" fmla="*/ 0 w 1936866"/>
              <a:gd name="connsiteY5" fmla="*/ 447026 h 447026"/>
              <a:gd name="connsiteX6" fmla="*/ 0 w 1936866"/>
              <a:gd name="connsiteY6" fmla="*/ 2451 h 447026"/>
              <a:gd name="connsiteX0" fmla="*/ 0 w 1936866"/>
              <a:gd name="connsiteY0" fmla="*/ 0 h 444575"/>
              <a:gd name="connsiteX1" fmla="*/ 1863436 w 1936866"/>
              <a:gd name="connsiteY1" fmla="*/ 461 h 444575"/>
              <a:gd name="connsiteX2" fmla="*/ 1936866 w 1936866"/>
              <a:gd name="connsiteY2" fmla="*/ 73891 h 444575"/>
              <a:gd name="connsiteX3" fmla="*/ 1936866 w 1936866"/>
              <a:gd name="connsiteY3" fmla="*/ 367605 h 444575"/>
              <a:gd name="connsiteX4" fmla="*/ 1863436 w 1936866"/>
              <a:gd name="connsiteY4" fmla="*/ 441035 h 444575"/>
              <a:gd name="connsiteX5" fmla="*/ 0 w 1936866"/>
              <a:gd name="connsiteY5" fmla="*/ 444575 h 444575"/>
              <a:gd name="connsiteX6" fmla="*/ 0 w 1936866"/>
              <a:gd name="connsiteY6" fmla="*/ 0 h 44457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1394691 w 1936866"/>
              <a:gd name="connsiteY0" fmla="*/ 0 h 444114"/>
              <a:gd name="connsiteX1" fmla="*/ 1863436 w 1936866"/>
              <a:gd name="connsiteY1" fmla="*/ 3540 h 444114"/>
              <a:gd name="connsiteX2" fmla="*/ 1936866 w 1936866"/>
              <a:gd name="connsiteY2" fmla="*/ 76970 h 444114"/>
              <a:gd name="connsiteX3" fmla="*/ 1936866 w 1936866"/>
              <a:gd name="connsiteY3" fmla="*/ 370684 h 444114"/>
              <a:gd name="connsiteX4" fmla="*/ 1863436 w 1936866"/>
              <a:gd name="connsiteY4" fmla="*/ 444114 h 444114"/>
              <a:gd name="connsiteX5" fmla="*/ 0 w 1936866"/>
              <a:gd name="connsiteY5" fmla="*/ 441497 h 444114"/>
              <a:gd name="connsiteX6" fmla="*/ 1394691 w 1936866"/>
              <a:gd name="connsiteY6" fmla="*/ 0 h 444114"/>
              <a:gd name="connsiteX0" fmla="*/ 3079 w 545254"/>
              <a:gd name="connsiteY0" fmla="*/ 0 h 444575"/>
              <a:gd name="connsiteX1" fmla="*/ 471824 w 545254"/>
              <a:gd name="connsiteY1" fmla="*/ 3540 h 444575"/>
              <a:gd name="connsiteX2" fmla="*/ 545254 w 545254"/>
              <a:gd name="connsiteY2" fmla="*/ 76970 h 444575"/>
              <a:gd name="connsiteX3" fmla="*/ 545254 w 545254"/>
              <a:gd name="connsiteY3" fmla="*/ 370684 h 444575"/>
              <a:gd name="connsiteX4" fmla="*/ 471824 w 545254"/>
              <a:gd name="connsiteY4" fmla="*/ 444114 h 444575"/>
              <a:gd name="connsiteX5" fmla="*/ 0 w 545254"/>
              <a:gd name="connsiteY5" fmla="*/ 444575 h 444575"/>
              <a:gd name="connsiteX6" fmla="*/ 3079 w 545254"/>
              <a:gd name="connsiteY6" fmla="*/ 0 h 444575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0 h 442063"/>
              <a:gd name="connsiteX1" fmla="*/ 473938 w 547368"/>
              <a:gd name="connsiteY1" fmla="*/ 1028 h 442063"/>
              <a:gd name="connsiteX2" fmla="*/ 547368 w 547368"/>
              <a:gd name="connsiteY2" fmla="*/ 74458 h 442063"/>
              <a:gd name="connsiteX3" fmla="*/ 547368 w 547368"/>
              <a:gd name="connsiteY3" fmla="*/ 368172 h 442063"/>
              <a:gd name="connsiteX4" fmla="*/ 473938 w 547368"/>
              <a:gd name="connsiteY4" fmla="*/ 441602 h 442063"/>
              <a:gd name="connsiteX5" fmla="*/ 2114 w 547368"/>
              <a:gd name="connsiteY5" fmla="*/ 442063 h 442063"/>
              <a:gd name="connsiteX6" fmla="*/ 169 w 547368"/>
              <a:gd name="connsiteY6" fmla="*/ 0 h 442063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3997 h 441035"/>
              <a:gd name="connsiteX1" fmla="*/ 473938 w 547368"/>
              <a:gd name="connsiteY1" fmla="*/ 0 h 441035"/>
              <a:gd name="connsiteX2" fmla="*/ 547368 w 547368"/>
              <a:gd name="connsiteY2" fmla="*/ 73430 h 441035"/>
              <a:gd name="connsiteX3" fmla="*/ 547368 w 547368"/>
              <a:gd name="connsiteY3" fmla="*/ 367144 h 441035"/>
              <a:gd name="connsiteX4" fmla="*/ 473938 w 547368"/>
              <a:gd name="connsiteY4" fmla="*/ 440574 h 441035"/>
              <a:gd name="connsiteX5" fmla="*/ 2114 w 547368"/>
              <a:gd name="connsiteY5" fmla="*/ 441035 h 441035"/>
              <a:gd name="connsiteX6" fmla="*/ 169 w 547368"/>
              <a:gd name="connsiteY6" fmla="*/ 3997 h 441035"/>
              <a:gd name="connsiteX0" fmla="*/ 436 w 545254"/>
              <a:gd name="connsiteY0" fmla="*/ 1616 h 441035"/>
              <a:gd name="connsiteX1" fmla="*/ 471824 w 545254"/>
              <a:gd name="connsiteY1" fmla="*/ 0 h 441035"/>
              <a:gd name="connsiteX2" fmla="*/ 545254 w 545254"/>
              <a:gd name="connsiteY2" fmla="*/ 73430 h 441035"/>
              <a:gd name="connsiteX3" fmla="*/ 545254 w 545254"/>
              <a:gd name="connsiteY3" fmla="*/ 367144 h 441035"/>
              <a:gd name="connsiteX4" fmla="*/ 471824 w 545254"/>
              <a:gd name="connsiteY4" fmla="*/ 440574 h 441035"/>
              <a:gd name="connsiteX5" fmla="*/ 0 w 545254"/>
              <a:gd name="connsiteY5" fmla="*/ 441035 h 441035"/>
              <a:gd name="connsiteX6" fmla="*/ 436 w 545254"/>
              <a:gd name="connsiteY6" fmla="*/ 1616 h 44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254" h="441035">
                <a:moveTo>
                  <a:pt x="436" y="1616"/>
                </a:moveTo>
                <a:lnTo>
                  <a:pt x="471824" y="0"/>
                </a:lnTo>
                <a:cubicBezTo>
                  <a:pt x="512378" y="0"/>
                  <a:pt x="545254" y="32876"/>
                  <a:pt x="545254" y="73430"/>
                </a:cubicBezTo>
                <a:lnTo>
                  <a:pt x="545254" y="367144"/>
                </a:lnTo>
                <a:cubicBezTo>
                  <a:pt x="545254" y="407698"/>
                  <a:pt x="512378" y="440574"/>
                  <a:pt x="471824" y="440574"/>
                </a:cubicBezTo>
                <a:lnTo>
                  <a:pt x="0" y="441035"/>
                </a:lnTo>
                <a:cubicBezTo>
                  <a:pt x="1026" y="292843"/>
                  <a:pt x="-590" y="149808"/>
                  <a:pt x="436" y="1616"/>
                </a:cubicBez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5ACB5D8-60CE-4793-B9FE-EA7E3851022D}"/>
              </a:ext>
            </a:extLst>
          </p:cNvPr>
          <p:cNvGrpSpPr/>
          <p:nvPr/>
        </p:nvGrpSpPr>
        <p:grpSpPr>
          <a:xfrm rot="21312025">
            <a:off x="6220112" y="1879039"/>
            <a:ext cx="55001" cy="78646"/>
            <a:chOff x="3357441" y="2203779"/>
            <a:chExt cx="69396" cy="99229"/>
          </a:xfrm>
        </p:grpSpPr>
        <p:sp>
          <p:nvSpPr>
            <p:cNvPr id="26" name="Rectangle: Rounded Corners 25">
              <a:extLst>
                <a:ext uri="{FF2B5EF4-FFF2-40B4-BE49-F238E27FC236}">
                  <a16:creationId xmlns:a16="http://schemas.microsoft.com/office/drawing/2014/main" id="{A473151A-FD88-46BE-8710-B884B42EFD9F}"/>
                </a:ext>
              </a:extLst>
            </p:cNvPr>
            <p:cNvSpPr/>
            <p:nvPr/>
          </p:nvSpPr>
          <p:spPr>
            <a:xfrm rot="6224668" flipV="1">
              <a:off x="3328907" y="2232313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DF2290EB-D4F7-4C5E-A7BB-2094C1466411}"/>
                </a:ext>
              </a:extLst>
            </p:cNvPr>
            <p:cNvSpPr/>
            <p:nvPr/>
          </p:nvSpPr>
          <p:spPr>
            <a:xfrm rot="16988919" flipV="1">
              <a:off x="3364443" y="224061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4E622633-4A9B-4088-BB9A-91BC52D74FD5}"/>
              </a:ext>
            </a:extLst>
          </p:cNvPr>
          <p:cNvSpPr/>
          <p:nvPr/>
        </p:nvSpPr>
        <p:spPr>
          <a:xfrm rot="5004613" flipV="1">
            <a:off x="6078622" y="1902881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D4BA160C-D554-4F7B-8D93-0DBF2708C4D4}"/>
              </a:ext>
            </a:extLst>
          </p:cNvPr>
          <p:cNvSpPr/>
          <p:nvPr/>
        </p:nvSpPr>
        <p:spPr>
          <a:xfrm rot="15768864" flipV="1">
            <a:off x="6107318" y="1899263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D50CE3AE-CA38-420D-B219-F771C363B569}"/>
              </a:ext>
            </a:extLst>
          </p:cNvPr>
          <p:cNvSpPr/>
          <p:nvPr/>
        </p:nvSpPr>
        <p:spPr>
          <a:xfrm rot="4031740" flipV="1">
            <a:off x="5993099" y="1930616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3AB19CC9-DC56-4E29-844A-8D7DB41CEF23}"/>
              </a:ext>
            </a:extLst>
          </p:cNvPr>
          <p:cNvSpPr/>
          <p:nvPr/>
        </p:nvSpPr>
        <p:spPr>
          <a:xfrm rot="14795991" flipV="1">
            <a:off x="6019643" y="1919129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B471B87-C514-46A3-8BE8-935472F76DC3}"/>
              </a:ext>
            </a:extLst>
          </p:cNvPr>
          <p:cNvGrpSpPr/>
          <p:nvPr/>
        </p:nvGrpSpPr>
        <p:grpSpPr>
          <a:xfrm>
            <a:off x="5817350" y="2154636"/>
            <a:ext cx="78024" cy="55139"/>
            <a:chOff x="2428355" y="2536084"/>
            <a:chExt cx="98445" cy="69570"/>
          </a:xfrm>
        </p:grpSpPr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71A44C39-4025-4FC3-81D7-A5309BE24B6E}"/>
                </a:ext>
              </a:extLst>
            </p:cNvPr>
            <p:cNvSpPr/>
            <p:nvPr/>
          </p:nvSpPr>
          <p:spPr>
            <a:xfrm rot="749024" flipV="1">
              <a:off x="2428355" y="257179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9FA19A6A-8CB6-474D-A2A8-CAEBFBB5A429}"/>
                </a:ext>
              </a:extLst>
            </p:cNvPr>
            <p:cNvSpPr/>
            <p:nvPr/>
          </p:nvSpPr>
          <p:spPr>
            <a:xfrm rot="11513275" flipV="1">
              <a:off x="2435872" y="253608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AB3D5F16-25CB-442B-A546-6E2BBCB8E049}"/>
              </a:ext>
            </a:extLst>
          </p:cNvPr>
          <p:cNvSpPr/>
          <p:nvPr/>
        </p:nvSpPr>
        <p:spPr>
          <a:xfrm rot="749024" flipV="1">
            <a:off x="6461677" y="2283332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Rectangle: Rounded Corners 35">
            <a:extLst>
              <a:ext uri="{FF2B5EF4-FFF2-40B4-BE49-F238E27FC236}">
                <a16:creationId xmlns:a16="http://schemas.microsoft.com/office/drawing/2014/main" id="{293F1863-53AD-4402-937F-A157781C78A8}"/>
              </a:ext>
            </a:extLst>
          </p:cNvPr>
          <p:cNvSpPr/>
          <p:nvPr/>
        </p:nvSpPr>
        <p:spPr>
          <a:xfrm rot="11513275" flipV="1">
            <a:off x="6467635" y="2255029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37" name="Rectangle: Rounded Corners 36">
            <a:extLst>
              <a:ext uri="{FF2B5EF4-FFF2-40B4-BE49-F238E27FC236}">
                <a16:creationId xmlns:a16="http://schemas.microsoft.com/office/drawing/2014/main" id="{69207AFC-6103-4132-A6BF-F22FDC239EC8}"/>
              </a:ext>
            </a:extLst>
          </p:cNvPr>
          <p:cNvSpPr/>
          <p:nvPr/>
        </p:nvSpPr>
        <p:spPr>
          <a:xfrm rot="6224668" flipV="1">
            <a:off x="6056412" y="2539331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0238C372-F716-4E4F-A228-A6810CA06437}"/>
              </a:ext>
            </a:extLst>
          </p:cNvPr>
          <p:cNvSpPr/>
          <p:nvPr/>
        </p:nvSpPr>
        <p:spPr>
          <a:xfrm rot="16988919" flipV="1">
            <a:off x="6084577" y="2545910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39" name="Rectangle: Rounded Corners 38">
            <a:extLst>
              <a:ext uri="{FF2B5EF4-FFF2-40B4-BE49-F238E27FC236}">
                <a16:creationId xmlns:a16="http://schemas.microsoft.com/office/drawing/2014/main" id="{5933CCE9-2340-4DEF-AEBF-9E19A066E40C}"/>
              </a:ext>
            </a:extLst>
          </p:cNvPr>
          <p:cNvSpPr/>
          <p:nvPr/>
        </p:nvSpPr>
        <p:spPr>
          <a:xfrm rot="5004613" flipV="1">
            <a:off x="6162325" y="2548792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90B2F409-F206-45BE-8C9E-1EAF3CADB4FC}"/>
              </a:ext>
            </a:extLst>
          </p:cNvPr>
          <p:cNvSpPr/>
          <p:nvPr/>
        </p:nvSpPr>
        <p:spPr>
          <a:xfrm rot="15768864" flipV="1">
            <a:off x="6191020" y="2545174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44F6815A-7975-4F42-A7A3-9B4BDDA6482C}"/>
              </a:ext>
            </a:extLst>
          </p:cNvPr>
          <p:cNvSpPr/>
          <p:nvPr/>
        </p:nvSpPr>
        <p:spPr>
          <a:xfrm rot="19009615" flipV="1">
            <a:off x="6394290" y="2017731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42" name="Rectangle: Rounded Corners 41">
            <a:extLst>
              <a:ext uri="{FF2B5EF4-FFF2-40B4-BE49-F238E27FC236}">
                <a16:creationId xmlns:a16="http://schemas.microsoft.com/office/drawing/2014/main" id="{C7FC8FA9-2669-4219-A97F-307518B39435}"/>
              </a:ext>
            </a:extLst>
          </p:cNvPr>
          <p:cNvSpPr/>
          <p:nvPr/>
        </p:nvSpPr>
        <p:spPr>
          <a:xfrm rot="9125682" flipV="1">
            <a:off x="6430118" y="2061574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93E32E26-85A8-4A5A-9E70-AC484663166D}"/>
              </a:ext>
            </a:extLst>
          </p:cNvPr>
          <p:cNvSpPr/>
          <p:nvPr/>
        </p:nvSpPr>
        <p:spPr>
          <a:xfrm rot="19889933" flipV="1">
            <a:off x="6443920" y="2086992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44" name="Rectangle: Rounded Corners 43">
            <a:extLst>
              <a:ext uri="{FF2B5EF4-FFF2-40B4-BE49-F238E27FC236}">
                <a16:creationId xmlns:a16="http://schemas.microsoft.com/office/drawing/2014/main" id="{BED1D385-6080-4493-8E1E-A3EA594A288C}"/>
              </a:ext>
            </a:extLst>
          </p:cNvPr>
          <p:cNvSpPr/>
          <p:nvPr/>
        </p:nvSpPr>
        <p:spPr>
          <a:xfrm rot="10268754" flipV="1">
            <a:off x="6463734" y="2160376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554E12F1-F542-480C-B838-01F30F6A2676}"/>
              </a:ext>
            </a:extLst>
          </p:cNvPr>
          <p:cNvSpPr/>
          <p:nvPr/>
        </p:nvSpPr>
        <p:spPr>
          <a:xfrm rot="21033005" flipV="1">
            <a:off x="6468484" y="2188906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49B75202-39AE-4DE0-B060-7CA37A4531F8}"/>
              </a:ext>
            </a:extLst>
          </p:cNvPr>
          <p:cNvGrpSpPr/>
          <p:nvPr/>
        </p:nvGrpSpPr>
        <p:grpSpPr>
          <a:xfrm>
            <a:off x="5843951" y="2342938"/>
            <a:ext cx="84416" cy="52990"/>
            <a:chOff x="2450012" y="2799862"/>
            <a:chExt cx="106510" cy="66858"/>
          </a:xfrm>
          <a:solidFill>
            <a:schemeClr val="accent1">
              <a:lumMod val="75000"/>
            </a:schemeClr>
          </a:solidFill>
        </p:grpSpPr>
        <p:sp>
          <p:nvSpPr>
            <p:cNvPr id="47" name="Rectangle: Rounded Corners 46">
              <a:extLst>
                <a:ext uri="{FF2B5EF4-FFF2-40B4-BE49-F238E27FC236}">
                  <a16:creationId xmlns:a16="http://schemas.microsoft.com/office/drawing/2014/main" id="{ACFE454A-4F13-4A1E-A12A-DEC9DC833536}"/>
                </a:ext>
              </a:extLst>
            </p:cNvPr>
            <p:cNvSpPr/>
            <p:nvPr/>
          </p:nvSpPr>
          <p:spPr>
            <a:xfrm rot="9319107" flipV="1">
              <a:off x="2450012" y="2799862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: Rounded Corners 47">
              <a:extLst>
                <a:ext uri="{FF2B5EF4-FFF2-40B4-BE49-F238E27FC236}">
                  <a16:creationId xmlns:a16="http://schemas.microsoft.com/office/drawing/2014/main" id="{91E42479-49CE-4A4B-984C-B7BB823DE00A}"/>
                </a:ext>
              </a:extLst>
            </p:cNvPr>
            <p:cNvSpPr/>
            <p:nvPr/>
          </p:nvSpPr>
          <p:spPr>
            <a:xfrm rot="20083358" flipV="1">
              <a:off x="2465594" y="2832860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30E2938-5C85-44FB-B87F-697D627D2AF3}"/>
              </a:ext>
            </a:extLst>
          </p:cNvPr>
          <p:cNvGrpSpPr/>
          <p:nvPr/>
        </p:nvGrpSpPr>
        <p:grpSpPr>
          <a:xfrm>
            <a:off x="5885804" y="2421122"/>
            <a:ext cx="91824" cy="47959"/>
            <a:chOff x="2524249" y="2922321"/>
            <a:chExt cx="115856" cy="60511"/>
          </a:xfrm>
        </p:grpSpPr>
        <p:sp>
          <p:nvSpPr>
            <p:cNvPr id="50" name="Rectangle: Rounded Corners 49">
              <a:extLst>
                <a:ext uri="{FF2B5EF4-FFF2-40B4-BE49-F238E27FC236}">
                  <a16:creationId xmlns:a16="http://schemas.microsoft.com/office/drawing/2014/main" id="{5491D733-BC62-4AB1-BB5F-94AEAACDE3DB}"/>
                </a:ext>
              </a:extLst>
            </p:cNvPr>
            <p:cNvSpPr/>
            <p:nvPr/>
          </p:nvSpPr>
          <p:spPr>
            <a:xfrm rot="8250577" flipV="1">
              <a:off x="2524249" y="2922321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1" name="Rectangle: Rounded Corners 50">
              <a:extLst>
                <a:ext uri="{FF2B5EF4-FFF2-40B4-BE49-F238E27FC236}">
                  <a16:creationId xmlns:a16="http://schemas.microsoft.com/office/drawing/2014/main" id="{B7FB5DEB-E4A3-4252-85C8-666B90CEF63F}"/>
                </a:ext>
              </a:extLst>
            </p:cNvPr>
            <p:cNvSpPr/>
            <p:nvPr/>
          </p:nvSpPr>
          <p:spPr>
            <a:xfrm rot="19014828" flipV="1">
              <a:off x="2549177" y="2948972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F10C2CFE-4810-4902-B668-C6E7FC15DA50}"/>
              </a:ext>
            </a:extLst>
          </p:cNvPr>
          <p:cNvSpPr/>
          <p:nvPr/>
        </p:nvSpPr>
        <p:spPr>
          <a:xfrm rot="4050014" flipV="1">
            <a:off x="6259364" y="2527930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Rectangle: Rounded Corners 52">
            <a:extLst>
              <a:ext uri="{FF2B5EF4-FFF2-40B4-BE49-F238E27FC236}">
                <a16:creationId xmlns:a16="http://schemas.microsoft.com/office/drawing/2014/main" id="{CB08DFA4-493C-4BDE-A60C-7D32DFB56533}"/>
              </a:ext>
            </a:extLst>
          </p:cNvPr>
          <p:cNvSpPr/>
          <p:nvPr/>
        </p:nvSpPr>
        <p:spPr>
          <a:xfrm rot="14814265" flipV="1">
            <a:off x="6285969" y="2516584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1980EA9-452C-4FD1-89C8-2FA57C1E53E7}"/>
              </a:ext>
            </a:extLst>
          </p:cNvPr>
          <p:cNvSpPr/>
          <p:nvPr/>
        </p:nvSpPr>
        <p:spPr>
          <a:xfrm rot="1582467" flipV="1">
            <a:off x="6432186" y="2366562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Rectangle: Rounded Corners 54">
            <a:extLst>
              <a:ext uri="{FF2B5EF4-FFF2-40B4-BE49-F238E27FC236}">
                <a16:creationId xmlns:a16="http://schemas.microsoft.com/office/drawing/2014/main" id="{F76F4B27-2DE6-405D-A0ED-533B3CF1EE41}"/>
              </a:ext>
            </a:extLst>
          </p:cNvPr>
          <p:cNvSpPr/>
          <p:nvPr/>
        </p:nvSpPr>
        <p:spPr>
          <a:xfrm rot="12346718" flipV="1">
            <a:off x="6444764" y="2340517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CA47BF0-2E13-4D37-96A3-678A1ABFFCB4}"/>
              </a:ext>
            </a:extLst>
          </p:cNvPr>
          <p:cNvSpPr txBox="1"/>
          <p:nvPr/>
        </p:nvSpPr>
        <p:spPr>
          <a:xfrm>
            <a:off x="5984945" y="2206180"/>
            <a:ext cx="364202" cy="21012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8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IC</a:t>
            </a:r>
          </a:p>
        </p:txBody>
      </p:sp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5783CB09-7892-43E0-BED7-E208AD6A3043}"/>
              </a:ext>
            </a:extLst>
          </p:cNvPr>
          <p:cNvSpPr/>
          <p:nvPr/>
        </p:nvSpPr>
        <p:spPr>
          <a:xfrm rot="4160223">
            <a:off x="8418026" y="1710485"/>
            <a:ext cx="178689" cy="178233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58894C7-1F00-41E0-8176-A99168D01FD2}"/>
              </a:ext>
            </a:extLst>
          </p:cNvPr>
          <p:cNvGrpSpPr/>
          <p:nvPr/>
        </p:nvGrpSpPr>
        <p:grpSpPr>
          <a:xfrm rot="6642849" flipV="1">
            <a:off x="8407349" y="1876055"/>
            <a:ext cx="109024" cy="27798"/>
            <a:chOff x="3923607" y="1094361"/>
            <a:chExt cx="1722553" cy="439200"/>
          </a:xfrm>
        </p:grpSpPr>
        <p:sp>
          <p:nvSpPr>
            <p:cNvPr id="59" name="Rectangle: Rounded Corners 58">
              <a:extLst>
                <a:ext uri="{FF2B5EF4-FFF2-40B4-BE49-F238E27FC236}">
                  <a16:creationId xmlns:a16="http://schemas.microsoft.com/office/drawing/2014/main" id="{1C9320E3-E821-471C-ADAF-C3017DD10602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" name="Rectangle: Rounded Corners 36">
              <a:extLst>
                <a:ext uri="{FF2B5EF4-FFF2-40B4-BE49-F238E27FC236}">
                  <a16:creationId xmlns:a16="http://schemas.microsoft.com/office/drawing/2014/main" id="{9A7936CE-4608-4599-AD6E-31A11ECD7702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ACB099F-A846-453A-AFFF-20F7C8D9299A}"/>
              </a:ext>
            </a:extLst>
          </p:cNvPr>
          <p:cNvGrpSpPr/>
          <p:nvPr/>
        </p:nvGrpSpPr>
        <p:grpSpPr>
          <a:xfrm rot="17951675" flipV="1">
            <a:off x="8506378" y="1693041"/>
            <a:ext cx="109024" cy="27798"/>
            <a:chOff x="3923607" y="1094361"/>
            <a:chExt cx="1722553" cy="439200"/>
          </a:xfrm>
        </p:grpSpPr>
        <p:sp>
          <p:nvSpPr>
            <p:cNvPr id="62" name="Rectangle: Rounded Corners 61">
              <a:extLst>
                <a:ext uri="{FF2B5EF4-FFF2-40B4-BE49-F238E27FC236}">
                  <a16:creationId xmlns:a16="http://schemas.microsoft.com/office/drawing/2014/main" id="{BFA4B076-3FBE-4D4F-90C8-686168FA0DB9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Rectangle: Rounded Corners 36">
              <a:extLst>
                <a:ext uri="{FF2B5EF4-FFF2-40B4-BE49-F238E27FC236}">
                  <a16:creationId xmlns:a16="http://schemas.microsoft.com/office/drawing/2014/main" id="{0055856C-C736-4EAC-9F73-CE210D285D35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8A79229E-AA17-4251-969E-232033684298}"/>
              </a:ext>
            </a:extLst>
          </p:cNvPr>
          <p:cNvSpPr/>
          <p:nvPr/>
        </p:nvSpPr>
        <p:spPr>
          <a:xfrm rot="2623202" flipV="1">
            <a:off x="8521935" y="186425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Rectangle: Rounded Corners 64">
            <a:extLst>
              <a:ext uri="{FF2B5EF4-FFF2-40B4-BE49-F238E27FC236}">
                <a16:creationId xmlns:a16="http://schemas.microsoft.com/office/drawing/2014/main" id="{5306114A-7A63-4FDA-8D12-DA6ECAD3B3F8}"/>
              </a:ext>
            </a:extLst>
          </p:cNvPr>
          <p:cNvSpPr/>
          <p:nvPr/>
        </p:nvSpPr>
        <p:spPr>
          <a:xfrm rot="2623202" flipV="1">
            <a:off x="8543912" y="184099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Rectangle: Rounded Corners 65">
            <a:extLst>
              <a:ext uri="{FF2B5EF4-FFF2-40B4-BE49-F238E27FC236}">
                <a16:creationId xmlns:a16="http://schemas.microsoft.com/office/drawing/2014/main" id="{AEF236C5-4621-493C-A533-D729E6D11A9F}"/>
              </a:ext>
            </a:extLst>
          </p:cNvPr>
          <p:cNvSpPr/>
          <p:nvPr/>
        </p:nvSpPr>
        <p:spPr>
          <a:xfrm rot="20295054" flipV="1">
            <a:off x="8391195" y="182418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0A090F11-84D2-4E24-98F8-9E8FE6610A75}"/>
              </a:ext>
            </a:extLst>
          </p:cNvPr>
          <p:cNvSpPr/>
          <p:nvPr/>
        </p:nvSpPr>
        <p:spPr>
          <a:xfrm rot="20295054" flipV="1">
            <a:off x="8379159" y="179453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AB42B80A-2422-4E07-9F32-6933DC912010}"/>
              </a:ext>
            </a:extLst>
          </p:cNvPr>
          <p:cNvSpPr/>
          <p:nvPr/>
        </p:nvSpPr>
        <p:spPr>
          <a:xfrm rot="20295054" flipV="1">
            <a:off x="8555140" y="177491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31157620-C9ED-4AE3-999F-57BB3ED66F87}"/>
              </a:ext>
            </a:extLst>
          </p:cNvPr>
          <p:cNvSpPr/>
          <p:nvPr/>
        </p:nvSpPr>
        <p:spPr>
          <a:xfrm rot="20295054" flipV="1">
            <a:off x="8543104" y="174526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573A1A95-34E0-40EA-AB8B-6F5494D3F9A8}"/>
              </a:ext>
            </a:extLst>
          </p:cNvPr>
          <p:cNvSpPr/>
          <p:nvPr/>
        </p:nvSpPr>
        <p:spPr>
          <a:xfrm rot="2623202" flipV="1">
            <a:off x="8399168" y="172960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17461D51-1DA2-4985-A859-11B58E891C1A}"/>
              </a:ext>
            </a:extLst>
          </p:cNvPr>
          <p:cNvSpPr/>
          <p:nvPr/>
        </p:nvSpPr>
        <p:spPr>
          <a:xfrm rot="2623202" flipV="1">
            <a:off x="8421145" y="170634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94B8D97D-D648-4DF8-9D42-38749226DA7E}"/>
              </a:ext>
            </a:extLst>
          </p:cNvPr>
          <p:cNvSpPr/>
          <p:nvPr/>
        </p:nvSpPr>
        <p:spPr>
          <a:xfrm rot="7043549" flipV="1">
            <a:off x="8486993" y="169287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ctangle: Rounded Corners 72">
            <a:extLst>
              <a:ext uri="{FF2B5EF4-FFF2-40B4-BE49-F238E27FC236}">
                <a16:creationId xmlns:a16="http://schemas.microsoft.com/office/drawing/2014/main" id="{BFA760C7-CDB2-469A-9ED3-BFD8FC841878}"/>
              </a:ext>
            </a:extLst>
          </p:cNvPr>
          <p:cNvSpPr/>
          <p:nvPr/>
        </p:nvSpPr>
        <p:spPr>
          <a:xfrm rot="6649999" flipV="1">
            <a:off x="8466423" y="187162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Rectangle: Rounded Corners 73">
            <a:extLst>
              <a:ext uri="{FF2B5EF4-FFF2-40B4-BE49-F238E27FC236}">
                <a16:creationId xmlns:a16="http://schemas.microsoft.com/office/drawing/2014/main" id="{BCBD1818-2C8C-4508-B6D3-EE8E142FDFB2}"/>
              </a:ext>
            </a:extLst>
          </p:cNvPr>
          <p:cNvSpPr/>
          <p:nvPr/>
        </p:nvSpPr>
        <p:spPr>
          <a:xfrm rot="6098732">
            <a:off x="8715843" y="1796322"/>
            <a:ext cx="178689" cy="178233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75" name="Group 74">
            <a:extLst>
              <a:ext uri="{FF2B5EF4-FFF2-40B4-BE49-F238E27FC236}">
                <a16:creationId xmlns:a16="http://schemas.microsoft.com/office/drawing/2014/main" id="{1BCDEB34-7702-4B2A-A078-CEE86FC379DA}"/>
              </a:ext>
            </a:extLst>
          </p:cNvPr>
          <p:cNvGrpSpPr/>
          <p:nvPr/>
        </p:nvGrpSpPr>
        <p:grpSpPr>
          <a:xfrm rot="8581358" flipV="1">
            <a:off x="8663920" y="1923580"/>
            <a:ext cx="109024" cy="27798"/>
            <a:chOff x="3923607" y="1094361"/>
            <a:chExt cx="1722553" cy="439200"/>
          </a:xfrm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B3A26EF6-6382-416F-82E0-A1242E124B0D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Rectangle: Rounded Corners 36">
              <a:extLst>
                <a:ext uri="{FF2B5EF4-FFF2-40B4-BE49-F238E27FC236}">
                  <a16:creationId xmlns:a16="http://schemas.microsoft.com/office/drawing/2014/main" id="{DDE3C1BE-1F50-41F9-854B-023F0D6A5C9F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F566AC1-8977-4A94-9A87-6DFB4FD2749A}"/>
              </a:ext>
            </a:extLst>
          </p:cNvPr>
          <p:cNvGrpSpPr/>
          <p:nvPr/>
        </p:nvGrpSpPr>
        <p:grpSpPr>
          <a:xfrm rot="617650" flipV="1">
            <a:off x="8842938" y="1909171"/>
            <a:ext cx="109024" cy="27798"/>
            <a:chOff x="3923607" y="1094361"/>
            <a:chExt cx="1722553" cy="439200"/>
          </a:xfrm>
        </p:grpSpPr>
        <p:sp>
          <p:nvSpPr>
            <p:cNvPr id="79" name="Rectangle: Rounded Corners 78">
              <a:extLst>
                <a:ext uri="{FF2B5EF4-FFF2-40B4-BE49-F238E27FC236}">
                  <a16:creationId xmlns:a16="http://schemas.microsoft.com/office/drawing/2014/main" id="{9A532CDA-4D0D-4B98-AB66-F49B48109AA5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0" name="Rectangle: Rounded Corners 36">
              <a:extLst>
                <a:ext uri="{FF2B5EF4-FFF2-40B4-BE49-F238E27FC236}">
                  <a16:creationId xmlns:a16="http://schemas.microsoft.com/office/drawing/2014/main" id="{17D341B1-14C0-47AE-A8DC-1D66F793C0CE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3C730253-F7FD-4602-BFD0-68B3F16FBAD7}"/>
              </a:ext>
            </a:extLst>
          </p:cNvPr>
          <p:cNvSpPr/>
          <p:nvPr/>
        </p:nvSpPr>
        <p:spPr>
          <a:xfrm rot="4561711" flipV="1">
            <a:off x="8769737" y="196566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88B47B5C-6B76-4780-B2E1-0FF5DDC5E74B}"/>
              </a:ext>
            </a:extLst>
          </p:cNvPr>
          <p:cNvSpPr/>
          <p:nvPr/>
        </p:nvSpPr>
        <p:spPr>
          <a:xfrm rot="4561711" flipV="1">
            <a:off x="8800743" y="195774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F87E19CF-3307-4E0F-A9F6-453C144D9E3E}"/>
              </a:ext>
            </a:extLst>
          </p:cNvPr>
          <p:cNvSpPr/>
          <p:nvPr/>
        </p:nvSpPr>
        <p:spPr>
          <a:xfrm rot="633563" flipV="1">
            <a:off x="8680653" y="186191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4167ABCA-DBEC-4BF8-BA1E-27F89A794995}"/>
              </a:ext>
            </a:extLst>
          </p:cNvPr>
          <p:cNvSpPr/>
          <p:nvPr/>
        </p:nvSpPr>
        <p:spPr>
          <a:xfrm rot="633563" flipV="1">
            <a:off x="8686328" y="183042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96B1DB3C-8992-4D75-B61B-68F846AF51AC}"/>
              </a:ext>
            </a:extLst>
          </p:cNvPr>
          <p:cNvSpPr/>
          <p:nvPr/>
        </p:nvSpPr>
        <p:spPr>
          <a:xfrm rot="633563" flipV="1">
            <a:off x="8851221" y="187641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6" name="Rectangle: Rounded Corners 85">
            <a:extLst>
              <a:ext uri="{FF2B5EF4-FFF2-40B4-BE49-F238E27FC236}">
                <a16:creationId xmlns:a16="http://schemas.microsoft.com/office/drawing/2014/main" id="{3F55FC0A-7F6B-4225-9307-B68B2B41DEC5}"/>
              </a:ext>
            </a:extLst>
          </p:cNvPr>
          <p:cNvSpPr/>
          <p:nvPr/>
        </p:nvSpPr>
        <p:spPr>
          <a:xfrm rot="8552493" flipV="1">
            <a:off x="8711011" y="193991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7" name="Rectangle: Rounded Corners 86">
            <a:extLst>
              <a:ext uri="{FF2B5EF4-FFF2-40B4-BE49-F238E27FC236}">
                <a16:creationId xmlns:a16="http://schemas.microsoft.com/office/drawing/2014/main" id="{C382DB29-9D19-4913-876D-9C3D450F4E0C}"/>
              </a:ext>
            </a:extLst>
          </p:cNvPr>
          <p:cNvSpPr/>
          <p:nvPr/>
        </p:nvSpPr>
        <p:spPr>
          <a:xfrm rot="8982058" flipV="1">
            <a:off x="8848109" y="182967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8" name="Rectangle: Rounded Corners 87">
            <a:extLst>
              <a:ext uri="{FF2B5EF4-FFF2-40B4-BE49-F238E27FC236}">
                <a16:creationId xmlns:a16="http://schemas.microsoft.com/office/drawing/2014/main" id="{9AED3AA2-69AF-4072-91EC-AF5751780FAE}"/>
              </a:ext>
            </a:extLst>
          </p:cNvPr>
          <p:cNvSpPr/>
          <p:nvPr/>
        </p:nvSpPr>
        <p:spPr>
          <a:xfrm rot="373892">
            <a:off x="8694117" y="2159689"/>
            <a:ext cx="178689" cy="178233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89" name="Group 88">
            <a:extLst>
              <a:ext uri="{FF2B5EF4-FFF2-40B4-BE49-F238E27FC236}">
                <a16:creationId xmlns:a16="http://schemas.microsoft.com/office/drawing/2014/main" id="{0E655CF6-82FC-41B1-9FE5-DE8BC4C87F8C}"/>
              </a:ext>
            </a:extLst>
          </p:cNvPr>
          <p:cNvGrpSpPr/>
          <p:nvPr/>
        </p:nvGrpSpPr>
        <p:grpSpPr>
          <a:xfrm rot="2856518" flipV="1">
            <a:off x="8812300" y="2295472"/>
            <a:ext cx="109024" cy="27798"/>
            <a:chOff x="3923607" y="1094361"/>
            <a:chExt cx="1722553" cy="439200"/>
          </a:xfrm>
        </p:grpSpPr>
        <p:sp>
          <p:nvSpPr>
            <p:cNvPr id="90" name="Rectangle: Rounded Corners 89">
              <a:extLst>
                <a:ext uri="{FF2B5EF4-FFF2-40B4-BE49-F238E27FC236}">
                  <a16:creationId xmlns:a16="http://schemas.microsoft.com/office/drawing/2014/main" id="{C053CF22-2487-41D1-A847-F45544C3F151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1" name="Rectangle: Rounded Corners 36">
              <a:extLst>
                <a:ext uri="{FF2B5EF4-FFF2-40B4-BE49-F238E27FC236}">
                  <a16:creationId xmlns:a16="http://schemas.microsoft.com/office/drawing/2014/main" id="{52173C4A-1F5F-400F-AC3C-8FC4112DF293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B53B16AB-2A8C-43F4-8E6E-04EA8E7198C7}"/>
              </a:ext>
            </a:extLst>
          </p:cNvPr>
          <p:cNvSpPr/>
          <p:nvPr/>
        </p:nvSpPr>
        <p:spPr>
          <a:xfrm rot="20436871" flipV="1">
            <a:off x="8839663" y="222416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AD60B160-3788-4ACD-B31F-5499B2AACD81}"/>
              </a:ext>
            </a:extLst>
          </p:cNvPr>
          <p:cNvSpPr/>
          <p:nvPr/>
        </p:nvSpPr>
        <p:spPr>
          <a:xfrm rot="20436871" flipV="1">
            <a:off x="8828860" y="2194040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4" name="Rectangle: Rounded Corners 93">
            <a:extLst>
              <a:ext uri="{FF2B5EF4-FFF2-40B4-BE49-F238E27FC236}">
                <a16:creationId xmlns:a16="http://schemas.microsoft.com/office/drawing/2014/main" id="{06A8B7E5-7F55-4F18-AF9A-0BEB12BD3DD2}"/>
              </a:ext>
            </a:extLst>
          </p:cNvPr>
          <p:cNvSpPr/>
          <p:nvPr/>
        </p:nvSpPr>
        <p:spPr>
          <a:xfrm rot="16508723" flipV="1">
            <a:off x="8744788" y="232263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5" name="Rectangle: Rounded Corners 94">
            <a:extLst>
              <a:ext uri="{FF2B5EF4-FFF2-40B4-BE49-F238E27FC236}">
                <a16:creationId xmlns:a16="http://schemas.microsoft.com/office/drawing/2014/main" id="{7E0C9929-CBF9-40C1-B7F5-8A25393CA6C4}"/>
              </a:ext>
            </a:extLst>
          </p:cNvPr>
          <p:cNvSpPr/>
          <p:nvPr/>
        </p:nvSpPr>
        <p:spPr>
          <a:xfrm rot="16508723" flipV="1">
            <a:off x="8712900" y="231995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6" name="Rectangle: Rounded Corners 95">
            <a:extLst>
              <a:ext uri="{FF2B5EF4-FFF2-40B4-BE49-F238E27FC236}">
                <a16:creationId xmlns:a16="http://schemas.microsoft.com/office/drawing/2014/main" id="{9ED529A8-6C4F-45E2-A513-A6BC7C74473E}"/>
              </a:ext>
            </a:extLst>
          </p:cNvPr>
          <p:cNvSpPr/>
          <p:nvPr/>
        </p:nvSpPr>
        <p:spPr>
          <a:xfrm rot="16508723" flipV="1">
            <a:off x="8743125" y="215146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7" name="Rectangle: Rounded Corners 96">
            <a:extLst>
              <a:ext uri="{FF2B5EF4-FFF2-40B4-BE49-F238E27FC236}">
                <a16:creationId xmlns:a16="http://schemas.microsoft.com/office/drawing/2014/main" id="{EB5A4771-2889-4F37-BC83-81D8C4953787}"/>
              </a:ext>
            </a:extLst>
          </p:cNvPr>
          <p:cNvSpPr/>
          <p:nvPr/>
        </p:nvSpPr>
        <p:spPr>
          <a:xfrm rot="20436871" flipV="1">
            <a:off x="8664045" y="227274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ectangle: Rounded Corners 97">
            <a:extLst>
              <a:ext uri="{FF2B5EF4-FFF2-40B4-BE49-F238E27FC236}">
                <a16:creationId xmlns:a16="http://schemas.microsoft.com/office/drawing/2014/main" id="{A98EE2B3-14CB-4C1E-855F-23CDF5AA6644}"/>
              </a:ext>
            </a:extLst>
          </p:cNvPr>
          <p:cNvSpPr/>
          <p:nvPr/>
        </p:nvSpPr>
        <p:spPr>
          <a:xfrm rot="20436871" flipV="1">
            <a:off x="8653242" y="224262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9" name="Rectangle: Rounded Corners 98">
            <a:extLst>
              <a:ext uri="{FF2B5EF4-FFF2-40B4-BE49-F238E27FC236}">
                <a16:creationId xmlns:a16="http://schemas.microsoft.com/office/drawing/2014/main" id="{EF08E5E5-392F-4E65-902F-82CA874C9FCD}"/>
              </a:ext>
            </a:extLst>
          </p:cNvPr>
          <p:cNvSpPr/>
          <p:nvPr/>
        </p:nvSpPr>
        <p:spPr>
          <a:xfrm rot="3257218" flipV="1">
            <a:off x="8671019" y="217780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0" name="Rectangle: Rounded Corners 99">
            <a:extLst>
              <a:ext uri="{FF2B5EF4-FFF2-40B4-BE49-F238E27FC236}">
                <a16:creationId xmlns:a16="http://schemas.microsoft.com/office/drawing/2014/main" id="{3528E029-25F1-4D26-92F2-540F75E9AC40}"/>
              </a:ext>
            </a:extLst>
          </p:cNvPr>
          <p:cNvSpPr/>
          <p:nvPr/>
        </p:nvSpPr>
        <p:spPr>
          <a:xfrm rot="3257218" flipV="1">
            <a:off x="8696889" y="2158970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1" name="Rectangle: Rounded Corners 100">
            <a:extLst>
              <a:ext uri="{FF2B5EF4-FFF2-40B4-BE49-F238E27FC236}">
                <a16:creationId xmlns:a16="http://schemas.microsoft.com/office/drawing/2014/main" id="{42B85E19-C58B-4A09-A13C-F8EF9E9B5408}"/>
              </a:ext>
            </a:extLst>
          </p:cNvPr>
          <p:cNvSpPr/>
          <p:nvPr/>
        </p:nvSpPr>
        <p:spPr>
          <a:xfrm rot="14960223">
            <a:off x="8422942" y="2062904"/>
            <a:ext cx="178689" cy="178233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8AA2F349-9B6E-49A6-9743-64A94543D9E4}"/>
              </a:ext>
            </a:extLst>
          </p:cNvPr>
          <p:cNvGrpSpPr/>
          <p:nvPr/>
        </p:nvGrpSpPr>
        <p:grpSpPr>
          <a:xfrm rot="17442849" flipV="1">
            <a:off x="8503284" y="2047769"/>
            <a:ext cx="109024" cy="27798"/>
            <a:chOff x="3923607" y="1094361"/>
            <a:chExt cx="1722553" cy="439200"/>
          </a:xfrm>
        </p:grpSpPr>
        <p:sp>
          <p:nvSpPr>
            <p:cNvPr id="103" name="Rectangle: Rounded Corners 102">
              <a:extLst>
                <a:ext uri="{FF2B5EF4-FFF2-40B4-BE49-F238E27FC236}">
                  <a16:creationId xmlns:a16="http://schemas.microsoft.com/office/drawing/2014/main" id="{8C1BE6AC-8F5D-4F6E-8E8D-A8AEF3ED973C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Rectangle: Rounded Corners 36">
              <a:extLst>
                <a:ext uri="{FF2B5EF4-FFF2-40B4-BE49-F238E27FC236}">
                  <a16:creationId xmlns:a16="http://schemas.microsoft.com/office/drawing/2014/main" id="{05DA4DDB-CC0C-4FEC-8D80-A6E43E41FF92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05" name="Rectangle: Rounded Corners 104">
            <a:extLst>
              <a:ext uri="{FF2B5EF4-FFF2-40B4-BE49-F238E27FC236}">
                <a16:creationId xmlns:a16="http://schemas.microsoft.com/office/drawing/2014/main" id="{AE72240B-EB4A-42D4-BFC9-13E6C8A9BB63}"/>
              </a:ext>
            </a:extLst>
          </p:cNvPr>
          <p:cNvSpPr/>
          <p:nvPr/>
        </p:nvSpPr>
        <p:spPr>
          <a:xfrm rot="13423202" flipV="1">
            <a:off x="8423074" y="205957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6" name="Rectangle: Rounded Corners 105">
            <a:extLst>
              <a:ext uri="{FF2B5EF4-FFF2-40B4-BE49-F238E27FC236}">
                <a16:creationId xmlns:a16="http://schemas.microsoft.com/office/drawing/2014/main" id="{8C55177F-94F6-48AF-915A-F46E9FBB0EF0}"/>
              </a:ext>
            </a:extLst>
          </p:cNvPr>
          <p:cNvSpPr/>
          <p:nvPr/>
        </p:nvSpPr>
        <p:spPr>
          <a:xfrm rot="13423202" flipV="1">
            <a:off x="8401097" y="208283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7" name="Rectangle: Rounded Corners 106">
            <a:extLst>
              <a:ext uri="{FF2B5EF4-FFF2-40B4-BE49-F238E27FC236}">
                <a16:creationId xmlns:a16="http://schemas.microsoft.com/office/drawing/2014/main" id="{5B7D3829-6199-4819-8300-7DBF08B0082C}"/>
              </a:ext>
            </a:extLst>
          </p:cNvPr>
          <p:cNvSpPr/>
          <p:nvPr/>
        </p:nvSpPr>
        <p:spPr>
          <a:xfrm rot="9495054" flipV="1">
            <a:off x="8553814" y="209964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8" name="Rectangle: Rounded Corners 107">
            <a:extLst>
              <a:ext uri="{FF2B5EF4-FFF2-40B4-BE49-F238E27FC236}">
                <a16:creationId xmlns:a16="http://schemas.microsoft.com/office/drawing/2014/main" id="{892DC0B3-1A15-4C7F-BDFC-55955EA9D208}"/>
              </a:ext>
            </a:extLst>
          </p:cNvPr>
          <p:cNvSpPr/>
          <p:nvPr/>
        </p:nvSpPr>
        <p:spPr>
          <a:xfrm rot="9495054" flipV="1">
            <a:off x="8565850" y="212929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9" name="Rectangle: Rounded Corners 108">
            <a:extLst>
              <a:ext uri="{FF2B5EF4-FFF2-40B4-BE49-F238E27FC236}">
                <a16:creationId xmlns:a16="http://schemas.microsoft.com/office/drawing/2014/main" id="{17ED06FB-04C3-4923-BEB6-000477E28163}"/>
              </a:ext>
            </a:extLst>
          </p:cNvPr>
          <p:cNvSpPr/>
          <p:nvPr/>
        </p:nvSpPr>
        <p:spPr>
          <a:xfrm rot="9495054" flipV="1">
            <a:off x="8389869" y="214890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0" name="Rectangle: Rounded Corners 109">
            <a:extLst>
              <a:ext uri="{FF2B5EF4-FFF2-40B4-BE49-F238E27FC236}">
                <a16:creationId xmlns:a16="http://schemas.microsoft.com/office/drawing/2014/main" id="{3CAEC9DC-8CDA-4A6C-8AAA-709496F25460}"/>
              </a:ext>
            </a:extLst>
          </p:cNvPr>
          <p:cNvSpPr/>
          <p:nvPr/>
        </p:nvSpPr>
        <p:spPr>
          <a:xfrm rot="17843549" flipV="1">
            <a:off x="8458017" y="223094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1" name="Rectangle: Rounded Corners 110">
            <a:extLst>
              <a:ext uri="{FF2B5EF4-FFF2-40B4-BE49-F238E27FC236}">
                <a16:creationId xmlns:a16="http://schemas.microsoft.com/office/drawing/2014/main" id="{0207EB55-0BEE-40E3-A0DE-467BABC0AE61}"/>
              </a:ext>
            </a:extLst>
          </p:cNvPr>
          <p:cNvSpPr/>
          <p:nvPr/>
        </p:nvSpPr>
        <p:spPr>
          <a:xfrm rot="17843549" flipV="1">
            <a:off x="8429517" y="221639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D6F802B3-EA83-4269-BE7C-18B2339B7A01}"/>
              </a:ext>
            </a:extLst>
          </p:cNvPr>
          <p:cNvGrpSpPr/>
          <p:nvPr/>
        </p:nvGrpSpPr>
        <p:grpSpPr>
          <a:xfrm rot="3515391" flipV="1">
            <a:off x="8526941" y="2229487"/>
            <a:ext cx="140737" cy="27798"/>
            <a:chOff x="3923607" y="1670623"/>
            <a:chExt cx="2223605" cy="439205"/>
          </a:xfrm>
        </p:grpSpPr>
        <p:sp>
          <p:nvSpPr>
            <p:cNvPr id="113" name="Rectangle: Rounded Corners 112">
              <a:extLst>
                <a:ext uri="{FF2B5EF4-FFF2-40B4-BE49-F238E27FC236}">
                  <a16:creationId xmlns:a16="http://schemas.microsoft.com/office/drawing/2014/main" id="{8BBEEA70-D574-4EEE-966A-624F6DBCD7C3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Rectangle: Rounded Corners 36">
              <a:extLst>
                <a:ext uri="{FF2B5EF4-FFF2-40B4-BE49-F238E27FC236}">
                  <a16:creationId xmlns:a16="http://schemas.microsoft.com/office/drawing/2014/main" id="{626BB7B0-1BA2-4935-AB4D-1E9A0EB6CA3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5" name="Rectangle 114">
              <a:extLst>
                <a:ext uri="{FF2B5EF4-FFF2-40B4-BE49-F238E27FC236}">
                  <a16:creationId xmlns:a16="http://schemas.microsoft.com/office/drawing/2014/main" id="{7ABFFCC0-0777-4E9D-A68F-01ADCA163EBA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16" name="Rectangle: Rounded Corners 115">
            <a:extLst>
              <a:ext uri="{FF2B5EF4-FFF2-40B4-BE49-F238E27FC236}">
                <a16:creationId xmlns:a16="http://schemas.microsoft.com/office/drawing/2014/main" id="{08519AF4-E0AC-461A-ACEC-8CDE1FDCA994}"/>
              </a:ext>
            </a:extLst>
          </p:cNvPr>
          <p:cNvSpPr/>
          <p:nvPr/>
        </p:nvSpPr>
        <p:spPr>
          <a:xfrm rot="9882813">
            <a:off x="8498849" y="2432250"/>
            <a:ext cx="178689" cy="178233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91A6E74C-A3C4-4A35-9F92-05D620F2C5A4}"/>
              </a:ext>
            </a:extLst>
          </p:cNvPr>
          <p:cNvGrpSpPr/>
          <p:nvPr/>
        </p:nvGrpSpPr>
        <p:grpSpPr>
          <a:xfrm rot="12365439" flipV="1">
            <a:off x="8447991" y="2453692"/>
            <a:ext cx="109024" cy="27798"/>
            <a:chOff x="3923607" y="1094361"/>
            <a:chExt cx="1722553" cy="439200"/>
          </a:xfrm>
        </p:grpSpPr>
        <p:sp>
          <p:nvSpPr>
            <p:cNvPr id="118" name="Rectangle: Rounded Corners 117">
              <a:extLst>
                <a:ext uri="{FF2B5EF4-FFF2-40B4-BE49-F238E27FC236}">
                  <a16:creationId xmlns:a16="http://schemas.microsoft.com/office/drawing/2014/main" id="{DAFD66EF-43D1-430F-9CDC-C7F9E95A9C17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9" name="Rectangle: Rounded Corners 36">
              <a:extLst>
                <a:ext uri="{FF2B5EF4-FFF2-40B4-BE49-F238E27FC236}">
                  <a16:creationId xmlns:a16="http://schemas.microsoft.com/office/drawing/2014/main" id="{4A137D18-430A-4923-91E7-63BE284F1CB7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20" name="Group 119">
            <a:extLst>
              <a:ext uri="{FF2B5EF4-FFF2-40B4-BE49-F238E27FC236}">
                <a16:creationId xmlns:a16="http://schemas.microsoft.com/office/drawing/2014/main" id="{38E36BB6-05ED-4127-87FB-75476C07B90B}"/>
              </a:ext>
            </a:extLst>
          </p:cNvPr>
          <p:cNvGrpSpPr/>
          <p:nvPr/>
        </p:nvGrpSpPr>
        <p:grpSpPr>
          <a:xfrm rot="15879337" flipV="1">
            <a:off x="8532067" y="2576061"/>
            <a:ext cx="109024" cy="27798"/>
            <a:chOff x="3923607" y="1094361"/>
            <a:chExt cx="1722553" cy="439200"/>
          </a:xfrm>
        </p:grpSpPr>
        <p:sp>
          <p:nvSpPr>
            <p:cNvPr id="121" name="Rectangle: Rounded Corners 120">
              <a:extLst>
                <a:ext uri="{FF2B5EF4-FFF2-40B4-BE49-F238E27FC236}">
                  <a16:creationId xmlns:a16="http://schemas.microsoft.com/office/drawing/2014/main" id="{78860002-916D-4774-B790-636F31D6B2C9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2" name="Rectangle: Rounded Corners 36">
              <a:extLst>
                <a:ext uri="{FF2B5EF4-FFF2-40B4-BE49-F238E27FC236}">
                  <a16:creationId xmlns:a16="http://schemas.microsoft.com/office/drawing/2014/main" id="{49DD5B3A-0E8C-490D-8D1D-222D5E4C60C8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23" name="Rectangle: Rounded Corners 122">
            <a:extLst>
              <a:ext uri="{FF2B5EF4-FFF2-40B4-BE49-F238E27FC236}">
                <a16:creationId xmlns:a16="http://schemas.microsoft.com/office/drawing/2014/main" id="{600CAA27-5F13-4FB0-AD82-C26C90F79520}"/>
              </a:ext>
            </a:extLst>
          </p:cNvPr>
          <p:cNvSpPr/>
          <p:nvPr/>
        </p:nvSpPr>
        <p:spPr>
          <a:xfrm rot="8345792" flipV="1">
            <a:off x="8467804" y="255176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4" name="Rectangle: Rounded Corners 123">
            <a:extLst>
              <a:ext uri="{FF2B5EF4-FFF2-40B4-BE49-F238E27FC236}">
                <a16:creationId xmlns:a16="http://schemas.microsoft.com/office/drawing/2014/main" id="{3780FF90-CE92-4265-8B98-92C16A458487}"/>
              </a:ext>
            </a:extLst>
          </p:cNvPr>
          <p:cNvSpPr/>
          <p:nvPr/>
        </p:nvSpPr>
        <p:spPr>
          <a:xfrm rot="8345792" flipV="1">
            <a:off x="8488903" y="257582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5" name="Rectangle: Rounded Corners 124">
            <a:extLst>
              <a:ext uri="{FF2B5EF4-FFF2-40B4-BE49-F238E27FC236}">
                <a16:creationId xmlns:a16="http://schemas.microsoft.com/office/drawing/2014/main" id="{5EEF5F4F-CBB9-475C-A49A-9EB4E271C22C}"/>
              </a:ext>
            </a:extLst>
          </p:cNvPr>
          <p:cNvSpPr/>
          <p:nvPr/>
        </p:nvSpPr>
        <p:spPr>
          <a:xfrm rot="4417644" flipV="1">
            <a:off x="8519948" y="242535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A430AB42-910A-407F-A0B9-02DD5162199E}"/>
              </a:ext>
            </a:extLst>
          </p:cNvPr>
          <p:cNvSpPr/>
          <p:nvPr/>
        </p:nvSpPr>
        <p:spPr>
          <a:xfrm rot="4417644" flipV="1">
            <a:off x="8550595" y="241615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7" name="Rectangle: Rounded Corners 126">
            <a:extLst>
              <a:ext uri="{FF2B5EF4-FFF2-40B4-BE49-F238E27FC236}">
                <a16:creationId xmlns:a16="http://schemas.microsoft.com/office/drawing/2014/main" id="{3A725083-DCE8-4BC6-930F-A5F9B697D243}"/>
              </a:ext>
            </a:extLst>
          </p:cNvPr>
          <p:cNvSpPr/>
          <p:nvPr/>
        </p:nvSpPr>
        <p:spPr>
          <a:xfrm rot="4992766" flipV="1">
            <a:off x="8580506" y="258965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8" name="Rectangle: Rounded Corners 127">
            <a:extLst>
              <a:ext uri="{FF2B5EF4-FFF2-40B4-BE49-F238E27FC236}">
                <a16:creationId xmlns:a16="http://schemas.microsoft.com/office/drawing/2014/main" id="{8D7A1414-FDF3-4BE5-B180-CE30B9116FDF}"/>
              </a:ext>
            </a:extLst>
          </p:cNvPr>
          <p:cNvSpPr/>
          <p:nvPr/>
        </p:nvSpPr>
        <p:spPr>
          <a:xfrm rot="8345792" flipV="1">
            <a:off x="8613363" y="244215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Rectangle: Rounded Corners 128">
            <a:extLst>
              <a:ext uri="{FF2B5EF4-FFF2-40B4-BE49-F238E27FC236}">
                <a16:creationId xmlns:a16="http://schemas.microsoft.com/office/drawing/2014/main" id="{946FD8C4-8F2C-4E4C-A423-5FDA0B84F4CE}"/>
              </a:ext>
            </a:extLst>
          </p:cNvPr>
          <p:cNvSpPr/>
          <p:nvPr/>
        </p:nvSpPr>
        <p:spPr>
          <a:xfrm rot="8345792" flipV="1">
            <a:off x="8634462" y="246621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0" name="Rectangle: Rounded Corners 129">
            <a:extLst>
              <a:ext uri="{FF2B5EF4-FFF2-40B4-BE49-F238E27FC236}">
                <a16:creationId xmlns:a16="http://schemas.microsoft.com/office/drawing/2014/main" id="{29C1A2DB-D204-41B5-837B-4C0DF48EA40A}"/>
              </a:ext>
            </a:extLst>
          </p:cNvPr>
          <p:cNvSpPr/>
          <p:nvPr/>
        </p:nvSpPr>
        <p:spPr>
          <a:xfrm rot="12766139" flipV="1">
            <a:off x="8641698" y="253303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Rectangle: Rounded Corners 130">
            <a:extLst>
              <a:ext uri="{FF2B5EF4-FFF2-40B4-BE49-F238E27FC236}">
                <a16:creationId xmlns:a16="http://schemas.microsoft.com/office/drawing/2014/main" id="{2EB156BA-E845-46A1-8F0C-6E8A003008E1}"/>
              </a:ext>
            </a:extLst>
          </p:cNvPr>
          <p:cNvSpPr/>
          <p:nvPr/>
        </p:nvSpPr>
        <p:spPr>
          <a:xfrm rot="12766139" flipV="1">
            <a:off x="8624540" y="256004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2" name="Rectangle: Rounded Corners 131">
            <a:extLst>
              <a:ext uri="{FF2B5EF4-FFF2-40B4-BE49-F238E27FC236}">
                <a16:creationId xmlns:a16="http://schemas.microsoft.com/office/drawing/2014/main" id="{34D83920-A7D0-46CC-9FBE-16F6034466F4}"/>
              </a:ext>
            </a:extLst>
          </p:cNvPr>
          <p:cNvSpPr/>
          <p:nvPr/>
        </p:nvSpPr>
        <p:spPr>
          <a:xfrm rot="2356555" flipV="1">
            <a:off x="5890530" y="2019297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id="{F53D33DF-9BD2-4141-A9BA-96152F454C48}"/>
              </a:ext>
            </a:extLst>
          </p:cNvPr>
          <p:cNvGrpSpPr/>
          <p:nvPr/>
        </p:nvGrpSpPr>
        <p:grpSpPr>
          <a:xfrm rot="943467">
            <a:off x="5857740" y="2047425"/>
            <a:ext cx="78024" cy="55139"/>
            <a:chOff x="2915227" y="2207730"/>
            <a:chExt cx="98445" cy="69570"/>
          </a:xfrm>
          <a:solidFill>
            <a:schemeClr val="accent1">
              <a:lumMod val="75000"/>
            </a:schemeClr>
          </a:solidFill>
        </p:grpSpPr>
        <p:sp>
          <p:nvSpPr>
            <p:cNvPr id="134" name="Rectangle: Rounded Corners 133">
              <a:extLst>
                <a:ext uri="{FF2B5EF4-FFF2-40B4-BE49-F238E27FC236}">
                  <a16:creationId xmlns:a16="http://schemas.microsoft.com/office/drawing/2014/main" id="{A507DDFD-3A6C-4CB4-BAE4-3AFECBB88EF1}"/>
                </a:ext>
              </a:extLst>
            </p:cNvPr>
            <p:cNvSpPr/>
            <p:nvPr/>
          </p:nvSpPr>
          <p:spPr>
            <a:xfrm rot="749024" flipV="1">
              <a:off x="2915227" y="2243440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5" name="Rectangle: Rounded Corners 134">
              <a:extLst>
                <a:ext uri="{FF2B5EF4-FFF2-40B4-BE49-F238E27FC236}">
                  <a16:creationId xmlns:a16="http://schemas.microsoft.com/office/drawing/2014/main" id="{6FC9288C-CFFA-4899-8AB7-CA116DC1402C}"/>
                </a:ext>
              </a:extLst>
            </p:cNvPr>
            <p:cNvSpPr/>
            <p:nvPr/>
          </p:nvSpPr>
          <p:spPr>
            <a:xfrm rot="11513275" flipV="1">
              <a:off x="2922744" y="2207730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136" name="Group 135">
            <a:extLst>
              <a:ext uri="{FF2B5EF4-FFF2-40B4-BE49-F238E27FC236}">
                <a16:creationId xmlns:a16="http://schemas.microsoft.com/office/drawing/2014/main" id="{7899C743-970E-44FE-A7DD-776E74E549F0}"/>
              </a:ext>
            </a:extLst>
          </p:cNvPr>
          <p:cNvGrpSpPr/>
          <p:nvPr/>
        </p:nvGrpSpPr>
        <p:grpSpPr>
          <a:xfrm>
            <a:off x="6377455" y="2448118"/>
            <a:ext cx="72067" cy="100837"/>
            <a:chOff x="3132670" y="2900255"/>
            <a:chExt cx="90928" cy="127228"/>
          </a:xfrm>
          <a:solidFill>
            <a:schemeClr val="accent1">
              <a:lumMod val="75000"/>
            </a:schemeClr>
          </a:solidFill>
        </p:grpSpPr>
        <p:grpSp>
          <p:nvGrpSpPr>
            <p:cNvPr id="137" name="Group 136">
              <a:extLst>
                <a:ext uri="{FF2B5EF4-FFF2-40B4-BE49-F238E27FC236}">
                  <a16:creationId xmlns:a16="http://schemas.microsoft.com/office/drawing/2014/main" id="{04FB5D4E-2CAA-4701-8315-A81C1428C2D6}"/>
                </a:ext>
              </a:extLst>
            </p:cNvPr>
            <p:cNvGrpSpPr/>
            <p:nvPr/>
          </p:nvGrpSpPr>
          <p:grpSpPr>
            <a:xfrm rot="2732401" flipV="1">
              <a:off x="3101353" y="2947649"/>
              <a:ext cx="127228" cy="32440"/>
              <a:chOff x="3923607" y="1094361"/>
              <a:chExt cx="1722553" cy="439200"/>
            </a:xfrm>
            <a:grpFill/>
          </p:grpSpPr>
          <p:sp>
            <p:nvSpPr>
              <p:cNvPr id="139" name="Rectangle: Rounded Corners 138">
                <a:extLst>
                  <a:ext uri="{FF2B5EF4-FFF2-40B4-BE49-F238E27FC236}">
                    <a16:creationId xmlns:a16="http://schemas.microsoft.com/office/drawing/2014/main" id="{FCAB39B3-5CED-4673-825B-DEB3A0CE1E2D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140" name="Rectangle: Rounded Corners 36">
                <a:extLst>
                  <a:ext uri="{FF2B5EF4-FFF2-40B4-BE49-F238E27FC236}">
                    <a16:creationId xmlns:a16="http://schemas.microsoft.com/office/drawing/2014/main" id="{289EBE90-2C69-4F4F-86D3-A6D0848AE2EF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sp>
          <p:nvSpPr>
            <p:cNvPr id="138" name="Rectangle: Rounded Corners 137">
              <a:extLst>
                <a:ext uri="{FF2B5EF4-FFF2-40B4-BE49-F238E27FC236}">
                  <a16:creationId xmlns:a16="http://schemas.microsoft.com/office/drawing/2014/main" id="{B1DE1D7D-086C-48FF-9880-2CF1E153D225}"/>
                </a:ext>
              </a:extLst>
            </p:cNvPr>
            <p:cNvSpPr/>
            <p:nvPr/>
          </p:nvSpPr>
          <p:spPr>
            <a:xfrm rot="2667253" flipV="1">
              <a:off x="3132670" y="290824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1" name="Rectangle: Rounded Corners 140">
            <a:extLst>
              <a:ext uri="{FF2B5EF4-FFF2-40B4-BE49-F238E27FC236}">
                <a16:creationId xmlns:a16="http://schemas.microsoft.com/office/drawing/2014/main" id="{8CAD420B-FC9C-48C8-9082-B434F1991202}"/>
              </a:ext>
            </a:extLst>
          </p:cNvPr>
          <p:cNvSpPr/>
          <p:nvPr/>
        </p:nvSpPr>
        <p:spPr>
          <a:xfrm rot="5400000" flipV="1">
            <a:off x="8748975" y="178825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Rectangle: Rounded Corners 141">
            <a:extLst>
              <a:ext uri="{FF2B5EF4-FFF2-40B4-BE49-F238E27FC236}">
                <a16:creationId xmlns:a16="http://schemas.microsoft.com/office/drawing/2014/main" id="{9CEB9770-A293-45A7-ADFF-DAB4131581E6}"/>
              </a:ext>
            </a:extLst>
          </p:cNvPr>
          <p:cNvSpPr/>
          <p:nvPr/>
        </p:nvSpPr>
        <p:spPr>
          <a:xfrm rot="8768595" flipV="1">
            <a:off x="8829910" y="1804030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Rectangle: Rounded Corners 142">
            <a:extLst>
              <a:ext uri="{FF2B5EF4-FFF2-40B4-BE49-F238E27FC236}">
                <a16:creationId xmlns:a16="http://schemas.microsoft.com/office/drawing/2014/main" id="{45DA38F3-8C0D-42A5-BEDA-CA7DD838D32A}"/>
              </a:ext>
            </a:extLst>
          </p:cNvPr>
          <p:cNvSpPr/>
          <p:nvPr/>
        </p:nvSpPr>
        <p:spPr>
          <a:xfrm rot="14415020" flipV="1">
            <a:off x="8512447" y="221871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4" name="Group 143">
            <a:extLst>
              <a:ext uri="{FF2B5EF4-FFF2-40B4-BE49-F238E27FC236}">
                <a16:creationId xmlns:a16="http://schemas.microsoft.com/office/drawing/2014/main" id="{79A63658-9498-4A76-844B-F2908EF7B79A}"/>
              </a:ext>
            </a:extLst>
          </p:cNvPr>
          <p:cNvGrpSpPr/>
          <p:nvPr/>
        </p:nvGrpSpPr>
        <p:grpSpPr>
          <a:xfrm rot="9377326" flipV="1">
            <a:off x="8369285" y="2185544"/>
            <a:ext cx="109024" cy="27798"/>
            <a:chOff x="3923607" y="1094361"/>
            <a:chExt cx="1722553" cy="439200"/>
          </a:xfrm>
        </p:grpSpPr>
        <p:sp>
          <p:nvSpPr>
            <p:cNvPr id="145" name="Rectangle: Rounded Corners 144">
              <a:extLst>
                <a:ext uri="{FF2B5EF4-FFF2-40B4-BE49-F238E27FC236}">
                  <a16:creationId xmlns:a16="http://schemas.microsoft.com/office/drawing/2014/main" id="{EF893CB3-DB09-4E3E-AF86-D8EA7B8E2A46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6" name="Rectangle: Rounded Corners 36">
              <a:extLst>
                <a:ext uri="{FF2B5EF4-FFF2-40B4-BE49-F238E27FC236}">
                  <a16:creationId xmlns:a16="http://schemas.microsoft.com/office/drawing/2014/main" id="{FA7975EE-971C-4F0B-A66A-AF7684665721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47" name="Rectangle: Rounded Corners 146">
            <a:extLst>
              <a:ext uri="{FF2B5EF4-FFF2-40B4-BE49-F238E27FC236}">
                <a16:creationId xmlns:a16="http://schemas.microsoft.com/office/drawing/2014/main" id="{F4A71CB4-BDBA-4CE0-BCCC-87517EB28DAE}"/>
              </a:ext>
            </a:extLst>
          </p:cNvPr>
          <p:cNvSpPr/>
          <p:nvPr/>
        </p:nvSpPr>
        <p:spPr>
          <a:xfrm rot="17407096" flipV="1">
            <a:off x="8485354" y="205013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8" name="Rectangle: Rounded Corners 147">
            <a:extLst>
              <a:ext uri="{FF2B5EF4-FFF2-40B4-BE49-F238E27FC236}">
                <a16:creationId xmlns:a16="http://schemas.microsoft.com/office/drawing/2014/main" id="{9383BB68-0BBE-43D7-B018-6DCB42135AC1}"/>
              </a:ext>
            </a:extLst>
          </p:cNvPr>
          <p:cNvSpPr/>
          <p:nvPr/>
        </p:nvSpPr>
        <p:spPr>
          <a:xfrm rot="12373322" flipV="1">
            <a:off x="8464030" y="248948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49" name="Group 148">
            <a:extLst>
              <a:ext uri="{FF2B5EF4-FFF2-40B4-BE49-F238E27FC236}">
                <a16:creationId xmlns:a16="http://schemas.microsoft.com/office/drawing/2014/main" id="{859756FE-4AEF-458D-B7CE-1E4219F55A93}"/>
              </a:ext>
            </a:extLst>
          </p:cNvPr>
          <p:cNvGrpSpPr/>
          <p:nvPr/>
        </p:nvGrpSpPr>
        <p:grpSpPr>
          <a:xfrm rot="16547655" flipV="1">
            <a:off x="8757569" y="2135053"/>
            <a:ext cx="109024" cy="27798"/>
            <a:chOff x="3923607" y="1094361"/>
            <a:chExt cx="1722553" cy="439200"/>
          </a:xfrm>
        </p:grpSpPr>
        <p:sp>
          <p:nvSpPr>
            <p:cNvPr id="150" name="Rectangle: Rounded Corners 149">
              <a:extLst>
                <a:ext uri="{FF2B5EF4-FFF2-40B4-BE49-F238E27FC236}">
                  <a16:creationId xmlns:a16="http://schemas.microsoft.com/office/drawing/2014/main" id="{CD4B2799-E823-43EF-AC77-7B419F3767CC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1" name="Rectangle: Rounded Corners 36">
              <a:extLst>
                <a:ext uri="{FF2B5EF4-FFF2-40B4-BE49-F238E27FC236}">
                  <a16:creationId xmlns:a16="http://schemas.microsoft.com/office/drawing/2014/main" id="{CD233E1E-5032-4A46-8D1F-669FFE8DD209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52" name="Rectangle: Rounded Corners 151">
            <a:extLst>
              <a:ext uri="{FF2B5EF4-FFF2-40B4-BE49-F238E27FC236}">
                <a16:creationId xmlns:a16="http://schemas.microsoft.com/office/drawing/2014/main" id="{ADDBE1A8-B918-42F5-A73E-D7BA0DC3CDB5}"/>
              </a:ext>
            </a:extLst>
          </p:cNvPr>
          <p:cNvSpPr/>
          <p:nvPr/>
        </p:nvSpPr>
        <p:spPr>
          <a:xfrm rot="13816171" flipV="1">
            <a:off x="8793858" y="230565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3" name="Freeform: Shape 152">
            <a:extLst>
              <a:ext uri="{FF2B5EF4-FFF2-40B4-BE49-F238E27FC236}">
                <a16:creationId xmlns:a16="http://schemas.microsoft.com/office/drawing/2014/main" id="{C075DF83-34E4-4F05-B672-6CFA7B687157}"/>
              </a:ext>
            </a:extLst>
          </p:cNvPr>
          <p:cNvSpPr/>
          <p:nvPr/>
        </p:nvSpPr>
        <p:spPr>
          <a:xfrm rot="11700000">
            <a:off x="7203061" y="5077385"/>
            <a:ext cx="1207323" cy="1207322"/>
          </a:xfrm>
          <a:custGeom>
            <a:avLst/>
            <a:gdLst>
              <a:gd name="connsiteX0" fmla="*/ 1278194 w 2556388"/>
              <a:gd name="connsiteY0" fmla="*/ 0 h 2556388"/>
              <a:gd name="connsiteX1" fmla="*/ 2556388 w 2556388"/>
              <a:gd name="connsiteY1" fmla="*/ 1278194 h 2556388"/>
              <a:gd name="connsiteX2" fmla="*/ 2551061 w 2556388"/>
              <a:gd name="connsiteY2" fmla="*/ 1383687 h 2556388"/>
              <a:gd name="connsiteX3" fmla="*/ 2485324 w 2556388"/>
              <a:gd name="connsiteY3" fmla="*/ 1363281 h 2556388"/>
              <a:gd name="connsiteX4" fmla="*/ 2382283 w 2556388"/>
              <a:gd name="connsiteY4" fmla="*/ 1352893 h 2556388"/>
              <a:gd name="connsiteX5" fmla="*/ 1871005 w 2556388"/>
              <a:gd name="connsiteY5" fmla="*/ 1864171 h 2556388"/>
              <a:gd name="connsiteX6" fmla="*/ 2020755 w 2556388"/>
              <a:gd name="connsiteY6" fmla="*/ 2225699 h 2556388"/>
              <a:gd name="connsiteX7" fmla="*/ 2078944 w 2556388"/>
              <a:gd name="connsiteY7" fmla="*/ 2273709 h 2556388"/>
              <a:gd name="connsiteX8" fmla="*/ 1992845 w 2556388"/>
              <a:gd name="connsiteY8" fmla="*/ 2338093 h 2556388"/>
              <a:gd name="connsiteX9" fmla="*/ 1278194 w 2556388"/>
              <a:gd name="connsiteY9" fmla="*/ 2556388 h 2556388"/>
              <a:gd name="connsiteX10" fmla="*/ 0 w 2556388"/>
              <a:gd name="connsiteY10" fmla="*/ 1278194 h 2556388"/>
              <a:gd name="connsiteX11" fmla="*/ 1278194 w 2556388"/>
              <a:gd name="connsiteY11" fmla="*/ 0 h 255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556388" h="2556388">
                <a:moveTo>
                  <a:pt x="1278194" y="0"/>
                </a:moveTo>
                <a:cubicBezTo>
                  <a:pt x="1984121" y="0"/>
                  <a:pt x="2556388" y="572267"/>
                  <a:pt x="2556388" y="1278194"/>
                </a:cubicBezTo>
                <a:lnTo>
                  <a:pt x="2551061" y="1383687"/>
                </a:lnTo>
                <a:lnTo>
                  <a:pt x="2485324" y="1363281"/>
                </a:lnTo>
                <a:cubicBezTo>
                  <a:pt x="2452041" y="1356470"/>
                  <a:pt x="2417580" y="1352893"/>
                  <a:pt x="2382283" y="1352893"/>
                </a:cubicBezTo>
                <a:cubicBezTo>
                  <a:pt x="2099912" y="1352893"/>
                  <a:pt x="1871005" y="1581800"/>
                  <a:pt x="1871005" y="1864171"/>
                </a:cubicBezTo>
                <a:cubicBezTo>
                  <a:pt x="1871005" y="2005357"/>
                  <a:pt x="1928232" y="2133176"/>
                  <a:pt x="2020755" y="2225699"/>
                </a:cubicBezTo>
                <a:lnTo>
                  <a:pt x="2078944" y="2273709"/>
                </a:lnTo>
                <a:lnTo>
                  <a:pt x="1992845" y="2338093"/>
                </a:lnTo>
                <a:cubicBezTo>
                  <a:pt x="1788844" y="2475913"/>
                  <a:pt x="1542917" y="2556388"/>
                  <a:pt x="1278194" y="2556388"/>
                </a:cubicBezTo>
                <a:cubicBezTo>
                  <a:pt x="572267" y="2556388"/>
                  <a:pt x="0" y="1984121"/>
                  <a:pt x="0" y="1278194"/>
                </a:cubicBezTo>
                <a:cubicBezTo>
                  <a:pt x="0" y="572267"/>
                  <a:pt x="572267" y="0"/>
                  <a:pt x="1278194" y="0"/>
                </a:cubicBezTo>
                <a:close/>
              </a:path>
            </a:pathLst>
          </a:cu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4" name="TextBox 153">
            <a:extLst>
              <a:ext uri="{FF2B5EF4-FFF2-40B4-BE49-F238E27FC236}">
                <a16:creationId xmlns:a16="http://schemas.microsoft.com/office/drawing/2014/main" id="{5C60BF37-51FF-4D0E-A8AD-21BAE7C222D6}"/>
              </a:ext>
            </a:extLst>
          </p:cNvPr>
          <p:cNvSpPr txBox="1"/>
          <p:nvPr/>
        </p:nvSpPr>
        <p:spPr>
          <a:xfrm>
            <a:off x="7684505" y="5216426"/>
            <a:ext cx="51809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CA" sz="1200" dirty="0">
                <a:solidFill>
                  <a:schemeClr val="bg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MVB</a:t>
            </a:r>
            <a:endParaRPr lang="en-CA" sz="1200" baseline="30000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5" name="Straight Arrow Connector 154">
            <a:extLst>
              <a:ext uri="{FF2B5EF4-FFF2-40B4-BE49-F238E27FC236}">
                <a16:creationId xmlns:a16="http://schemas.microsoft.com/office/drawing/2014/main" id="{34340F1E-C5E4-4217-8171-21F0C6A8151B}"/>
              </a:ext>
            </a:extLst>
          </p:cNvPr>
          <p:cNvCxnSpPr>
            <a:cxnSpLocks/>
          </p:cNvCxnSpPr>
          <p:nvPr/>
        </p:nvCxnSpPr>
        <p:spPr>
          <a:xfrm>
            <a:off x="7624429" y="5459538"/>
            <a:ext cx="141861" cy="136056"/>
          </a:xfrm>
          <a:prstGeom prst="straightConnector1">
            <a:avLst/>
          </a:prstGeom>
          <a:ln w="63500">
            <a:solidFill>
              <a:schemeClr val="bg1">
                <a:lumMod val="75000"/>
              </a:schemeClr>
            </a:solidFill>
            <a:tailEnd type="triangle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56" name="Group 155">
            <a:extLst>
              <a:ext uri="{FF2B5EF4-FFF2-40B4-BE49-F238E27FC236}">
                <a16:creationId xmlns:a16="http://schemas.microsoft.com/office/drawing/2014/main" id="{F705A081-D4EC-4913-BB14-9ED013FCF5A0}"/>
              </a:ext>
            </a:extLst>
          </p:cNvPr>
          <p:cNvGrpSpPr/>
          <p:nvPr/>
        </p:nvGrpSpPr>
        <p:grpSpPr>
          <a:xfrm rot="13822573" flipV="1">
            <a:off x="7458710" y="5415364"/>
            <a:ext cx="140737" cy="27798"/>
            <a:chOff x="3923607" y="1670623"/>
            <a:chExt cx="2223605" cy="439205"/>
          </a:xfrm>
        </p:grpSpPr>
        <p:sp>
          <p:nvSpPr>
            <p:cNvPr id="157" name="Rectangle: Rounded Corners 156">
              <a:extLst>
                <a:ext uri="{FF2B5EF4-FFF2-40B4-BE49-F238E27FC236}">
                  <a16:creationId xmlns:a16="http://schemas.microsoft.com/office/drawing/2014/main" id="{F9F2B98D-4922-45DE-ADA5-243D69C9505C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8" name="Rectangle: Rounded Corners 36">
              <a:extLst>
                <a:ext uri="{FF2B5EF4-FFF2-40B4-BE49-F238E27FC236}">
                  <a16:creationId xmlns:a16="http://schemas.microsoft.com/office/drawing/2014/main" id="{57B4DE9C-2645-40A6-A9D1-9EF8D25CB3A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9" name="Rectangle 158">
              <a:extLst>
                <a:ext uri="{FF2B5EF4-FFF2-40B4-BE49-F238E27FC236}">
                  <a16:creationId xmlns:a16="http://schemas.microsoft.com/office/drawing/2014/main" id="{E0BB9A4B-8CED-4AFC-B374-5418E6E4B56D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CEF080CF-EDCA-4B63-A862-2D5EE76C73EB}"/>
              </a:ext>
            </a:extLst>
          </p:cNvPr>
          <p:cNvGrpSpPr/>
          <p:nvPr/>
        </p:nvGrpSpPr>
        <p:grpSpPr>
          <a:xfrm rot="801297" flipV="1">
            <a:off x="7561272" y="5333124"/>
            <a:ext cx="140737" cy="27798"/>
            <a:chOff x="3923607" y="1670623"/>
            <a:chExt cx="2223605" cy="43920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1" name="Rectangle: Rounded Corners 160">
              <a:extLst>
                <a:ext uri="{FF2B5EF4-FFF2-40B4-BE49-F238E27FC236}">
                  <a16:creationId xmlns:a16="http://schemas.microsoft.com/office/drawing/2014/main" id="{84234B32-4F9E-42A7-B86A-37318A92EF20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2" name="Rectangle: Rounded Corners 36">
              <a:extLst>
                <a:ext uri="{FF2B5EF4-FFF2-40B4-BE49-F238E27FC236}">
                  <a16:creationId xmlns:a16="http://schemas.microsoft.com/office/drawing/2014/main" id="{011DCA06-135F-45EE-833F-905AD675765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3" name="Rectangle 162">
              <a:extLst>
                <a:ext uri="{FF2B5EF4-FFF2-40B4-BE49-F238E27FC236}">
                  <a16:creationId xmlns:a16="http://schemas.microsoft.com/office/drawing/2014/main" id="{3783D128-6001-4100-8DAE-B01929F8F84E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Group 163">
            <a:extLst>
              <a:ext uri="{FF2B5EF4-FFF2-40B4-BE49-F238E27FC236}">
                <a16:creationId xmlns:a16="http://schemas.microsoft.com/office/drawing/2014/main" id="{2459B647-B8FD-44DF-856C-C100405615E2}"/>
              </a:ext>
            </a:extLst>
          </p:cNvPr>
          <p:cNvGrpSpPr/>
          <p:nvPr/>
        </p:nvGrpSpPr>
        <p:grpSpPr>
          <a:xfrm rot="20374791">
            <a:off x="7518892" y="5207738"/>
            <a:ext cx="190970" cy="74065"/>
            <a:chOff x="6665352" y="4958857"/>
            <a:chExt cx="344012" cy="133419"/>
          </a:xfrm>
        </p:grpSpPr>
        <p:grpSp>
          <p:nvGrpSpPr>
            <p:cNvPr id="165" name="Group 164">
              <a:extLst>
                <a:ext uri="{FF2B5EF4-FFF2-40B4-BE49-F238E27FC236}">
                  <a16:creationId xmlns:a16="http://schemas.microsoft.com/office/drawing/2014/main" id="{60B47B99-0754-4806-BA0A-F7F61D9C8529}"/>
                </a:ext>
              </a:extLst>
            </p:cNvPr>
            <p:cNvGrpSpPr/>
            <p:nvPr/>
          </p:nvGrpSpPr>
          <p:grpSpPr>
            <a:xfrm rot="11587057" flipV="1">
              <a:off x="6665352" y="4958857"/>
              <a:ext cx="253523" cy="50075"/>
              <a:chOff x="3923607" y="1670623"/>
              <a:chExt cx="2223605" cy="439205"/>
            </a:xfrm>
          </p:grpSpPr>
          <p:sp>
            <p:nvSpPr>
              <p:cNvPr id="170" name="Rectangle: Rounded Corners 169">
                <a:extLst>
                  <a:ext uri="{FF2B5EF4-FFF2-40B4-BE49-F238E27FC236}">
                    <a16:creationId xmlns:a16="http://schemas.microsoft.com/office/drawing/2014/main" id="{F1888E90-F62C-4F60-97AD-04DE9558D3FF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1" name="Rectangle: Rounded Corners 36">
                <a:extLst>
                  <a:ext uri="{FF2B5EF4-FFF2-40B4-BE49-F238E27FC236}">
                    <a16:creationId xmlns:a16="http://schemas.microsoft.com/office/drawing/2014/main" id="{E7410797-CC24-4936-BA7A-9CB3AC347BA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2" name="Rectangle 171">
                <a:extLst>
                  <a:ext uri="{FF2B5EF4-FFF2-40B4-BE49-F238E27FC236}">
                    <a16:creationId xmlns:a16="http://schemas.microsoft.com/office/drawing/2014/main" id="{2AE67F62-D595-4C95-AD96-EC01DF49F197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6" name="Group 165">
              <a:extLst>
                <a:ext uri="{FF2B5EF4-FFF2-40B4-BE49-F238E27FC236}">
                  <a16:creationId xmlns:a16="http://schemas.microsoft.com/office/drawing/2014/main" id="{09ED9D83-B9D2-4042-9AC6-395E60BC70BD}"/>
                </a:ext>
              </a:extLst>
            </p:cNvPr>
            <p:cNvGrpSpPr/>
            <p:nvPr/>
          </p:nvGrpSpPr>
          <p:grpSpPr>
            <a:xfrm rot="701510" flipV="1">
              <a:off x="6755841" y="5042201"/>
              <a:ext cx="253523" cy="50075"/>
              <a:chOff x="3923607" y="1670623"/>
              <a:chExt cx="2223605" cy="439205"/>
            </a:xfrm>
          </p:grpSpPr>
          <p:sp>
            <p:nvSpPr>
              <p:cNvPr id="167" name="Rectangle: Rounded Corners 166">
                <a:extLst>
                  <a:ext uri="{FF2B5EF4-FFF2-40B4-BE49-F238E27FC236}">
                    <a16:creationId xmlns:a16="http://schemas.microsoft.com/office/drawing/2014/main" id="{A5E5FBC9-BCDC-4166-B947-B08D266DFBEB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8" name="Rectangle: Rounded Corners 36">
                <a:extLst>
                  <a:ext uri="{FF2B5EF4-FFF2-40B4-BE49-F238E27FC236}">
                    <a16:creationId xmlns:a16="http://schemas.microsoft.com/office/drawing/2014/main" id="{99F57EF6-D5BD-4572-85FD-29844FEE973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69" name="Rectangle 168">
                <a:extLst>
                  <a:ext uri="{FF2B5EF4-FFF2-40B4-BE49-F238E27FC236}">
                    <a16:creationId xmlns:a16="http://schemas.microsoft.com/office/drawing/2014/main" id="{C4C4D92B-6A55-4E9D-B87E-0A5E0D71E48A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73" name="Group 172">
            <a:extLst>
              <a:ext uri="{FF2B5EF4-FFF2-40B4-BE49-F238E27FC236}">
                <a16:creationId xmlns:a16="http://schemas.microsoft.com/office/drawing/2014/main" id="{B05AE24B-4C53-4FB4-8426-C2BE0AB6CF21}"/>
              </a:ext>
            </a:extLst>
          </p:cNvPr>
          <p:cNvGrpSpPr/>
          <p:nvPr/>
        </p:nvGrpSpPr>
        <p:grpSpPr>
          <a:xfrm rot="5400000">
            <a:off x="7212213" y="5468151"/>
            <a:ext cx="190970" cy="74065"/>
            <a:chOff x="6665352" y="4958857"/>
            <a:chExt cx="344012" cy="133419"/>
          </a:xfrm>
        </p:grpSpPr>
        <p:grpSp>
          <p:nvGrpSpPr>
            <p:cNvPr id="174" name="Group 173">
              <a:extLst>
                <a:ext uri="{FF2B5EF4-FFF2-40B4-BE49-F238E27FC236}">
                  <a16:creationId xmlns:a16="http://schemas.microsoft.com/office/drawing/2014/main" id="{D65EE308-F7D0-4B46-9480-EF5971D78807}"/>
                </a:ext>
              </a:extLst>
            </p:cNvPr>
            <p:cNvGrpSpPr/>
            <p:nvPr/>
          </p:nvGrpSpPr>
          <p:grpSpPr>
            <a:xfrm rot="11587057" flipV="1">
              <a:off x="6665352" y="4958857"/>
              <a:ext cx="253523" cy="50075"/>
              <a:chOff x="3923607" y="1670623"/>
              <a:chExt cx="2223605" cy="439205"/>
            </a:xfrm>
          </p:grpSpPr>
          <p:sp>
            <p:nvSpPr>
              <p:cNvPr id="179" name="Rectangle: Rounded Corners 178">
                <a:extLst>
                  <a:ext uri="{FF2B5EF4-FFF2-40B4-BE49-F238E27FC236}">
                    <a16:creationId xmlns:a16="http://schemas.microsoft.com/office/drawing/2014/main" id="{CB31B6D9-A1C8-47E9-8344-DA9D8CC599C2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0" name="Rectangle: Rounded Corners 36">
                <a:extLst>
                  <a:ext uri="{FF2B5EF4-FFF2-40B4-BE49-F238E27FC236}">
                    <a16:creationId xmlns:a16="http://schemas.microsoft.com/office/drawing/2014/main" id="{D8C26CAD-CBBE-4CCC-BC92-C4FBE1B48AA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1" name="Rectangle 180">
                <a:extLst>
                  <a:ext uri="{FF2B5EF4-FFF2-40B4-BE49-F238E27FC236}">
                    <a16:creationId xmlns:a16="http://schemas.microsoft.com/office/drawing/2014/main" id="{95E92BB8-4E8B-40E5-A737-A08DFAB27243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75" name="Group 174">
              <a:extLst>
                <a:ext uri="{FF2B5EF4-FFF2-40B4-BE49-F238E27FC236}">
                  <a16:creationId xmlns:a16="http://schemas.microsoft.com/office/drawing/2014/main" id="{30B2D470-ACFC-4C91-B74A-C40177D1D2B1}"/>
                </a:ext>
              </a:extLst>
            </p:cNvPr>
            <p:cNvGrpSpPr/>
            <p:nvPr/>
          </p:nvGrpSpPr>
          <p:grpSpPr>
            <a:xfrm rot="701510" flipV="1">
              <a:off x="6755841" y="5042201"/>
              <a:ext cx="253523" cy="50075"/>
              <a:chOff x="3923607" y="1670623"/>
              <a:chExt cx="2223605" cy="439205"/>
            </a:xfrm>
          </p:grpSpPr>
          <p:sp>
            <p:nvSpPr>
              <p:cNvPr id="176" name="Rectangle: Rounded Corners 175">
                <a:extLst>
                  <a:ext uri="{FF2B5EF4-FFF2-40B4-BE49-F238E27FC236}">
                    <a16:creationId xmlns:a16="http://schemas.microsoft.com/office/drawing/2014/main" id="{8ACEBDBF-03CD-49E0-B9FD-B0C7FF405456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7" name="Rectangle: Rounded Corners 36">
                <a:extLst>
                  <a:ext uri="{FF2B5EF4-FFF2-40B4-BE49-F238E27FC236}">
                    <a16:creationId xmlns:a16="http://schemas.microsoft.com/office/drawing/2014/main" id="{78DD2B38-8C04-4D3D-813D-77CC542CD18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78" name="Rectangle 177">
                <a:extLst>
                  <a:ext uri="{FF2B5EF4-FFF2-40B4-BE49-F238E27FC236}">
                    <a16:creationId xmlns:a16="http://schemas.microsoft.com/office/drawing/2014/main" id="{AFB3BE10-2ADB-42DC-A191-58D715132ACA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5E709DEA-B5F7-49F9-97DF-3FE46E4EF4D6}"/>
              </a:ext>
            </a:extLst>
          </p:cNvPr>
          <p:cNvSpPr/>
          <p:nvPr/>
        </p:nvSpPr>
        <p:spPr>
          <a:xfrm rot="5314541" flipV="1">
            <a:off x="7337620" y="550111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3" name="Rectangle: Rounded Corners 182">
            <a:extLst>
              <a:ext uri="{FF2B5EF4-FFF2-40B4-BE49-F238E27FC236}">
                <a16:creationId xmlns:a16="http://schemas.microsoft.com/office/drawing/2014/main" id="{E258FF5E-5865-4AD3-9A2B-145AD4831DAA}"/>
              </a:ext>
            </a:extLst>
          </p:cNvPr>
          <p:cNvSpPr/>
          <p:nvPr/>
        </p:nvSpPr>
        <p:spPr>
          <a:xfrm rot="5314541" flipV="1">
            <a:off x="7369605" y="550012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2893C5B4-FD23-4306-B508-E0A1A478499C}"/>
              </a:ext>
            </a:extLst>
          </p:cNvPr>
          <p:cNvGrpSpPr/>
          <p:nvPr/>
        </p:nvGrpSpPr>
        <p:grpSpPr>
          <a:xfrm rot="3933065" flipV="1">
            <a:off x="7405535" y="5503726"/>
            <a:ext cx="109025" cy="27798"/>
            <a:chOff x="3923607" y="1094361"/>
            <a:chExt cx="1722553" cy="439200"/>
          </a:xfrm>
        </p:grpSpPr>
        <p:sp>
          <p:nvSpPr>
            <p:cNvPr id="185" name="Rectangle: Rounded Corners 184">
              <a:extLst>
                <a:ext uri="{FF2B5EF4-FFF2-40B4-BE49-F238E27FC236}">
                  <a16:creationId xmlns:a16="http://schemas.microsoft.com/office/drawing/2014/main" id="{65457FA7-D8D3-4CD4-9D6C-B99C25DC4B0F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6" name="Rectangle: Rounded Corners 36">
              <a:extLst>
                <a:ext uri="{FF2B5EF4-FFF2-40B4-BE49-F238E27FC236}">
                  <a16:creationId xmlns:a16="http://schemas.microsoft.com/office/drawing/2014/main" id="{BF052D26-4CEF-477D-A9E9-0EEBAF8C72F8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87" name="Group 186">
            <a:extLst>
              <a:ext uri="{FF2B5EF4-FFF2-40B4-BE49-F238E27FC236}">
                <a16:creationId xmlns:a16="http://schemas.microsoft.com/office/drawing/2014/main" id="{0F3456AD-BCCE-4FEA-8DB8-352B8A5FB812}"/>
              </a:ext>
            </a:extLst>
          </p:cNvPr>
          <p:cNvGrpSpPr/>
          <p:nvPr/>
        </p:nvGrpSpPr>
        <p:grpSpPr>
          <a:xfrm rot="21233650">
            <a:off x="7532731" y="5369094"/>
            <a:ext cx="94477" cy="52914"/>
            <a:chOff x="6840297" y="4732793"/>
            <a:chExt cx="170190" cy="95319"/>
          </a:xfrm>
          <a:solidFill>
            <a:schemeClr val="accent1">
              <a:lumMod val="75000"/>
            </a:schemeClr>
          </a:solidFill>
        </p:grpSpPr>
        <p:sp>
          <p:nvSpPr>
            <p:cNvPr id="188" name="Rectangle: Rounded Corners 187">
              <a:extLst>
                <a:ext uri="{FF2B5EF4-FFF2-40B4-BE49-F238E27FC236}">
                  <a16:creationId xmlns:a16="http://schemas.microsoft.com/office/drawing/2014/main" id="{96B6909D-D6CC-48B4-9CB5-A56A68E5BB6E}"/>
                </a:ext>
              </a:extLst>
            </p:cNvPr>
            <p:cNvSpPr/>
            <p:nvPr/>
          </p:nvSpPr>
          <p:spPr>
            <a:xfrm rot="2318127" flipV="1">
              <a:off x="6840297" y="4778037"/>
              <a:ext cx="134470" cy="5007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9" name="Rectangle: Rounded Corners 188">
              <a:extLst>
                <a:ext uri="{FF2B5EF4-FFF2-40B4-BE49-F238E27FC236}">
                  <a16:creationId xmlns:a16="http://schemas.microsoft.com/office/drawing/2014/main" id="{A27FA93A-F951-471C-9464-71693B9880AB}"/>
                </a:ext>
              </a:extLst>
            </p:cNvPr>
            <p:cNvSpPr/>
            <p:nvPr/>
          </p:nvSpPr>
          <p:spPr>
            <a:xfrm rot="2318127" flipV="1">
              <a:off x="6876017" y="4732793"/>
              <a:ext cx="134470" cy="5007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0" name="Rectangle: Rounded Corners 189">
            <a:extLst>
              <a:ext uri="{FF2B5EF4-FFF2-40B4-BE49-F238E27FC236}">
                <a16:creationId xmlns:a16="http://schemas.microsoft.com/office/drawing/2014/main" id="{485EE595-F08E-46A4-9132-8B3D0AA8798B}"/>
              </a:ext>
            </a:extLst>
          </p:cNvPr>
          <p:cNvSpPr/>
          <p:nvPr/>
        </p:nvSpPr>
        <p:spPr>
          <a:xfrm rot="732498" flipV="1">
            <a:off x="7572373" y="5290643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3D74DA1C-0DB2-435D-B2DB-512A71946CC2}"/>
              </a:ext>
            </a:extLst>
          </p:cNvPr>
          <p:cNvGrpSpPr/>
          <p:nvPr/>
        </p:nvGrpSpPr>
        <p:grpSpPr>
          <a:xfrm rot="7162437">
            <a:off x="7539339" y="5148336"/>
            <a:ext cx="94477" cy="52914"/>
            <a:chOff x="6840297" y="4732793"/>
            <a:chExt cx="170190" cy="95319"/>
          </a:xfrm>
          <a:solidFill>
            <a:schemeClr val="accent1">
              <a:lumMod val="75000"/>
            </a:schemeClr>
          </a:solidFill>
        </p:grpSpPr>
        <p:sp>
          <p:nvSpPr>
            <p:cNvPr id="192" name="Rectangle: Rounded Corners 191">
              <a:extLst>
                <a:ext uri="{FF2B5EF4-FFF2-40B4-BE49-F238E27FC236}">
                  <a16:creationId xmlns:a16="http://schemas.microsoft.com/office/drawing/2014/main" id="{B52FA382-0892-4F12-92CB-7FFC93DA8B22}"/>
                </a:ext>
              </a:extLst>
            </p:cNvPr>
            <p:cNvSpPr/>
            <p:nvPr/>
          </p:nvSpPr>
          <p:spPr>
            <a:xfrm rot="2318127" flipV="1">
              <a:off x="6840297" y="4778037"/>
              <a:ext cx="134470" cy="5007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3" name="Rectangle: Rounded Corners 192">
              <a:extLst>
                <a:ext uri="{FF2B5EF4-FFF2-40B4-BE49-F238E27FC236}">
                  <a16:creationId xmlns:a16="http://schemas.microsoft.com/office/drawing/2014/main" id="{E44F1A4E-E091-405C-8592-E7F9E3800EE1}"/>
                </a:ext>
              </a:extLst>
            </p:cNvPr>
            <p:cNvSpPr/>
            <p:nvPr/>
          </p:nvSpPr>
          <p:spPr>
            <a:xfrm rot="2318127" flipV="1">
              <a:off x="6876017" y="4732793"/>
              <a:ext cx="134470" cy="50075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194" name="Hexagon 193">
            <a:extLst>
              <a:ext uri="{FF2B5EF4-FFF2-40B4-BE49-F238E27FC236}">
                <a16:creationId xmlns:a16="http://schemas.microsoft.com/office/drawing/2014/main" id="{61CA5089-8581-439A-A454-77F7E47A70F9}"/>
              </a:ext>
            </a:extLst>
          </p:cNvPr>
          <p:cNvSpPr/>
          <p:nvPr/>
        </p:nvSpPr>
        <p:spPr>
          <a:xfrm rot="19159457">
            <a:off x="7216533" y="5120497"/>
            <a:ext cx="327854" cy="29843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C31E8256-3AC8-47B7-8F60-30A9F89792DC}"/>
              </a:ext>
            </a:extLst>
          </p:cNvPr>
          <p:cNvSpPr txBox="1"/>
          <p:nvPr/>
        </p:nvSpPr>
        <p:spPr>
          <a:xfrm rot="1241630">
            <a:off x="7158425" y="5169892"/>
            <a:ext cx="4427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capsid</a:t>
            </a:r>
          </a:p>
        </p:txBody>
      </p:sp>
      <p:sp>
        <p:nvSpPr>
          <p:cNvPr id="196" name="Rectangle: Rounded Corners 195">
            <a:extLst>
              <a:ext uri="{FF2B5EF4-FFF2-40B4-BE49-F238E27FC236}">
                <a16:creationId xmlns:a16="http://schemas.microsoft.com/office/drawing/2014/main" id="{5BB18218-C4DE-4B08-A231-C594FA7E9A7B}"/>
              </a:ext>
            </a:extLst>
          </p:cNvPr>
          <p:cNvSpPr/>
          <p:nvPr/>
        </p:nvSpPr>
        <p:spPr>
          <a:xfrm rot="14655148">
            <a:off x="7301501" y="5819706"/>
            <a:ext cx="493586" cy="170524"/>
          </a:xfrm>
          <a:prstGeom prst="roundRect">
            <a:avLst>
              <a:gd name="adj" fmla="val 50000"/>
            </a:avLst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7" name="Group 196">
            <a:extLst>
              <a:ext uri="{FF2B5EF4-FFF2-40B4-BE49-F238E27FC236}">
                <a16:creationId xmlns:a16="http://schemas.microsoft.com/office/drawing/2014/main" id="{50F021D5-3794-4394-A53F-02F9DC33D01A}"/>
              </a:ext>
            </a:extLst>
          </p:cNvPr>
          <p:cNvGrpSpPr/>
          <p:nvPr/>
        </p:nvGrpSpPr>
        <p:grpSpPr>
          <a:xfrm rot="9265960" flipV="1">
            <a:off x="7333522" y="5866183"/>
            <a:ext cx="140737" cy="27798"/>
            <a:chOff x="3923607" y="1670623"/>
            <a:chExt cx="2223605" cy="439205"/>
          </a:xfrm>
        </p:grpSpPr>
        <p:sp>
          <p:nvSpPr>
            <p:cNvPr id="198" name="Rectangle: Rounded Corners 197">
              <a:extLst>
                <a:ext uri="{FF2B5EF4-FFF2-40B4-BE49-F238E27FC236}">
                  <a16:creationId xmlns:a16="http://schemas.microsoft.com/office/drawing/2014/main" id="{39949F87-993B-42D0-AE50-7FA5558F0C2F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99" name="Rectangle: Rounded Corners 36">
              <a:extLst>
                <a:ext uri="{FF2B5EF4-FFF2-40B4-BE49-F238E27FC236}">
                  <a16:creationId xmlns:a16="http://schemas.microsoft.com/office/drawing/2014/main" id="{47385628-1092-48D2-86AE-86C30615B4D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0" name="Rectangle 199">
              <a:extLst>
                <a:ext uri="{FF2B5EF4-FFF2-40B4-BE49-F238E27FC236}">
                  <a16:creationId xmlns:a16="http://schemas.microsoft.com/office/drawing/2014/main" id="{D8849E08-6118-4224-9526-7DC8C013FA12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1" name="Group 200">
            <a:extLst>
              <a:ext uri="{FF2B5EF4-FFF2-40B4-BE49-F238E27FC236}">
                <a16:creationId xmlns:a16="http://schemas.microsoft.com/office/drawing/2014/main" id="{F6406EEF-64FF-402D-9BD8-612E0D1DE338}"/>
              </a:ext>
            </a:extLst>
          </p:cNvPr>
          <p:cNvGrpSpPr/>
          <p:nvPr/>
        </p:nvGrpSpPr>
        <p:grpSpPr>
          <a:xfrm rot="20058447" flipV="1">
            <a:off x="7512752" y="5701429"/>
            <a:ext cx="140737" cy="27798"/>
            <a:chOff x="3923607" y="1670623"/>
            <a:chExt cx="2223605" cy="439205"/>
          </a:xfrm>
        </p:grpSpPr>
        <p:sp>
          <p:nvSpPr>
            <p:cNvPr id="202" name="Rectangle: Rounded Corners 201">
              <a:extLst>
                <a:ext uri="{FF2B5EF4-FFF2-40B4-BE49-F238E27FC236}">
                  <a16:creationId xmlns:a16="http://schemas.microsoft.com/office/drawing/2014/main" id="{65AA676A-0DD3-4E95-85E9-6466650DCBAD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3" name="Rectangle: Rounded Corners 36">
              <a:extLst>
                <a:ext uri="{FF2B5EF4-FFF2-40B4-BE49-F238E27FC236}">
                  <a16:creationId xmlns:a16="http://schemas.microsoft.com/office/drawing/2014/main" id="{D34E97A6-FE82-4EE6-9E4F-5994ADFB0EF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4" name="Rectangle 203">
              <a:extLst>
                <a:ext uri="{FF2B5EF4-FFF2-40B4-BE49-F238E27FC236}">
                  <a16:creationId xmlns:a16="http://schemas.microsoft.com/office/drawing/2014/main" id="{88E18362-F539-43AD-8111-985CE1FCFC1B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5" name="Group 204">
            <a:extLst>
              <a:ext uri="{FF2B5EF4-FFF2-40B4-BE49-F238E27FC236}">
                <a16:creationId xmlns:a16="http://schemas.microsoft.com/office/drawing/2014/main" id="{A35D88F1-8F36-4474-B497-9633CC5699ED}"/>
              </a:ext>
            </a:extLst>
          </p:cNvPr>
          <p:cNvGrpSpPr/>
          <p:nvPr/>
        </p:nvGrpSpPr>
        <p:grpSpPr>
          <a:xfrm rot="9172900" flipV="1">
            <a:off x="7535203" y="5862186"/>
            <a:ext cx="140737" cy="27798"/>
            <a:chOff x="3923607" y="1670623"/>
            <a:chExt cx="2223605" cy="439205"/>
          </a:xfrm>
        </p:grpSpPr>
        <p:sp>
          <p:nvSpPr>
            <p:cNvPr id="206" name="Rectangle: Rounded Corners 205">
              <a:extLst>
                <a:ext uri="{FF2B5EF4-FFF2-40B4-BE49-F238E27FC236}">
                  <a16:creationId xmlns:a16="http://schemas.microsoft.com/office/drawing/2014/main" id="{09F2FFEE-34A3-40E8-AE1A-E0252A80ECC3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7" name="Rectangle: Rounded Corners 36">
              <a:extLst>
                <a:ext uri="{FF2B5EF4-FFF2-40B4-BE49-F238E27FC236}">
                  <a16:creationId xmlns:a16="http://schemas.microsoft.com/office/drawing/2014/main" id="{7E3CA94D-AA9F-44F6-9CD8-9DC47D381C2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08" name="Rectangle 207">
              <a:extLst>
                <a:ext uri="{FF2B5EF4-FFF2-40B4-BE49-F238E27FC236}">
                  <a16:creationId xmlns:a16="http://schemas.microsoft.com/office/drawing/2014/main" id="{C1634331-6154-4CCA-B5C4-9CD84063EBAC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09" name="Group 208">
            <a:extLst>
              <a:ext uri="{FF2B5EF4-FFF2-40B4-BE49-F238E27FC236}">
                <a16:creationId xmlns:a16="http://schemas.microsoft.com/office/drawing/2014/main" id="{DC1E6CD3-88DB-4027-837A-55541991E79A}"/>
              </a:ext>
            </a:extLst>
          </p:cNvPr>
          <p:cNvGrpSpPr/>
          <p:nvPr/>
        </p:nvGrpSpPr>
        <p:grpSpPr>
          <a:xfrm rot="2140584" flipV="1">
            <a:off x="7356757" y="5729969"/>
            <a:ext cx="140736" cy="27798"/>
            <a:chOff x="3923626" y="1670623"/>
            <a:chExt cx="2223586" cy="439202"/>
          </a:xfrm>
        </p:grpSpPr>
        <p:sp>
          <p:nvSpPr>
            <p:cNvPr id="210" name="Rectangle: Rounded Corners 209">
              <a:extLst>
                <a:ext uri="{FF2B5EF4-FFF2-40B4-BE49-F238E27FC236}">
                  <a16:creationId xmlns:a16="http://schemas.microsoft.com/office/drawing/2014/main" id="{08F2A18B-C667-4B7E-8D2E-C4A2717678E1}"/>
                </a:ext>
              </a:extLst>
            </p:cNvPr>
            <p:cNvSpPr/>
            <p:nvPr/>
          </p:nvSpPr>
          <p:spPr>
            <a:xfrm>
              <a:off x="3923626" y="1670625"/>
              <a:ext cx="1634964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1" name="Rectangle: Rounded Corners 36">
              <a:extLst>
                <a:ext uri="{FF2B5EF4-FFF2-40B4-BE49-F238E27FC236}">
                  <a16:creationId xmlns:a16="http://schemas.microsoft.com/office/drawing/2014/main" id="{AA4E83FB-D770-4A70-9C9C-88939164F142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2" name="Rectangle 211">
              <a:extLst>
                <a:ext uri="{FF2B5EF4-FFF2-40B4-BE49-F238E27FC236}">
                  <a16:creationId xmlns:a16="http://schemas.microsoft.com/office/drawing/2014/main" id="{C63CDE29-5462-4A66-B9F0-F66BA23281C6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3" name="Group 212">
            <a:extLst>
              <a:ext uri="{FF2B5EF4-FFF2-40B4-BE49-F238E27FC236}">
                <a16:creationId xmlns:a16="http://schemas.microsoft.com/office/drawing/2014/main" id="{082D4996-B660-4560-9041-952941B146C0}"/>
              </a:ext>
            </a:extLst>
          </p:cNvPr>
          <p:cNvGrpSpPr/>
          <p:nvPr/>
        </p:nvGrpSpPr>
        <p:grpSpPr>
          <a:xfrm rot="9171826" flipV="1">
            <a:off x="7423238" y="6048450"/>
            <a:ext cx="140737" cy="27798"/>
            <a:chOff x="3923607" y="1670623"/>
            <a:chExt cx="2223605" cy="439205"/>
          </a:xfrm>
        </p:grpSpPr>
        <p:sp>
          <p:nvSpPr>
            <p:cNvPr id="214" name="Rectangle: Rounded Corners 213">
              <a:extLst>
                <a:ext uri="{FF2B5EF4-FFF2-40B4-BE49-F238E27FC236}">
                  <a16:creationId xmlns:a16="http://schemas.microsoft.com/office/drawing/2014/main" id="{B3A7B25A-3689-4699-8F34-CA1D7D27E671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5" name="Rectangle: Rounded Corners 36">
              <a:extLst>
                <a:ext uri="{FF2B5EF4-FFF2-40B4-BE49-F238E27FC236}">
                  <a16:creationId xmlns:a16="http://schemas.microsoft.com/office/drawing/2014/main" id="{5759A324-5804-4B65-8293-5F4DE8C917B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6" name="Rectangle 215">
              <a:extLst>
                <a:ext uri="{FF2B5EF4-FFF2-40B4-BE49-F238E27FC236}">
                  <a16:creationId xmlns:a16="http://schemas.microsoft.com/office/drawing/2014/main" id="{565DCD38-A214-4089-B3FB-1AA6AD588316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17" name="Group 216">
            <a:extLst>
              <a:ext uri="{FF2B5EF4-FFF2-40B4-BE49-F238E27FC236}">
                <a16:creationId xmlns:a16="http://schemas.microsoft.com/office/drawing/2014/main" id="{30118B62-1F06-4073-82E4-02141B4DB68A}"/>
              </a:ext>
            </a:extLst>
          </p:cNvPr>
          <p:cNvGrpSpPr/>
          <p:nvPr/>
        </p:nvGrpSpPr>
        <p:grpSpPr>
          <a:xfrm rot="19995332" flipV="1">
            <a:off x="7608339" y="5867641"/>
            <a:ext cx="109024" cy="27798"/>
            <a:chOff x="3923607" y="1094361"/>
            <a:chExt cx="1722553" cy="439200"/>
          </a:xfrm>
        </p:grpSpPr>
        <p:sp>
          <p:nvSpPr>
            <p:cNvPr id="218" name="Rectangle: Rounded Corners 217">
              <a:extLst>
                <a:ext uri="{FF2B5EF4-FFF2-40B4-BE49-F238E27FC236}">
                  <a16:creationId xmlns:a16="http://schemas.microsoft.com/office/drawing/2014/main" id="{FBBE95B3-D549-4808-AB66-1BA92B42F359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19" name="Rectangle: Rounded Corners 36">
              <a:extLst>
                <a:ext uri="{FF2B5EF4-FFF2-40B4-BE49-F238E27FC236}">
                  <a16:creationId xmlns:a16="http://schemas.microsoft.com/office/drawing/2014/main" id="{CB149144-840B-4061-81F4-4478A8225D53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0" name="Group 219">
            <a:extLst>
              <a:ext uri="{FF2B5EF4-FFF2-40B4-BE49-F238E27FC236}">
                <a16:creationId xmlns:a16="http://schemas.microsoft.com/office/drawing/2014/main" id="{174D5B3B-67BE-409A-AE6E-5590AF647A3E}"/>
              </a:ext>
            </a:extLst>
          </p:cNvPr>
          <p:cNvGrpSpPr/>
          <p:nvPr/>
        </p:nvGrpSpPr>
        <p:grpSpPr>
          <a:xfrm rot="19995332" flipV="1">
            <a:off x="7551489" y="5778367"/>
            <a:ext cx="109024" cy="27798"/>
            <a:chOff x="3923607" y="1094361"/>
            <a:chExt cx="1722553" cy="439200"/>
          </a:xfrm>
        </p:grpSpPr>
        <p:sp>
          <p:nvSpPr>
            <p:cNvPr id="221" name="Rectangle: Rounded Corners 220">
              <a:extLst>
                <a:ext uri="{FF2B5EF4-FFF2-40B4-BE49-F238E27FC236}">
                  <a16:creationId xmlns:a16="http://schemas.microsoft.com/office/drawing/2014/main" id="{16AB502D-4713-4F0E-B315-A902C28EF723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2" name="Rectangle: Rounded Corners 36">
              <a:extLst>
                <a:ext uri="{FF2B5EF4-FFF2-40B4-BE49-F238E27FC236}">
                  <a16:creationId xmlns:a16="http://schemas.microsoft.com/office/drawing/2014/main" id="{3F72FBD6-A75D-4819-95F2-75E0CF90541A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3" name="Group 222">
            <a:extLst>
              <a:ext uri="{FF2B5EF4-FFF2-40B4-BE49-F238E27FC236}">
                <a16:creationId xmlns:a16="http://schemas.microsoft.com/office/drawing/2014/main" id="{55B9CB7F-AAA4-488A-A784-32F306381B06}"/>
              </a:ext>
            </a:extLst>
          </p:cNvPr>
          <p:cNvGrpSpPr/>
          <p:nvPr/>
        </p:nvGrpSpPr>
        <p:grpSpPr>
          <a:xfrm rot="3877505" flipV="1">
            <a:off x="7593349" y="6125773"/>
            <a:ext cx="109025" cy="27798"/>
            <a:chOff x="3923607" y="1094361"/>
            <a:chExt cx="1722553" cy="439200"/>
          </a:xfrm>
        </p:grpSpPr>
        <p:sp>
          <p:nvSpPr>
            <p:cNvPr id="224" name="Rectangle: Rounded Corners 223">
              <a:extLst>
                <a:ext uri="{FF2B5EF4-FFF2-40B4-BE49-F238E27FC236}">
                  <a16:creationId xmlns:a16="http://schemas.microsoft.com/office/drawing/2014/main" id="{40181F84-CDD5-4A10-B1E6-416C26B178F6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5" name="Rectangle: Rounded Corners 36">
              <a:extLst>
                <a:ext uri="{FF2B5EF4-FFF2-40B4-BE49-F238E27FC236}">
                  <a16:creationId xmlns:a16="http://schemas.microsoft.com/office/drawing/2014/main" id="{0098B172-B4F7-4E76-8251-396CCC90F954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26" name="Group 225">
            <a:extLst>
              <a:ext uri="{FF2B5EF4-FFF2-40B4-BE49-F238E27FC236}">
                <a16:creationId xmlns:a16="http://schemas.microsoft.com/office/drawing/2014/main" id="{E07CFA2D-D6B0-4031-8855-60E03107CA44}"/>
              </a:ext>
            </a:extLst>
          </p:cNvPr>
          <p:cNvGrpSpPr/>
          <p:nvPr/>
        </p:nvGrpSpPr>
        <p:grpSpPr>
          <a:xfrm rot="3877505" flipV="1">
            <a:off x="7621798" y="6112630"/>
            <a:ext cx="109025" cy="27798"/>
            <a:chOff x="3923607" y="1094361"/>
            <a:chExt cx="1722553" cy="439200"/>
          </a:xfrm>
        </p:grpSpPr>
        <p:sp>
          <p:nvSpPr>
            <p:cNvPr id="227" name="Rectangle: Rounded Corners 226">
              <a:extLst>
                <a:ext uri="{FF2B5EF4-FFF2-40B4-BE49-F238E27FC236}">
                  <a16:creationId xmlns:a16="http://schemas.microsoft.com/office/drawing/2014/main" id="{3EEFD9DF-DC97-4F35-BB85-A5CCBC777B75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8" name="Rectangle: Rounded Corners 36">
              <a:extLst>
                <a:ext uri="{FF2B5EF4-FFF2-40B4-BE49-F238E27FC236}">
                  <a16:creationId xmlns:a16="http://schemas.microsoft.com/office/drawing/2014/main" id="{4C5D2327-242D-4D61-8FEE-39E87339D3E2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29" name="Rectangle: Rounded Corners 228">
            <a:extLst>
              <a:ext uri="{FF2B5EF4-FFF2-40B4-BE49-F238E27FC236}">
                <a16:creationId xmlns:a16="http://schemas.microsoft.com/office/drawing/2014/main" id="{38AB5490-E0E2-4DDF-9281-EA0287F2C088}"/>
              </a:ext>
            </a:extLst>
          </p:cNvPr>
          <p:cNvSpPr/>
          <p:nvPr/>
        </p:nvSpPr>
        <p:spPr>
          <a:xfrm rot="9189979" flipV="1">
            <a:off x="7617971" y="591747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0" name="Rectangle: Rounded Corners 229">
            <a:extLst>
              <a:ext uri="{FF2B5EF4-FFF2-40B4-BE49-F238E27FC236}">
                <a16:creationId xmlns:a16="http://schemas.microsoft.com/office/drawing/2014/main" id="{B2D720BF-11E3-4A12-AFCC-EE302D8AD41C}"/>
              </a:ext>
            </a:extLst>
          </p:cNvPr>
          <p:cNvSpPr/>
          <p:nvPr/>
        </p:nvSpPr>
        <p:spPr>
          <a:xfrm rot="9189979" flipV="1">
            <a:off x="7632588" y="594594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1" name="Rectangle: Rounded Corners 230">
            <a:extLst>
              <a:ext uri="{FF2B5EF4-FFF2-40B4-BE49-F238E27FC236}">
                <a16:creationId xmlns:a16="http://schemas.microsoft.com/office/drawing/2014/main" id="{E34C4D16-C7B6-49E7-B244-D3D44A2093F9}"/>
              </a:ext>
            </a:extLst>
          </p:cNvPr>
          <p:cNvSpPr/>
          <p:nvPr/>
        </p:nvSpPr>
        <p:spPr>
          <a:xfrm rot="9721762" flipV="1">
            <a:off x="7651977" y="599424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2" name="Rectangle: Rounded Corners 231">
            <a:extLst>
              <a:ext uri="{FF2B5EF4-FFF2-40B4-BE49-F238E27FC236}">
                <a16:creationId xmlns:a16="http://schemas.microsoft.com/office/drawing/2014/main" id="{8BA4AB17-4AAF-44AA-A4D8-F633527BB166}"/>
              </a:ext>
            </a:extLst>
          </p:cNvPr>
          <p:cNvSpPr/>
          <p:nvPr/>
        </p:nvSpPr>
        <p:spPr>
          <a:xfrm rot="9721762" flipV="1">
            <a:off x="7662033" y="602462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3" name="Rectangle: Rounded Corners 232">
            <a:extLst>
              <a:ext uri="{FF2B5EF4-FFF2-40B4-BE49-F238E27FC236}">
                <a16:creationId xmlns:a16="http://schemas.microsoft.com/office/drawing/2014/main" id="{A6294D60-240F-4B01-84EC-EEA45B8AD60A}"/>
              </a:ext>
            </a:extLst>
          </p:cNvPr>
          <p:cNvSpPr/>
          <p:nvPr/>
        </p:nvSpPr>
        <p:spPr>
          <a:xfrm rot="7718127" flipV="1">
            <a:off x="7514372" y="608676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4" name="Rectangle: Rounded Corners 233">
            <a:extLst>
              <a:ext uri="{FF2B5EF4-FFF2-40B4-BE49-F238E27FC236}">
                <a16:creationId xmlns:a16="http://schemas.microsoft.com/office/drawing/2014/main" id="{E73CF662-3C00-47D2-A7DB-CBF876FA87F1}"/>
              </a:ext>
            </a:extLst>
          </p:cNvPr>
          <p:cNvSpPr/>
          <p:nvPr/>
        </p:nvSpPr>
        <p:spPr>
          <a:xfrm rot="7718127" flipV="1">
            <a:off x="7539488" y="610659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5" name="Rectangle: Rounded Corners 234">
            <a:extLst>
              <a:ext uri="{FF2B5EF4-FFF2-40B4-BE49-F238E27FC236}">
                <a16:creationId xmlns:a16="http://schemas.microsoft.com/office/drawing/2014/main" id="{AA9CEB15-24F0-49CE-BE11-55E4B450FD2E}"/>
              </a:ext>
            </a:extLst>
          </p:cNvPr>
          <p:cNvSpPr/>
          <p:nvPr/>
        </p:nvSpPr>
        <p:spPr>
          <a:xfrm rot="9189979" flipV="1">
            <a:off x="7472035" y="6003133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6" name="Rectangle: Rounded Corners 235">
            <a:extLst>
              <a:ext uri="{FF2B5EF4-FFF2-40B4-BE49-F238E27FC236}">
                <a16:creationId xmlns:a16="http://schemas.microsoft.com/office/drawing/2014/main" id="{3FD6C2BF-80C2-45BD-ACE8-CB7981D09322}"/>
              </a:ext>
            </a:extLst>
          </p:cNvPr>
          <p:cNvSpPr/>
          <p:nvPr/>
        </p:nvSpPr>
        <p:spPr>
          <a:xfrm rot="13214163" flipV="1">
            <a:off x="7382472" y="568282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7" name="Rectangle: Rounded Corners 236">
            <a:extLst>
              <a:ext uri="{FF2B5EF4-FFF2-40B4-BE49-F238E27FC236}">
                <a16:creationId xmlns:a16="http://schemas.microsoft.com/office/drawing/2014/main" id="{99A1D0B0-3D33-4EA3-B8DB-CBB18813DEE3}"/>
              </a:ext>
            </a:extLst>
          </p:cNvPr>
          <p:cNvSpPr/>
          <p:nvPr/>
        </p:nvSpPr>
        <p:spPr>
          <a:xfrm rot="9189979" flipV="1">
            <a:off x="7432377" y="592699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8" name="Rectangle: Rounded Corners 237">
            <a:extLst>
              <a:ext uri="{FF2B5EF4-FFF2-40B4-BE49-F238E27FC236}">
                <a16:creationId xmlns:a16="http://schemas.microsoft.com/office/drawing/2014/main" id="{C47A1CD4-6744-4E39-AC3E-190E2B4E5AA4}"/>
              </a:ext>
            </a:extLst>
          </p:cNvPr>
          <p:cNvSpPr/>
          <p:nvPr/>
        </p:nvSpPr>
        <p:spPr>
          <a:xfrm rot="9189979" flipV="1">
            <a:off x="7446994" y="595545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9" name="Rectangle: Rounded Corners 238">
            <a:extLst>
              <a:ext uri="{FF2B5EF4-FFF2-40B4-BE49-F238E27FC236}">
                <a16:creationId xmlns:a16="http://schemas.microsoft.com/office/drawing/2014/main" id="{A13EDB51-6EC9-4669-B702-95B340E11B21}"/>
              </a:ext>
            </a:extLst>
          </p:cNvPr>
          <p:cNvSpPr/>
          <p:nvPr/>
        </p:nvSpPr>
        <p:spPr>
          <a:xfrm rot="9189979" flipV="1">
            <a:off x="7570804" y="5817932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0" name="Rectangle: Rounded Corners 239">
            <a:extLst>
              <a:ext uri="{FF2B5EF4-FFF2-40B4-BE49-F238E27FC236}">
                <a16:creationId xmlns:a16="http://schemas.microsoft.com/office/drawing/2014/main" id="{460E5BEB-ABD5-4940-9168-BC36D99FCC3C}"/>
              </a:ext>
            </a:extLst>
          </p:cNvPr>
          <p:cNvSpPr/>
          <p:nvPr/>
        </p:nvSpPr>
        <p:spPr>
          <a:xfrm rot="9189979" flipV="1">
            <a:off x="7531065" y="574448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1" name="Rectangle: Rounded Corners 240">
            <a:extLst>
              <a:ext uri="{FF2B5EF4-FFF2-40B4-BE49-F238E27FC236}">
                <a16:creationId xmlns:a16="http://schemas.microsoft.com/office/drawing/2014/main" id="{25EC37E0-8C5A-4120-A67A-739FB00BF302}"/>
              </a:ext>
            </a:extLst>
          </p:cNvPr>
          <p:cNvSpPr/>
          <p:nvPr/>
        </p:nvSpPr>
        <p:spPr>
          <a:xfrm rot="6299524" flipV="1">
            <a:off x="7447999" y="566592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2" name="Rectangle: Rounded Corners 241">
            <a:extLst>
              <a:ext uri="{FF2B5EF4-FFF2-40B4-BE49-F238E27FC236}">
                <a16:creationId xmlns:a16="http://schemas.microsoft.com/office/drawing/2014/main" id="{F85A61FD-D7DE-4354-93CE-EF002C0325DE}"/>
              </a:ext>
            </a:extLst>
          </p:cNvPr>
          <p:cNvSpPr/>
          <p:nvPr/>
        </p:nvSpPr>
        <p:spPr>
          <a:xfrm rot="6299524" flipV="1">
            <a:off x="7478960" y="567401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3" name="Rectangle: Rounded Corners 242">
            <a:extLst>
              <a:ext uri="{FF2B5EF4-FFF2-40B4-BE49-F238E27FC236}">
                <a16:creationId xmlns:a16="http://schemas.microsoft.com/office/drawing/2014/main" id="{5B9CBE51-7E61-40A4-8644-C69FEFBAC5EB}"/>
              </a:ext>
            </a:extLst>
          </p:cNvPr>
          <p:cNvSpPr/>
          <p:nvPr/>
        </p:nvSpPr>
        <p:spPr>
          <a:xfrm rot="9652046" flipV="1">
            <a:off x="7361382" y="577385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4" name="Rectangle: Rounded Corners 243">
            <a:extLst>
              <a:ext uri="{FF2B5EF4-FFF2-40B4-BE49-F238E27FC236}">
                <a16:creationId xmlns:a16="http://schemas.microsoft.com/office/drawing/2014/main" id="{CDD9A799-A912-49B8-B40C-CA05EE446531}"/>
              </a:ext>
            </a:extLst>
          </p:cNvPr>
          <p:cNvSpPr/>
          <p:nvPr/>
        </p:nvSpPr>
        <p:spPr>
          <a:xfrm rot="9652046" flipV="1">
            <a:off x="7372052" y="580402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5" name="Oval 244">
            <a:extLst>
              <a:ext uri="{FF2B5EF4-FFF2-40B4-BE49-F238E27FC236}">
                <a16:creationId xmlns:a16="http://schemas.microsoft.com/office/drawing/2014/main" id="{9166FB8F-EF13-440D-B569-C9A196EDE9A9}"/>
              </a:ext>
            </a:extLst>
          </p:cNvPr>
          <p:cNvSpPr/>
          <p:nvPr/>
        </p:nvSpPr>
        <p:spPr>
          <a:xfrm>
            <a:off x="7801790" y="5514234"/>
            <a:ext cx="478788" cy="476650"/>
          </a:xfrm>
          <a:prstGeom prst="ellipse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6" name="Group 245">
            <a:extLst>
              <a:ext uri="{FF2B5EF4-FFF2-40B4-BE49-F238E27FC236}">
                <a16:creationId xmlns:a16="http://schemas.microsoft.com/office/drawing/2014/main" id="{45D42A6D-7763-498C-8CDD-D053A230BA40}"/>
              </a:ext>
            </a:extLst>
          </p:cNvPr>
          <p:cNvGrpSpPr/>
          <p:nvPr/>
        </p:nvGrpSpPr>
        <p:grpSpPr>
          <a:xfrm rot="11209152" flipV="1">
            <a:off x="7706743" y="5690364"/>
            <a:ext cx="140737" cy="27798"/>
            <a:chOff x="3923607" y="1670623"/>
            <a:chExt cx="2223605" cy="439205"/>
          </a:xfrm>
        </p:grpSpPr>
        <p:sp>
          <p:nvSpPr>
            <p:cNvPr id="247" name="Rectangle: Rounded Corners 246">
              <a:extLst>
                <a:ext uri="{FF2B5EF4-FFF2-40B4-BE49-F238E27FC236}">
                  <a16:creationId xmlns:a16="http://schemas.microsoft.com/office/drawing/2014/main" id="{DA3238B8-0B78-43CB-9507-550FE242642C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8" name="Rectangle: Rounded Corners 36">
              <a:extLst>
                <a:ext uri="{FF2B5EF4-FFF2-40B4-BE49-F238E27FC236}">
                  <a16:creationId xmlns:a16="http://schemas.microsoft.com/office/drawing/2014/main" id="{3E72F4AC-ED4D-4ACA-ACF8-E315AF4A0B3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9" name="Rectangle 248">
              <a:extLst>
                <a:ext uri="{FF2B5EF4-FFF2-40B4-BE49-F238E27FC236}">
                  <a16:creationId xmlns:a16="http://schemas.microsoft.com/office/drawing/2014/main" id="{3BA4C8EE-7D35-45BF-AC8F-E45C2F9AB4E5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0" name="Group 249">
            <a:extLst>
              <a:ext uri="{FF2B5EF4-FFF2-40B4-BE49-F238E27FC236}">
                <a16:creationId xmlns:a16="http://schemas.microsoft.com/office/drawing/2014/main" id="{EBD5577F-F913-4FAB-A8A7-8005AC55011B}"/>
              </a:ext>
            </a:extLst>
          </p:cNvPr>
          <p:cNvGrpSpPr/>
          <p:nvPr/>
        </p:nvGrpSpPr>
        <p:grpSpPr>
          <a:xfrm rot="323605" flipV="1">
            <a:off x="7761749" y="5730840"/>
            <a:ext cx="140737" cy="27798"/>
            <a:chOff x="3923607" y="1670623"/>
            <a:chExt cx="2223605" cy="439205"/>
          </a:xfrm>
        </p:grpSpPr>
        <p:sp>
          <p:nvSpPr>
            <p:cNvPr id="251" name="Rectangle: Rounded Corners 250">
              <a:extLst>
                <a:ext uri="{FF2B5EF4-FFF2-40B4-BE49-F238E27FC236}">
                  <a16:creationId xmlns:a16="http://schemas.microsoft.com/office/drawing/2014/main" id="{BCF6380B-FDC3-4127-A653-4D9FFDE12776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2" name="Rectangle: Rounded Corners 36">
              <a:extLst>
                <a:ext uri="{FF2B5EF4-FFF2-40B4-BE49-F238E27FC236}">
                  <a16:creationId xmlns:a16="http://schemas.microsoft.com/office/drawing/2014/main" id="{8479C8A9-E904-4F1D-A52D-42CAF8543D8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Rectangle 252">
              <a:extLst>
                <a:ext uri="{FF2B5EF4-FFF2-40B4-BE49-F238E27FC236}">
                  <a16:creationId xmlns:a16="http://schemas.microsoft.com/office/drawing/2014/main" id="{109875BF-F505-4584-AE3B-AE1E2753A859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4" name="Group 253">
            <a:extLst>
              <a:ext uri="{FF2B5EF4-FFF2-40B4-BE49-F238E27FC236}">
                <a16:creationId xmlns:a16="http://schemas.microsoft.com/office/drawing/2014/main" id="{C09048C0-DDEA-4990-9FB6-277DDECD9213}"/>
              </a:ext>
            </a:extLst>
          </p:cNvPr>
          <p:cNvGrpSpPr/>
          <p:nvPr/>
        </p:nvGrpSpPr>
        <p:grpSpPr>
          <a:xfrm rot="12200723" flipV="1">
            <a:off x="7766209" y="5619480"/>
            <a:ext cx="109025" cy="27798"/>
            <a:chOff x="3923607" y="1094361"/>
            <a:chExt cx="1722553" cy="439200"/>
          </a:xfrm>
        </p:grpSpPr>
        <p:sp>
          <p:nvSpPr>
            <p:cNvPr id="255" name="Rectangle: Rounded Corners 254">
              <a:extLst>
                <a:ext uri="{FF2B5EF4-FFF2-40B4-BE49-F238E27FC236}">
                  <a16:creationId xmlns:a16="http://schemas.microsoft.com/office/drawing/2014/main" id="{09F80A20-6196-4441-A245-7A1D859BDCC8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Rectangle: Rounded Corners 36">
              <a:extLst>
                <a:ext uri="{FF2B5EF4-FFF2-40B4-BE49-F238E27FC236}">
                  <a16:creationId xmlns:a16="http://schemas.microsoft.com/office/drawing/2014/main" id="{05E38A19-EE21-4BE1-BDE2-ACF5AC2FC4FF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57" name="Group 256">
            <a:extLst>
              <a:ext uri="{FF2B5EF4-FFF2-40B4-BE49-F238E27FC236}">
                <a16:creationId xmlns:a16="http://schemas.microsoft.com/office/drawing/2014/main" id="{D5A3DBC7-85EC-4189-A690-239A3EB14528}"/>
              </a:ext>
            </a:extLst>
          </p:cNvPr>
          <p:cNvGrpSpPr/>
          <p:nvPr/>
        </p:nvGrpSpPr>
        <p:grpSpPr>
          <a:xfrm rot="12200723" flipV="1">
            <a:off x="7753501" y="5648125"/>
            <a:ext cx="109025" cy="27798"/>
            <a:chOff x="3923607" y="1094361"/>
            <a:chExt cx="1722553" cy="439200"/>
          </a:xfrm>
        </p:grpSpPr>
        <p:sp>
          <p:nvSpPr>
            <p:cNvPr id="258" name="Rectangle: Rounded Corners 257">
              <a:extLst>
                <a:ext uri="{FF2B5EF4-FFF2-40B4-BE49-F238E27FC236}">
                  <a16:creationId xmlns:a16="http://schemas.microsoft.com/office/drawing/2014/main" id="{C5B46ECA-6B3B-4506-A243-F243D58D304B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Rectangle: Rounded Corners 36">
              <a:extLst>
                <a:ext uri="{FF2B5EF4-FFF2-40B4-BE49-F238E27FC236}">
                  <a16:creationId xmlns:a16="http://schemas.microsoft.com/office/drawing/2014/main" id="{CEFC758C-D315-4522-82AA-68E2DE3D7A0C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0" name="Group 259">
            <a:extLst>
              <a:ext uri="{FF2B5EF4-FFF2-40B4-BE49-F238E27FC236}">
                <a16:creationId xmlns:a16="http://schemas.microsoft.com/office/drawing/2014/main" id="{D97E6737-4518-4D4A-9A30-36ACCE4D5089}"/>
              </a:ext>
            </a:extLst>
          </p:cNvPr>
          <p:cNvGrpSpPr/>
          <p:nvPr/>
        </p:nvGrpSpPr>
        <p:grpSpPr>
          <a:xfrm rot="11209152" flipV="1">
            <a:off x="8185269" y="5756459"/>
            <a:ext cx="140737" cy="27798"/>
            <a:chOff x="3923607" y="1670623"/>
            <a:chExt cx="2223605" cy="439205"/>
          </a:xfrm>
        </p:grpSpPr>
        <p:sp>
          <p:nvSpPr>
            <p:cNvPr id="261" name="Rectangle: Rounded Corners 260">
              <a:extLst>
                <a:ext uri="{FF2B5EF4-FFF2-40B4-BE49-F238E27FC236}">
                  <a16:creationId xmlns:a16="http://schemas.microsoft.com/office/drawing/2014/main" id="{2B479462-3674-4D99-B74E-284D570FA9F5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Rectangle: Rounded Corners 36">
              <a:extLst>
                <a:ext uri="{FF2B5EF4-FFF2-40B4-BE49-F238E27FC236}">
                  <a16:creationId xmlns:a16="http://schemas.microsoft.com/office/drawing/2014/main" id="{8757A18D-50A8-439B-9FA5-E7C0EEB348F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Rectangle 262">
              <a:extLst>
                <a:ext uri="{FF2B5EF4-FFF2-40B4-BE49-F238E27FC236}">
                  <a16:creationId xmlns:a16="http://schemas.microsoft.com/office/drawing/2014/main" id="{873FF945-6FC5-47D6-B5B9-2415C00AA9EA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4" name="Group 263">
            <a:extLst>
              <a:ext uri="{FF2B5EF4-FFF2-40B4-BE49-F238E27FC236}">
                <a16:creationId xmlns:a16="http://schemas.microsoft.com/office/drawing/2014/main" id="{1C63ED2B-7899-409B-B93D-D6BFB300C00D}"/>
              </a:ext>
            </a:extLst>
          </p:cNvPr>
          <p:cNvGrpSpPr/>
          <p:nvPr/>
        </p:nvGrpSpPr>
        <p:grpSpPr>
          <a:xfrm rot="15645395" flipV="1">
            <a:off x="7934530" y="5475339"/>
            <a:ext cx="140737" cy="27798"/>
            <a:chOff x="3923607" y="1670623"/>
            <a:chExt cx="2223605" cy="439205"/>
          </a:xfrm>
        </p:grpSpPr>
        <p:sp>
          <p:nvSpPr>
            <p:cNvPr id="265" name="Rectangle: Rounded Corners 264">
              <a:extLst>
                <a:ext uri="{FF2B5EF4-FFF2-40B4-BE49-F238E27FC236}">
                  <a16:creationId xmlns:a16="http://schemas.microsoft.com/office/drawing/2014/main" id="{CFD73C95-CB62-49EF-9882-81BA92E757B4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6" name="Rectangle: Rounded Corners 36">
              <a:extLst>
                <a:ext uri="{FF2B5EF4-FFF2-40B4-BE49-F238E27FC236}">
                  <a16:creationId xmlns:a16="http://schemas.microsoft.com/office/drawing/2014/main" id="{FE2D8589-2A99-4F3D-B9E6-02E64D02D34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7" name="Rectangle 266">
              <a:extLst>
                <a:ext uri="{FF2B5EF4-FFF2-40B4-BE49-F238E27FC236}">
                  <a16:creationId xmlns:a16="http://schemas.microsoft.com/office/drawing/2014/main" id="{655BB1E8-7F48-45BC-9B04-DC12F60481A3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68" name="Group 267">
            <a:extLst>
              <a:ext uri="{FF2B5EF4-FFF2-40B4-BE49-F238E27FC236}">
                <a16:creationId xmlns:a16="http://schemas.microsoft.com/office/drawing/2014/main" id="{781025C4-151B-433C-A538-8853EE0F9865}"/>
              </a:ext>
            </a:extLst>
          </p:cNvPr>
          <p:cNvGrpSpPr/>
          <p:nvPr/>
        </p:nvGrpSpPr>
        <p:grpSpPr>
          <a:xfrm rot="6405534" flipV="1">
            <a:off x="8018887" y="5538559"/>
            <a:ext cx="140737" cy="27798"/>
            <a:chOff x="3923607" y="1670623"/>
            <a:chExt cx="2223605" cy="439205"/>
          </a:xfrm>
        </p:grpSpPr>
        <p:sp>
          <p:nvSpPr>
            <p:cNvPr id="269" name="Rectangle: Rounded Corners 268">
              <a:extLst>
                <a:ext uri="{FF2B5EF4-FFF2-40B4-BE49-F238E27FC236}">
                  <a16:creationId xmlns:a16="http://schemas.microsoft.com/office/drawing/2014/main" id="{4635D911-FCC4-49B7-BDFB-0853B9D5DE04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Rectangle: Rounded Corners 36">
              <a:extLst>
                <a:ext uri="{FF2B5EF4-FFF2-40B4-BE49-F238E27FC236}">
                  <a16:creationId xmlns:a16="http://schemas.microsoft.com/office/drawing/2014/main" id="{7A7EF7E9-C4FD-468D-91D8-A1572C9D92A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Rectangle 270">
              <a:extLst>
                <a:ext uri="{FF2B5EF4-FFF2-40B4-BE49-F238E27FC236}">
                  <a16:creationId xmlns:a16="http://schemas.microsoft.com/office/drawing/2014/main" id="{7CB9F4C4-BBF5-4B0A-8CC8-BE20E77C570B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2" name="Group 271">
            <a:extLst>
              <a:ext uri="{FF2B5EF4-FFF2-40B4-BE49-F238E27FC236}">
                <a16:creationId xmlns:a16="http://schemas.microsoft.com/office/drawing/2014/main" id="{2E9733E8-C99F-443A-9DF3-C3908B8C038F}"/>
              </a:ext>
            </a:extLst>
          </p:cNvPr>
          <p:cNvGrpSpPr/>
          <p:nvPr/>
        </p:nvGrpSpPr>
        <p:grpSpPr>
          <a:xfrm rot="19993356" flipV="1">
            <a:off x="8199605" y="5591016"/>
            <a:ext cx="140737" cy="27798"/>
            <a:chOff x="3923607" y="1670623"/>
            <a:chExt cx="2223605" cy="439205"/>
          </a:xfrm>
        </p:grpSpPr>
        <p:sp>
          <p:nvSpPr>
            <p:cNvPr id="273" name="Rectangle: Rounded Corners 272">
              <a:extLst>
                <a:ext uri="{FF2B5EF4-FFF2-40B4-BE49-F238E27FC236}">
                  <a16:creationId xmlns:a16="http://schemas.microsoft.com/office/drawing/2014/main" id="{EB542DDF-0051-4411-A3E3-B81A273EF6C6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4" name="Rectangle: Rounded Corners 36">
              <a:extLst>
                <a:ext uri="{FF2B5EF4-FFF2-40B4-BE49-F238E27FC236}">
                  <a16:creationId xmlns:a16="http://schemas.microsoft.com/office/drawing/2014/main" id="{1EEAA3E0-91E4-4DD4-95F2-28ACD62A0D75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5" name="Rectangle 274">
              <a:extLst>
                <a:ext uri="{FF2B5EF4-FFF2-40B4-BE49-F238E27FC236}">
                  <a16:creationId xmlns:a16="http://schemas.microsoft.com/office/drawing/2014/main" id="{7483F7CC-80BC-4EAF-9138-903FC667CCB4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76" name="Group 275">
            <a:extLst>
              <a:ext uri="{FF2B5EF4-FFF2-40B4-BE49-F238E27FC236}">
                <a16:creationId xmlns:a16="http://schemas.microsoft.com/office/drawing/2014/main" id="{8696AFF5-4147-4103-B023-C8075E25677A}"/>
              </a:ext>
            </a:extLst>
          </p:cNvPr>
          <p:cNvGrpSpPr/>
          <p:nvPr/>
        </p:nvGrpSpPr>
        <p:grpSpPr>
          <a:xfrm rot="17119987" flipV="1">
            <a:off x="7927070" y="5945562"/>
            <a:ext cx="140737" cy="27798"/>
            <a:chOff x="3923607" y="1670623"/>
            <a:chExt cx="2223605" cy="439205"/>
          </a:xfrm>
        </p:grpSpPr>
        <p:sp>
          <p:nvSpPr>
            <p:cNvPr id="277" name="Rectangle: Rounded Corners 276">
              <a:extLst>
                <a:ext uri="{FF2B5EF4-FFF2-40B4-BE49-F238E27FC236}">
                  <a16:creationId xmlns:a16="http://schemas.microsoft.com/office/drawing/2014/main" id="{10C17789-4DE2-451A-B34F-1FA808290B49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8" name="Rectangle: Rounded Corners 36">
              <a:extLst>
                <a:ext uri="{FF2B5EF4-FFF2-40B4-BE49-F238E27FC236}">
                  <a16:creationId xmlns:a16="http://schemas.microsoft.com/office/drawing/2014/main" id="{14014361-05B4-4595-8B10-21B8F531AB0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9" name="Rectangle 278">
              <a:extLst>
                <a:ext uri="{FF2B5EF4-FFF2-40B4-BE49-F238E27FC236}">
                  <a16:creationId xmlns:a16="http://schemas.microsoft.com/office/drawing/2014/main" id="{A6DB6BA9-E688-4C7F-8971-64A0723D9CC3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280" name="Rectangle: Rounded Corners 279">
            <a:extLst>
              <a:ext uri="{FF2B5EF4-FFF2-40B4-BE49-F238E27FC236}">
                <a16:creationId xmlns:a16="http://schemas.microsoft.com/office/drawing/2014/main" id="{3747129F-009F-47D9-8507-40699D6BE9FF}"/>
              </a:ext>
            </a:extLst>
          </p:cNvPr>
          <p:cNvSpPr/>
          <p:nvPr/>
        </p:nvSpPr>
        <p:spPr>
          <a:xfrm rot="2678374" flipV="1">
            <a:off x="7828780" y="5588628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81" name="Group 280">
            <a:extLst>
              <a:ext uri="{FF2B5EF4-FFF2-40B4-BE49-F238E27FC236}">
                <a16:creationId xmlns:a16="http://schemas.microsoft.com/office/drawing/2014/main" id="{30173760-1962-494F-BE85-499955F6B222}"/>
              </a:ext>
            </a:extLst>
          </p:cNvPr>
          <p:cNvGrpSpPr/>
          <p:nvPr/>
        </p:nvGrpSpPr>
        <p:grpSpPr>
          <a:xfrm rot="20993201" flipV="1">
            <a:off x="8238333" y="5708739"/>
            <a:ext cx="109025" cy="27798"/>
            <a:chOff x="3923607" y="1094361"/>
            <a:chExt cx="1722553" cy="439200"/>
          </a:xfrm>
        </p:grpSpPr>
        <p:sp>
          <p:nvSpPr>
            <p:cNvPr id="282" name="Rectangle: Rounded Corners 281">
              <a:extLst>
                <a:ext uri="{FF2B5EF4-FFF2-40B4-BE49-F238E27FC236}">
                  <a16:creationId xmlns:a16="http://schemas.microsoft.com/office/drawing/2014/main" id="{FD6986A0-5EF7-4741-B6AC-AAE713E1C926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3" name="Rectangle: Rounded Corners 36">
              <a:extLst>
                <a:ext uri="{FF2B5EF4-FFF2-40B4-BE49-F238E27FC236}">
                  <a16:creationId xmlns:a16="http://schemas.microsoft.com/office/drawing/2014/main" id="{565DFFA5-5E15-4AF0-9989-8DD0D88419D7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4" name="Group 283">
            <a:extLst>
              <a:ext uri="{FF2B5EF4-FFF2-40B4-BE49-F238E27FC236}">
                <a16:creationId xmlns:a16="http://schemas.microsoft.com/office/drawing/2014/main" id="{E5BB6826-A033-407A-B3AB-2168D74C9A68}"/>
              </a:ext>
            </a:extLst>
          </p:cNvPr>
          <p:cNvGrpSpPr/>
          <p:nvPr/>
        </p:nvGrpSpPr>
        <p:grpSpPr>
          <a:xfrm rot="509610" flipV="1">
            <a:off x="8244466" y="5795602"/>
            <a:ext cx="109025" cy="27798"/>
            <a:chOff x="3923607" y="1094361"/>
            <a:chExt cx="1722553" cy="439200"/>
          </a:xfrm>
        </p:grpSpPr>
        <p:sp>
          <p:nvSpPr>
            <p:cNvPr id="285" name="Rectangle: Rounded Corners 284">
              <a:extLst>
                <a:ext uri="{FF2B5EF4-FFF2-40B4-BE49-F238E27FC236}">
                  <a16:creationId xmlns:a16="http://schemas.microsoft.com/office/drawing/2014/main" id="{AD09553C-524D-4073-BD0C-B87A05586E2E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6" name="Rectangle: Rounded Corners 36">
              <a:extLst>
                <a:ext uri="{FF2B5EF4-FFF2-40B4-BE49-F238E27FC236}">
                  <a16:creationId xmlns:a16="http://schemas.microsoft.com/office/drawing/2014/main" id="{BB5E50C8-09FF-40EE-A9E7-001D1F487384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7" name="Group 286">
            <a:extLst>
              <a:ext uri="{FF2B5EF4-FFF2-40B4-BE49-F238E27FC236}">
                <a16:creationId xmlns:a16="http://schemas.microsoft.com/office/drawing/2014/main" id="{3C343DC2-DF3E-4F23-9E4A-8625CADAA0D7}"/>
              </a:ext>
            </a:extLst>
          </p:cNvPr>
          <p:cNvGrpSpPr/>
          <p:nvPr/>
        </p:nvGrpSpPr>
        <p:grpSpPr>
          <a:xfrm rot="13822573" flipV="1">
            <a:off x="8128795" y="5887166"/>
            <a:ext cx="140737" cy="27798"/>
            <a:chOff x="3923607" y="1670623"/>
            <a:chExt cx="2223605" cy="439205"/>
          </a:xfrm>
        </p:grpSpPr>
        <p:sp>
          <p:nvSpPr>
            <p:cNvPr id="288" name="Rectangle: Rounded Corners 287">
              <a:extLst>
                <a:ext uri="{FF2B5EF4-FFF2-40B4-BE49-F238E27FC236}">
                  <a16:creationId xmlns:a16="http://schemas.microsoft.com/office/drawing/2014/main" id="{DD635255-0CAB-4FD0-A5B3-6E442779698E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89" name="Rectangle: Rounded Corners 36">
              <a:extLst>
                <a:ext uri="{FF2B5EF4-FFF2-40B4-BE49-F238E27FC236}">
                  <a16:creationId xmlns:a16="http://schemas.microsoft.com/office/drawing/2014/main" id="{4BF38FC6-9B52-434E-B91A-E30EA9CB2BF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0" name="Rectangle 289">
              <a:extLst>
                <a:ext uri="{FF2B5EF4-FFF2-40B4-BE49-F238E27FC236}">
                  <a16:creationId xmlns:a16="http://schemas.microsoft.com/office/drawing/2014/main" id="{BB57AB01-1464-4802-BB21-89ACD87A4753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1" name="Group 290">
            <a:extLst>
              <a:ext uri="{FF2B5EF4-FFF2-40B4-BE49-F238E27FC236}">
                <a16:creationId xmlns:a16="http://schemas.microsoft.com/office/drawing/2014/main" id="{949A3542-A688-4783-A547-E987C34CDDA7}"/>
              </a:ext>
            </a:extLst>
          </p:cNvPr>
          <p:cNvGrpSpPr/>
          <p:nvPr/>
        </p:nvGrpSpPr>
        <p:grpSpPr>
          <a:xfrm rot="2937026" flipV="1">
            <a:off x="8140766" y="5954402"/>
            <a:ext cx="140737" cy="27798"/>
            <a:chOff x="3923607" y="1670623"/>
            <a:chExt cx="2223605" cy="439205"/>
          </a:xfrm>
        </p:grpSpPr>
        <p:sp>
          <p:nvSpPr>
            <p:cNvPr id="292" name="Rectangle: Rounded Corners 291">
              <a:extLst>
                <a:ext uri="{FF2B5EF4-FFF2-40B4-BE49-F238E27FC236}">
                  <a16:creationId xmlns:a16="http://schemas.microsoft.com/office/drawing/2014/main" id="{3A44EFDF-979C-4E41-8702-E35A5A6A3E48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3" name="Rectangle: Rounded Corners 36">
              <a:extLst>
                <a:ext uri="{FF2B5EF4-FFF2-40B4-BE49-F238E27FC236}">
                  <a16:creationId xmlns:a16="http://schemas.microsoft.com/office/drawing/2014/main" id="{53C68924-F7A6-4548-AE4C-3703F7A43919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4" name="Rectangle 293">
              <a:extLst>
                <a:ext uri="{FF2B5EF4-FFF2-40B4-BE49-F238E27FC236}">
                  <a16:creationId xmlns:a16="http://schemas.microsoft.com/office/drawing/2014/main" id="{6150B258-F5F9-4DFA-BE57-0EFAC79599B9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5" name="Group 294">
            <a:extLst>
              <a:ext uri="{FF2B5EF4-FFF2-40B4-BE49-F238E27FC236}">
                <a16:creationId xmlns:a16="http://schemas.microsoft.com/office/drawing/2014/main" id="{F406FB4C-D86E-4DE0-9C02-BA92EC4E9A75}"/>
              </a:ext>
            </a:extLst>
          </p:cNvPr>
          <p:cNvGrpSpPr/>
          <p:nvPr/>
        </p:nvGrpSpPr>
        <p:grpSpPr>
          <a:xfrm rot="19794926" flipV="1">
            <a:off x="7786486" y="5849771"/>
            <a:ext cx="109024" cy="27798"/>
            <a:chOff x="3923607" y="1094361"/>
            <a:chExt cx="1722553" cy="439200"/>
          </a:xfrm>
        </p:grpSpPr>
        <p:sp>
          <p:nvSpPr>
            <p:cNvPr id="296" name="Rectangle: Rounded Corners 295">
              <a:extLst>
                <a:ext uri="{FF2B5EF4-FFF2-40B4-BE49-F238E27FC236}">
                  <a16:creationId xmlns:a16="http://schemas.microsoft.com/office/drawing/2014/main" id="{3CAEB8E0-2A3B-4106-8383-79BADD6A87A0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7" name="Rectangle: Rounded Corners 36">
              <a:extLst>
                <a:ext uri="{FF2B5EF4-FFF2-40B4-BE49-F238E27FC236}">
                  <a16:creationId xmlns:a16="http://schemas.microsoft.com/office/drawing/2014/main" id="{FF1D58DD-F907-472B-911E-0AD917EA09D7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98" name="Group 297">
            <a:extLst>
              <a:ext uri="{FF2B5EF4-FFF2-40B4-BE49-F238E27FC236}">
                <a16:creationId xmlns:a16="http://schemas.microsoft.com/office/drawing/2014/main" id="{4EE77312-D4A7-4A81-81AA-B390581D135B}"/>
              </a:ext>
            </a:extLst>
          </p:cNvPr>
          <p:cNvGrpSpPr/>
          <p:nvPr/>
        </p:nvGrpSpPr>
        <p:grpSpPr>
          <a:xfrm rot="6477401" flipV="1">
            <a:off x="7898076" y="5982452"/>
            <a:ext cx="109024" cy="27798"/>
            <a:chOff x="3923607" y="1094361"/>
            <a:chExt cx="1722553" cy="439200"/>
          </a:xfrm>
        </p:grpSpPr>
        <p:sp>
          <p:nvSpPr>
            <p:cNvPr id="299" name="Rectangle: Rounded Corners 298">
              <a:extLst>
                <a:ext uri="{FF2B5EF4-FFF2-40B4-BE49-F238E27FC236}">
                  <a16:creationId xmlns:a16="http://schemas.microsoft.com/office/drawing/2014/main" id="{056F56EF-7CBC-48AF-9D94-B4C23B71AEAD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0" name="Rectangle: Rounded Corners 36">
              <a:extLst>
                <a:ext uri="{FF2B5EF4-FFF2-40B4-BE49-F238E27FC236}">
                  <a16:creationId xmlns:a16="http://schemas.microsoft.com/office/drawing/2014/main" id="{ECFC0B0B-1EF2-4E18-9A23-BB67547947FE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01" name="Rectangle: Rounded Corners 300">
            <a:extLst>
              <a:ext uri="{FF2B5EF4-FFF2-40B4-BE49-F238E27FC236}">
                <a16:creationId xmlns:a16="http://schemas.microsoft.com/office/drawing/2014/main" id="{87320855-286B-4B34-B3F0-0FB5A4AEE9D5}"/>
              </a:ext>
            </a:extLst>
          </p:cNvPr>
          <p:cNvSpPr/>
          <p:nvPr/>
        </p:nvSpPr>
        <p:spPr>
          <a:xfrm rot="3751917" flipV="1">
            <a:off x="7891899" y="5534410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2" name="Rectangle: Rounded Corners 301">
            <a:extLst>
              <a:ext uri="{FF2B5EF4-FFF2-40B4-BE49-F238E27FC236}">
                <a16:creationId xmlns:a16="http://schemas.microsoft.com/office/drawing/2014/main" id="{E5C1D7A9-114E-4C2A-95FD-3337EC101894}"/>
              </a:ext>
            </a:extLst>
          </p:cNvPr>
          <p:cNvSpPr/>
          <p:nvPr/>
        </p:nvSpPr>
        <p:spPr>
          <a:xfrm rot="3751917" flipV="1">
            <a:off x="7920202" y="5519480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3" name="Rectangle: Rounded Corners 302">
            <a:extLst>
              <a:ext uri="{FF2B5EF4-FFF2-40B4-BE49-F238E27FC236}">
                <a16:creationId xmlns:a16="http://schemas.microsoft.com/office/drawing/2014/main" id="{1B69F6B7-BB54-42A5-86FC-1BCCB3D057E5}"/>
              </a:ext>
            </a:extLst>
          </p:cNvPr>
          <p:cNvSpPr/>
          <p:nvPr/>
        </p:nvSpPr>
        <p:spPr>
          <a:xfrm rot="5300159" flipV="1">
            <a:off x="8009285" y="550655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4" name="Rectangle: Rounded Corners 303">
            <a:extLst>
              <a:ext uri="{FF2B5EF4-FFF2-40B4-BE49-F238E27FC236}">
                <a16:creationId xmlns:a16="http://schemas.microsoft.com/office/drawing/2014/main" id="{20D17679-0D32-4CF6-A1FA-89897FB4070F}"/>
              </a:ext>
            </a:extLst>
          </p:cNvPr>
          <p:cNvSpPr/>
          <p:nvPr/>
        </p:nvSpPr>
        <p:spPr>
          <a:xfrm rot="5300159" flipV="1">
            <a:off x="8002420" y="597827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5" name="Rectangle: Rounded Corners 304">
            <a:extLst>
              <a:ext uri="{FF2B5EF4-FFF2-40B4-BE49-F238E27FC236}">
                <a16:creationId xmlns:a16="http://schemas.microsoft.com/office/drawing/2014/main" id="{D5064649-404E-4DCD-8E74-A133DCE19CFF}"/>
              </a:ext>
            </a:extLst>
          </p:cNvPr>
          <p:cNvSpPr/>
          <p:nvPr/>
        </p:nvSpPr>
        <p:spPr>
          <a:xfrm rot="5300159" flipV="1">
            <a:off x="8034401" y="5977149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6" name="Rectangle: Rounded Corners 305">
            <a:extLst>
              <a:ext uri="{FF2B5EF4-FFF2-40B4-BE49-F238E27FC236}">
                <a16:creationId xmlns:a16="http://schemas.microsoft.com/office/drawing/2014/main" id="{94B878EA-6CFD-4FB8-AE90-2A17E1EBAD42}"/>
              </a:ext>
            </a:extLst>
          </p:cNvPr>
          <p:cNvSpPr/>
          <p:nvPr/>
        </p:nvSpPr>
        <p:spPr>
          <a:xfrm rot="1851550" flipV="1">
            <a:off x="8204605" y="5865914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7" name="Rectangle: Rounded Corners 306">
            <a:extLst>
              <a:ext uri="{FF2B5EF4-FFF2-40B4-BE49-F238E27FC236}">
                <a16:creationId xmlns:a16="http://schemas.microsoft.com/office/drawing/2014/main" id="{4C125BDE-0874-4696-93E1-CE673EF7E34D}"/>
              </a:ext>
            </a:extLst>
          </p:cNvPr>
          <p:cNvSpPr/>
          <p:nvPr/>
        </p:nvSpPr>
        <p:spPr>
          <a:xfrm rot="1851550" flipV="1">
            <a:off x="8220853" y="5838346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8" name="Rectangle: Rounded Corners 307">
            <a:extLst>
              <a:ext uri="{FF2B5EF4-FFF2-40B4-BE49-F238E27FC236}">
                <a16:creationId xmlns:a16="http://schemas.microsoft.com/office/drawing/2014/main" id="{6565B504-CDC0-4CFF-BB2B-9738B3E0392B}"/>
              </a:ext>
            </a:extLst>
          </p:cNvPr>
          <p:cNvSpPr/>
          <p:nvPr/>
        </p:nvSpPr>
        <p:spPr>
          <a:xfrm rot="7718127" flipV="1">
            <a:off x="8138043" y="554346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9" name="Rectangle: Rounded Corners 308">
            <a:extLst>
              <a:ext uri="{FF2B5EF4-FFF2-40B4-BE49-F238E27FC236}">
                <a16:creationId xmlns:a16="http://schemas.microsoft.com/office/drawing/2014/main" id="{0E41376C-2EC2-45C5-988A-33603898D7BF}"/>
              </a:ext>
            </a:extLst>
          </p:cNvPr>
          <p:cNvSpPr/>
          <p:nvPr/>
        </p:nvSpPr>
        <p:spPr>
          <a:xfrm rot="7718127" flipV="1">
            <a:off x="8163159" y="5563297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0" name="Rectangle: Rounded Corners 309">
            <a:extLst>
              <a:ext uri="{FF2B5EF4-FFF2-40B4-BE49-F238E27FC236}">
                <a16:creationId xmlns:a16="http://schemas.microsoft.com/office/drawing/2014/main" id="{B8A00251-0927-427D-AB8B-9D0E43A4D12A}"/>
              </a:ext>
            </a:extLst>
          </p:cNvPr>
          <p:cNvSpPr/>
          <p:nvPr/>
        </p:nvSpPr>
        <p:spPr>
          <a:xfrm rot="9081790" flipV="1">
            <a:off x="8216517" y="5633474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1" name="Rectangle: Rounded Corners 310">
            <a:extLst>
              <a:ext uri="{FF2B5EF4-FFF2-40B4-BE49-F238E27FC236}">
                <a16:creationId xmlns:a16="http://schemas.microsoft.com/office/drawing/2014/main" id="{3A6E04DE-A0BF-4ACE-90BB-7EFC3FF36E81}"/>
              </a:ext>
            </a:extLst>
          </p:cNvPr>
          <p:cNvSpPr/>
          <p:nvPr/>
        </p:nvSpPr>
        <p:spPr>
          <a:xfrm rot="20585406" flipV="1">
            <a:off x="7779927" y="581189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2" name="Rectangle: Rounded Corners 311">
            <a:extLst>
              <a:ext uri="{FF2B5EF4-FFF2-40B4-BE49-F238E27FC236}">
                <a16:creationId xmlns:a16="http://schemas.microsoft.com/office/drawing/2014/main" id="{DDBAE22F-F86F-4244-A7F3-5862BEBF1A50}"/>
              </a:ext>
            </a:extLst>
          </p:cNvPr>
          <p:cNvSpPr/>
          <p:nvPr/>
        </p:nvSpPr>
        <p:spPr>
          <a:xfrm rot="20585406" flipV="1">
            <a:off x="7770435" y="578133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3" name="Rectangle: Rounded Corners 312">
            <a:extLst>
              <a:ext uri="{FF2B5EF4-FFF2-40B4-BE49-F238E27FC236}">
                <a16:creationId xmlns:a16="http://schemas.microsoft.com/office/drawing/2014/main" id="{DBDA5BC1-C520-42A8-AEA3-1AEF8767A83F}"/>
              </a:ext>
            </a:extLst>
          </p:cNvPr>
          <p:cNvSpPr/>
          <p:nvPr/>
        </p:nvSpPr>
        <p:spPr>
          <a:xfrm rot="18359964" flipV="1">
            <a:off x="7879395" y="5939448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4" name="Rectangle: Rounded Corners 313">
            <a:extLst>
              <a:ext uri="{FF2B5EF4-FFF2-40B4-BE49-F238E27FC236}">
                <a16:creationId xmlns:a16="http://schemas.microsoft.com/office/drawing/2014/main" id="{D759C535-504B-41FE-B699-CE6D9DEBC09D}"/>
              </a:ext>
            </a:extLst>
          </p:cNvPr>
          <p:cNvSpPr/>
          <p:nvPr/>
        </p:nvSpPr>
        <p:spPr>
          <a:xfrm rot="18359964" flipV="1">
            <a:off x="7853393" y="592079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5" name="Rectangle: Rounded Corners 314">
            <a:extLst>
              <a:ext uri="{FF2B5EF4-FFF2-40B4-BE49-F238E27FC236}">
                <a16:creationId xmlns:a16="http://schemas.microsoft.com/office/drawing/2014/main" id="{FE9984FF-E68A-4576-8BB0-D79BC810F8AF}"/>
              </a:ext>
            </a:extLst>
          </p:cNvPr>
          <p:cNvSpPr/>
          <p:nvPr/>
        </p:nvSpPr>
        <p:spPr>
          <a:xfrm rot="3968494" flipV="1">
            <a:off x="8083132" y="5965764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6" name="Rectangle: Rounded Corners 315">
            <a:extLst>
              <a:ext uri="{FF2B5EF4-FFF2-40B4-BE49-F238E27FC236}">
                <a16:creationId xmlns:a16="http://schemas.microsoft.com/office/drawing/2014/main" id="{BE9E469B-631B-4A0F-8237-7C18EE52EE20}"/>
              </a:ext>
            </a:extLst>
          </p:cNvPr>
          <p:cNvSpPr/>
          <p:nvPr/>
        </p:nvSpPr>
        <p:spPr>
          <a:xfrm rot="3968494" flipV="1">
            <a:off x="8112319" y="5952644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7" name="Hexagon 316">
            <a:extLst>
              <a:ext uri="{FF2B5EF4-FFF2-40B4-BE49-F238E27FC236}">
                <a16:creationId xmlns:a16="http://schemas.microsoft.com/office/drawing/2014/main" id="{7D17EF77-A88F-4101-AEF0-4A1D9BEEE1C4}"/>
              </a:ext>
            </a:extLst>
          </p:cNvPr>
          <p:cNvSpPr/>
          <p:nvPr/>
        </p:nvSpPr>
        <p:spPr>
          <a:xfrm rot="19159457">
            <a:off x="7878687" y="5603440"/>
            <a:ext cx="327854" cy="298432"/>
          </a:xfrm>
          <a:prstGeom prst="hexag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8" name="TextBox 317">
            <a:extLst>
              <a:ext uri="{FF2B5EF4-FFF2-40B4-BE49-F238E27FC236}">
                <a16:creationId xmlns:a16="http://schemas.microsoft.com/office/drawing/2014/main" id="{BACE4945-A477-4635-8894-32016F246007}"/>
              </a:ext>
            </a:extLst>
          </p:cNvPr>
          <p:cNvSpPr txBox="1"/>
          <p:nvPr/>
        </p:nvSpPr>
        <p:spPr>
          <a:xfrm rot="19246447">
            <a:off x="7811018" y="5649039"/>
            <a:ext cx="442750" cy="2000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7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capsid</a:t>
            </a:r>
          </a:p>
        </p:txBody>
      </p:sp>
      <p:sp>
        <p:nvSpPr>
          <p:cNvPr id="319" name="Rectangle: Rounded Corners 318">
            <a:extLst>
              <a:ext uri="{FF2B5EF4-FFF2-40B4-BE49-F238E27FC236}">
                <a16:creationId xmlns:a16="http://schemas.microsoft.com/office/drawing/2014/main" id="{3BBC1397-602E-42CC-816F-F37B82E85249}"/>
              </a:ext>
            </a:extLst>
          </p:cNvPr>
          <p:cNvSpPr/>
          <p:nvPr/>
        </p:nvSpPr>
        <p:spPr>
          <a:xfrm rot="2992979" flipV="1">
            <a:off x="7488577" y="5460501"/>
            <a:ext cx="74648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0" name="Rectangle: Rounded Corners 319">
            <a:extLst>
              <a:ext uri="{FF2B5EF4-FFF2-40B4-BE49-F238E27FC236}">
                <a16:creationId xmlns:a16="http://schemas.microsoft.com/office/drawing/2014/main" id="{2541554C-9281-46E2-8010-C330E0133526}"/>
              </a:ext>
            </a:extLst>
          </p:cNvPr>
          <p:cNvSpPr/>
          <p:nvPr/>
        </p:nvSpPr>
        <p:spPr>
          <a:xfrm rot="3815960" flipV="1">
            <a:off x="7444340" y="547521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1" name="Rectangle: Rounded Corners 320">
            <a:extLst>
              <a:ext uri="{FF2B5EF4-FFF2-40B4-BE49-F238E27FC236}">
                <a16:creationId xmlns:a16="http://schemas.microsoft.com/office/drawing/2014/main" id="{049BAD7D-A91B-42C4-935C-AD76B22CA951}"/>
              </a:ext>
            </a:extLst>
          </p:cNvPr>
          <p:cNvSpPr/>
          <p:nvPr/>
        </p:nvSpPr>
        <p:spPr>
          <a:xfrm rot="6304303" flipV="1">
            <a:off x="8095014" y="5516291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322" name="Group 321">
            <a:extLst>
              <a:ext uri="{FF2B5EF4-FFF2-40B4-BE49-F238E27FC236}">
                <a16:creationId xmlns:a16="http://schemas.microsoft.com/office/drawing/2014/main" id="{ABF14984-E911-452F-B5B8-372124F963DB}"/>
              </a:ext>
            </a:extLst>
          </p:cNvPr>
          <p:cNvGrpSpPr/>
          <p:nvPr/>
        </p:nvGrpSpPr>
        <p:grpSpPr>
          <a:xfrm rot="13756103" flipV="1">
            <a:off x="7798743" y="5538927"/>
            <a:ext cx="140737" cy="27798"/>
            <a:chOff x="3923607" y="1670623"/>
            <a:chExt cx="2223605" cy="439205"/>
          </a:xfrm>
        </p:grpSpPr>
        <p:sp>
          <p:nvSpPr>
            <p:cNvPr id="323" name="Rectangle: Rounded Corners 322">
              <a:extLst>
                <a:ext uri="{FF2B5EF4-FFF2-40B4-BE49-F238E27FC236}">
                  <a16:creationId xmlns:a16="http://schemas.microsoft.com/office/drawing/2014/main" id="{FB454192-7D21-493C-BE2C-3B24A5BFA39B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4" name="Rectangle: Rounded Corners 36">
              <a:extLst>
                <a:ext uri="{FF2B5EF4-FFF2-40B4-BE49-F238E27FC236}">
                  <a16:creationId xmlns:a16="http://schemas.microsoft.com/office/drawing/2014/main" id="{B5A0575A-AE63-46FC-B41B-62B30341313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5" name="Rectangle 324">
              <a:extLst>
                <a:ext uri="{FF2B5EF4-FFF2-40B4-BE49-F238E27FC236}">
                  <a16:creationId xmlns:a16="http://schemas.microsoft.com/office/drawing/2014/main" id="{37B21D72-ECBD-4C82-9816-CE21B3D115E6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26" name="Group 325">
            <a:extLst>
              <a:ext uri="{FF2B5EF4-FFF2-40B4-BE49-F238E27FC236}">
                <a16:creationId xmlns:a16="http://schemas.microsoft.com/office/drawing/2014/main" id="{E42B7B71-C1F6-48EF-BECA-893D8547767F}"/>
              </a:ext>
            </a:extLst>
          </p:cNvPr>
          <p:cNvGrpSpPr/>
          <p:nvPr/>
        </p:nvGrpSpPr>
        <p:grpSpPr>
          <a:xfrm rot="8837823" flipV="1">
            <a:off x="7748731" y="5902515"/>
            <a:ext cx="140737" cy="27798"/>
            <a:chOff x="3923607" y="1670623"/>
            <a:chExt cx="2223605" cy="439205"/>
          </a:xfrm>
        </p:grpSpPr>
        <p:sp>
          <p:nvSpPr>
            <p:cNvPr id="327" name="Rectangle: Rounded Corners 326">
              <a:extLst>
                <a:ext uri="{FF2B5EF4-FFF2-40B4-BE49-F238E27FC236}">
                  <a16:creationId xmlns:a16="http://schemas.microsoft.com/office/drawing/2014/main" id="{8561FD58-D779-4292-8150-1179D7539A5D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8" name="Rectangle: Rounded Corners 36">
              <a:extLst>
                <a:ext uri="{FF2B5EF4-FFF2-40B4-BE49-F238E27FC236}">
                  <a16:creationId xmlns:a16="http://schemas.microsoft.com/office/drawing/2014/main" id="{70E7720B-E9A9-4EDD-A920-6992E7D222A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29" name="Rectangle 328">
              <a:extLst>
                <a:ext uri="{FF2B5EF4-FFF2-40B4-BE49-F238E27FC236}">
                  <a16:creationId xmlns:a16="http://schemas.microsoft.com/office/drawing/2014/main" id="{D70236D6-44F6-4BD2-81FA-FE94140100FC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30" name="Rectangle: Rounded Corners 329">
            <a:extLst>
              <a:ext uri="{FF2B5EF4-FFF2-40B4-BE49-F238E27FC236}">
                <a16:creationId xmlns:a16="http://schemas.microsoft.com/office/drawing/2014/main" id="{89C6560D-480D-4ECD-AC16-5C29554B1492}"/>
              </a:ext>
            </a:extLst>
          </p:cNvPr>
          <p:cNvSpPr/>
          <p:nvPr/>
        </p:nvSpPr>
        <p:spPr>
          <a:xfrm rot="20835936" flipV="1">
            <a:off x="8232880" y="5678270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1" name="Rectangle: Rounded Corners 330">
            <a:extLst>
              <a:ext uri="{FF2B5EF4-FFF2-40B4-BE49-F238E27FC236}">
                <a16:creationId xmlns:a16="http://schemas.microsoft.com/office/drawing/2014/main" id="{C616557A-7508-4C73-B5BF-35A3A483E2EC}"/>
              </a:ext>
            </a:extLst>
          </p:cNvPr>
          <p:cNvSpPr/>
          <p:nvPr/>
        </p:nvSpPr>
        <p:spPr>
          <a:xfrm rot="9189979" flipV="1">
            <a:off x="7409730" y="5881695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TextBox 331">
            <a:extLst>
              <a:ext uri="{FF2B5EF4-FFF2-40B4-BE49-F238E27FC236}">
                <a16:creationId xmlns:a16="http://schemas.microsoft.com/office/drawing/2014/main" id="{F9AAA17C-D98D-4414-92F4-39583C061919}"/>
              </a:ext>
            </a:extLst>
          </p:cNvPr>
          <p:cNvSpPr txBox="1"/>
          <p:nvPr/>
        </p:nvSpPr>
        <p:spPr>
          <a:xfrm>
            <a:off x="5491786" y="1013536"/>
            <a:ext cx="2017503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SVP sphere</a:t>
            </a:r>
          </a:p>
          <a:p>
            <a:pPr algn="ctr">
              <a:lnSpc>
                <a:spcPts val="1400"/>
              </a:lnSpc>
              <a:spcAft>
                <a:spcPts val="600"/>
              </a:spcAft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 morphogenesis</a:t>
            </a:r>
          </a:p>
        </p:txBody>
      </p:sp>
      <p:grpSp>
        <p:nvGrpSpPr>
          <p:cNvPr id="333" name="Group 332">
            <a:extLst>
              <a:ext uri="{FF2B5EF4-FFF2-40B4-BE49-F238E27FC236}">
                <a16:creationId xmlns:a16="http://schemas.microsoft.com/office/drawing/2014/main" id="{CF6AA1B6-1316-4D6B-B59E-8D19D71E04B0}"/>
              </a:ext>
            </a:extLst>
          </p:cNvPr>
          <p:cNvGrpSpPr/>
          <p:nvPr/>
        </p:nvGrpSpPr>
        <p:grpSpPr>
          <a:xfrm>
            <a:off x="7424624" y="2089804"/>
            <a:ext cx="615375" cy="750085"/>
            <a:chOff x="4165509" y="2478096"/>
            <a:chExt cx="776431" cy="946397"/>
          </a:xfrm>
        </p:grpSpPr>
        <p:sp>
          <p:nvSpPr>
            <p:cNvPr id="334" name="Rectangle: Rounded Corners 333">
              <a:extLst>
                <a:ext uri="{FF2B5EF4-FFF2-40B4-BE49-F238E27FC236}">
                  <a16:creationId xmlns:a16="http://schemas.microsoft.com/office/drawing/2014/main" id="{D70A5FE0-BFEA-42C2-99BE-AAA4D5BDC3D6}"/>
                </a:ext>
              </a:extLst>
            </p:cNvPr>
            <p:cNvSpPr/>
            <p:nvPr/>
          </p:nvSpPr>
          <p:spPr>
            <a:xfrm rot="13748784">
              <a:off x="4082719" y="2848664"/>
              <a:ext cx="946397" cy="205262"/>
            </a:xfrm>
            <a:prstGeom prst="roundRect">
              <a:avLst>
                <a:gd name="adj" fmla="val 50000"/>
              </a:avLst>
            </a:prstGeom>
            <a:no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35" name="Group 334">
              <a:extLst>
                <a:ext uri="{FF2B5EF4-FFF2-40B4-BE49-F238E27FC236}">
                  <a16:creationId xmlns:a16="http://schemas.microsoft.com/office/drawing/2014/main" id="{ACBB7B12-EE2D-407C-A47C-772DBFFDCDDE}"/>
                </a:ext>
              </a:extLst>
            </p:cNvPr>
            <p:cNvGrpSpPr/>
            <p:nvPr/>
          </p:nvGrpSpPr>
          <p:grpSpPr>
            <a:xfrm rot="8359596" flipV="1">
              <a:off x="4167033" y="2813627"/>
              <a:ext cx="177571" cy="35073"/>
              <a:chOff x="3923607" y="1670623"/>
              <a:chExt cx="2223605" cy="439205"/>
            </a:xfrm>
          </p:grpSpPr>
          <p:sp>
            <p:nvSpPr>
              <p:cNvPr id="387" name="Rectangle: Rounded Corners 386">
                <a:extLst>
                  <a:ext uri="{FF2B5EF4-FFF2-40B4-BE49-F238E27FC236}">
                    <a16:creationId xmlns:a16="http://schemas.microsoft.com/office/drawing/2014/main" id="{A524E7E6-A6A1-465F-8CB7-4E000F29C54E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8" name="Rectangle: Rounded Corners 36">
                <a:extLst>
                  <a:ext uri="{FF2B5EF4-FFF2-40B4-BE49-F238E27FC236}">
                    <a16:creationId xmlns:a16="http://schemas.microsoft.com/office/drawing/2014/main" id="{B6F557C1-3C65-4C10-8D13-0191752D351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9" name="Rectangle 388">
                <a:extLst>
                  <a:ext uri="{FF2B5EF4-FFF2-40B4-BE49-F238E27FC236}">
                    <a16:creationId xmlns:a16="http://schemas.microsoft.com/office/drawing/2014/main" id="{27944493-572B-489D-AB4C-DF9BB4606CAC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36" name="Group 335">
              <a:extLst>
                <a:ext uri="{FF2B5EF4-FFF2-40B4-BE49-F238E27FC236}">
                  <a16:creationId xmlns:a16="http://schemas.microsoft.com/office/drawing/2014/main" id="{86D02BF1-8B1D-49FB-9374-22C6975E77A7}"/>
                </a:ext>
              </a:extLst>
            </p:cNvPr>
            <p:cNvGrpSpPr/>
            <p:nvPr/>
          </p:nvGrpSpPr>
          <p:grpSpPr>
            <a:xfrm rot="19088968" flipV="1">
              <a:off x="4414345" y="2655262"/>
              <a:ext cx="137558" cy="35073"/>
              <a:chOff x="3923607" y="1094361"/>
              <a:chExt cx="1722553" cy="439200"/>
            </a:xfrm>
          </p:grpSpPr>
          <p:sp>
            <p:nvSpPr>
              <p:cNvPr id="385" name="Rectangle: Rounded Corners 384">
                <a:extLst>
                  <a:ext uri="{FF2B5EF4-FFF2-40B4-BE49-F238E27FC236}">
                    <a16:creationId xmlns:a16="http://schemas.microsoft.com/office/drawing/2014/main" id="{FBB69B50-4CA3-4739-9967-A880037CC1BF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6" name="Rectangle: Rounded Corners 36">
                <a:extLst>
                  <a:ext uri="{FF2B5EF4-FFF2-40B4-BE49-F238E27FC236}">
                    <a16:creationId xmlns:a16="http://schemas.microsoft.com/office/drawing/2014/main" id="{51DB607F-3449-45F1-93D4-B1A19D483EA7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37" name="Rectangle: Rounded Corners 336">
              <a:extLst>
                <a:ext uri="{FF2B5EF4-FFF2-40B4-BE49-F238E27FC236}">
                  <a16:creationId xmlns:a16="http://schemas.microsoft.com/office/drawing/2014/main" id="{90FEE5D2-3101-4A1C-9430-BCFEC059A6B6}"/>
                </a:ext>
              </a:extLst>
            </p:cNvPr>
            <p:cNvSpPr/>
            <p:nvPr/>
          </p:nvSpPr>
          <p:spPr>
            <a:xfrm rot="8283615" flipV="1">
              <a:off x="4541818" y="280850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8" name="Rectangle: Rounded Corners 337">
              <a:extLst>
                <a:ext uri="{FF2B5EF4-FFF2-40B4-BE49-F238E27FC236}">
                  <a16:creationId xmlns:a16="http://schemas.microsoft.com/office/drawing/2014/main" id="{F71BB457-D836-4F9B-AC89-B8D915C67AEB}"/>
                </a:ext>
              </a:extLst>
            </p:cNvPr>
            <p:cNvSpPr/>
            <p:nvPr/>
          </p:nvSpPr>
          <p:spPr>
            <a:xfrm rot="8283615" flipV="1">
              <a:off x="4568983" y="283837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39" name="Rectangle: Rounded Corners 338">
              <a:extLst>
                <a:ext uri="{FF2B5EF4-FFF2-40B4-BE49-F238E27FC236}">
                  <a16:creationId xmlns:a16="http://schemas.microsoft.com/office/drawing/2014/main" id="{FE1DA06A-3F89-464E-A2A7-AD9E18E384B3}"/>
                </a:ext>
              </a:extLst>
            </p:cNvPr>
            <p:cNvSpPr/>
            <p:nvPr/>
          </p:nvSpPr>
          <p:spPr>
            <a:xfrm rot="12211763" flipV="1">
              <a:off x="4181404" y="260242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0" name="Rectangle: Rounded Corners 339">
              <a:extLst>
                <a:ext uri="{FF2B5EF4-FFF2-40B4-BE49-F238E27FC236}">
                  <a16:creationId xmlns:a16="http://schemas.microsoft.com/office/drawing/2014/main" id="{DD85CCFB-49D4-4007-AC3D-9F83227473BF}"/>
                </a:ext>
              </a:extLst>
            </p:cNvPr>
            <p:cNvSpPr/>
            <p:nvPr/>
          </p:nvSpPr>
          <p:spPr>
            <a:xfrm rot="12211763" flipV="1">
              <a:off x="4165509" y="2639537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1" name="Rectangle: Rounded Corners 340">
              <a:extLst>
                <a:ext uri="{FF2B5EF4-FFF2-40B4-BE49-F238E27FC236}">
                  <a16:creationId xmlns:a16="http://schemas.microsoft.com/office/drawing/2014/main" id="{2BBB1687-F7C4-48C7-AD46-59AA0E5AB17A}"/>
                </a:ext>
              </a:extLst>
            </p:cNvPr>
            <p:cNvSpPr/>
            <p:nvPr/>
          </p:nvSpPr>
          <p:spPr>
            <a:xfrm rot="8283615" flipV="1">
              <a:off x="4401123" y="296471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2" name="Rectangle: Rounded Corners 341">
              <a:extLst>
                <a:ext uri="{FF2B5EF4-FFF2-40B4-BE49-F238E27FC236}">
                  <a16:creationId xmlns:a16="http://schemas.microsoft.com/office/drawing/2014/main" id="{40FF0AF8-2232-4826-AD0F-F8C61E0C9232}"/>
                </a:ext>
              </a:extLst>
            </p:cNvPr>
            <p:cNvSpPr/>
            <p:nvPr/>
          </p:nvSpPr>
          <p:spPr>
            <a:xfrm rot="8283615" flipV="1">
              <a:off x="4308682" y="286420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3" name="Rectangle: Rounded Corners 342">
              <a:extLst>
                <a:ext uri="{FF2B5EF4-FFF2-40B4-BE49-F238E27FC236}">
                  <a16:creationId xmlns:a16="http://schemas.microsoft.com/office/drawing/2014/main" id="{3F0E51A2-E1DA-4CFA-8C58-EF9277507117}"/>
                </a:ext>
              </a:extLst>
            </p:cNvPr>
            <p:cNvSpPr/>
            <p:nvPr/>
          </p:nvSpPr>
          <p:spPr>
            <a:xfrm rot="8283615" flipV="1">
              <a:off x="4335847" y="289407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4" name="Rectangle: Rounded Corners 343">
              <a:extLst>
                <a:ext uri="{FF2B5EF4-FFF2-40B4-BE49-F238E27FC236}">
                  <a16:creationId xmlns:a16="http://schemas.microsoft.com/office/drawing/2014/main" id="{1385A1E7-EF74-4757-AAEC-D233B9DD0C1B}"/>
                </a:ext>
              </a:extLst>
            </p:cNvPr>
            <p:cNvSpPr/>
            <p:nvPr/>
          </p:nvSpPr>
          <p:spPr>
            <a:xfrm rot="8283615" flipV="1">
              <a:off x="4351910" y="2596488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5" name="Rectangle: Rounded Corners 344">
              <a:extLst>
                <a:ext uri="{FF2B5EF4-FFF2-40B4-BE49-F238E27FC236}">
                  <a16:creationId xmlns:a16="http://schemas.microsoft.com/office/drawing/2014/main" id="{F066F3E7-9A89-47FB-80B3-4B99FDBFB899}"/>
                </a:ext>
              </a:extLst>
            </p:cNvPr>
            <p:cNvSpPr/>
            <p:nvPr/>
          </p:nvSpPr>
          <p:spPr>
            <a:xfrm rot="8283615" flipV="1">
              <a:off x="4379075" y="2626358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6" name="Rectangle: Rounded Corners 345">
              <a:extLst>
                <a:ext uri="{FF2B5EF4-FFF2-40B4-BE49-F238E27FC236}">
                  <a16:creationId xmlns:a16="http://schemas.microsoft.com/office/drawing/2014/main" id="{AFADCAB9-C781-4752-B0E5-BD8650864D13}"/>
                </a:ext>
              </a:extLst>
            </p:cNvPr>
            <p:cNvSpPr/>
            <p:nvPr/>
          </p:nvSpPr>
          <p:spPr>
            <a:xfrm rot="5912259" flipV="1">
              <a:off x="4718807" y="331288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7" name="Rectangle: Rounded Corners 346">
              <a:extLst>
                <a:ext uri="{FF2B5EF4-FFF2-40B4-BE49-F238E27FC236}">
                  <a16:creationId xmlns:a16="http://schemas.microsoft.com/office/drawing/2014/main" id="{76E35469-3EED-4B84-BB29-3EE67E2B777A}"/>
                </a:ext>
              </a:extLst>
            </p:cNvPr>
            <p:cNvSpPr/>
            <p:nvPr/>
          </p:nvSpPr>
          <p:spPr>
            <a:xfrm rot="5912259" flipV="1">
              <a:off x="4758770" y="3318638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8" name="Rectangle: Rounded Corners 347">
              <a:extLst>
                <a:ext uri="{FF2B5EF4-FFF2-40B4-BE49-F238E27FC236}">
                  <a16:creationId xmlns:a16="http://schemas.microsoft.com/office/drawing/2014/main" id="{E370BD53-220F-415B-AD0F-3ED5EF447174}"/>
                </a:ext>
              </a:extLst>
            </p:cNvPr>
            <p:cNvSpPr/>
            <p:nvPr/>
          </p:nvSpPr>
          <p:spPr>
            <a:xfrm rot="8745682" flipV="1">
              <a:off x="4182039" y="2717932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9" name="Rectangle: Rounded Corners 348">
              <a:extLst>
                <a:ext uri="{FF2B5EF4-FFF2-40B4-BE49-F238E27FC236}">
                  <a16:creationId xmlns:a16="http://schemas.microsoft.com/office/drawing/2014/main" id="{F447DDD7-3707-402C-9527-0D26BFE547AE}"/>
                </a:ext>
              </a:extLst>
            </p:cNvPr>
            <p:cNvSpPr/>
            <p:nvPr/>
          </p:nvSpPr>
          <p:spPr>
            <a:xfrm rot="8745682" flipV="1">
              <a:off x="4204956" y="2751173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0" name="Rectangle: Rounded Corners 349">
              <a:extLst>
                <a:ext uri="{FF2B5EF4-FFF2-40B4-BE49-F238E27FC236}">
                  <a16:creationId xmlns:a16="http://schemas.microsoft.com/office/drawing/2014/main" id="{77641024-7003-4A8E-9E7F-9D26F1081A69}"/>
                </a:ext>
              </a:extLst>
            </p:cNvPr>
            <p:cNvSpPr/>
            <p:nvPr/>
          </p:nvSpPr>
          <p:spPr>
            <a:xfrm rot="8283615" flipV="1">
              <a:off x="4477277" y="273599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1" name="Rectangle: Rounded Corners 350">
              <a:extLst>
                <a:ext uri="{FF2B5EF4-FFF2-40B4-BE49-F238E27FC236}">
                  <a16:creationId xmlns:a16="http://schemas.microsoft.com/office/drawing/2014/main" id="{BF446560-9D6A-47D8-8D19-D6B72F17847F}"/>
                </a:ext>
              </a:extLst>
            </p:cNvPr>
            <p:cNvSpPr/>
            <p:nvPr/>
          </p:nvSpPr>
          <p:spPr>
            <a:xfrm rot="8283615" flipV="1">
              <a:off x="4504442" y="276586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2" name="Rectangle: Rounded Corners 351">
              <a:extLst>
                <a:ext uri="{FF2B5EF4-FFF2-40B4-BE49-F238E27FC236}">
                  <a16:creationId xmlns:a16="http://schemas.microsoft.com/office/drawing/2014/main" id="{155DE6DA-E942-494B-BAA7-5FA3932FB322}"/>
                </a:ext>
              </a:extLst>
            </p:cNvPr>
            <p:cNvSpPr/>
            <p:nvPr/>
          </p:nvSpPr>
          <p:spPr>
            <a:xfrm rot="8283615" flipV="1">
              <a:off x="4265603" y="281743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3" name="Rectangle: Rounded Corners 352">
              <a:extLst>
                <a:ext uri="{FF2B5EF4-FFF2-40B4-BE49-F238E27FC236}">
                  <a16:creationId xmlns:a16="http://schemas.microsoft.com/office/drawing/2014/main" id="{7FD55522-388D-44D7-95C1-EF226AD85B2C}"/>
                </a:ext>
              </a:extLst>
            </p:cNvPr>
            <p:cNvSpPr/>
            <p:nvPr/>
          </p:nvSpPr>
          <p:spPr>
            <a:xfrm rot="8283615" flipV="1">
              <a:off x="4630905" y="291159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4" name="Rectangle: Rounded Corners 353">
              <a:extLst>
                <a:ext uri="{FF2B5EF4-FFF2-40B4-BE49-F238E27FC236}">
                  <a16:creationId xmlns:a16="http://schemas.microsoft.com/office/drawing/2014/main" id="{6530307B-B9C7-49B7-91C9-DC7EE75BF656}"/>
                </a:ext>
              </a:extLst>
            </p:cNvPr>
            <p:cNvSpPr/>
            <p:nvPr/>
          </p:nvSpPr>
          <p:spPr>
            <a:xfrm rot="8283615" flipV="1">
              <a:off x="4666370" y="295756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5" name="Rectangle: Rounded Corners 354">
              <a:extLst>
                <a:ext uri="{FF2B5EF4-FFF2-40B4-BE49-F238E27FC236}">
                  <a16:creationId xmlns:a16="http://schemas.microsoft.com/office/drawing/2014/main" id="{F8D3650B-E79C-4BB9-AC1E-D8DFCB1DD63B}"/>
                </a:ext>
              </a:extLst>
            </p:cNvPr>
            <p:cNvSpPr/>
            <p:nvPr/>
          </p:nvSpPr>
          <p:spPr>
            <a:xfrm rot="8283615" flipV="1">
              <a:off x="4693535" y="298743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6" name="Rectangle: Rounded Corners 355">
              <a:extLst>
                <a:ext uri="{FF2B5EF4-FFF2-40B4-BE49-F238E27FC236}">
                  <a16:creationId xmlns:a16="http://schemas.microsoft.com/office/drawing/2014/main" id="{2DDEB772-E33D-43DC-9E96-ED2FD2013E21}"/>
                </a:ext>
              </a:extLst>
            </p:cNvPr>
            <p:cNvSpPr/>
            <p:nvPr/>
          </p:nvSpPr>
          <p:spPr>
            <a:xfrm rot="8283615" flipV="1">
              <a:off x="4730911" y="30300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7" name="Rectangle: Rounded Corners 356">
              <a:extLst>
                <a:ext uri="{FF2B5EF4-FFF2-40B4-BE49-F238E27FC236}">
                  <a16:creationId xmlns:a16="http://schemas.microsoft.com/office/drawing/2014/main" id="{9A9AD2C9-DF8A-4955-AA2D-65A45B2EC453}"/>
                </a:ext>
              </a:extLst>
            </p:cNvPr>
            <p:cNvSpPr/>
            <p:nvPr/>
          </p:nvSpPr>
          <p:spPr>
            <a:xfrm rot="8283615" flipV="1">
              <a:off x="4758076" y="305995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8" name="Rectangle: Rounded Corners 357">
              <a:extLst>
                <a:ext uri="{FF2B5EF4-FFF2-40B4-BE49-F238E27FC236}">
                  <a16:creationId xmlns:a16="http://schemas.microsoft.com/office/drawing/2014/main" id="{0977059B-FCEB-472C-B759-D9E6C851B948}"/>
                </a:ext>
              </a:extLst>
            </p:cNvPr>
            <p:cNvSpPr/>
            <p:nvPr/>
          </p:nvSpPr>
          <p:spPr>
            <a:xfrm rot="8283615" flipV="1">
              <a:off x="4439207" y="300997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59" name="Rectangle: Rounded Corners 358">
              <a:extLst>
                <a:ext uri="{FF2B5EF4-FFF2-40B4-BE49-F238E27FC236}">
                  <a16:creationId xmlns:a16="http://schemas.microsoft.com/office/drawing/2014/main" id="{DEE1EF04-AD28-4C75-8B83-3248C9E2CD1C}"/>
                </a:ext>
              </a:extLst>
            </p:cNvPr>
            <p:cNvSpPr/>
            <p:nvPr/>
          </p:nvSpPr>
          <p:spPr>
            <a:xfrm rot="8283615" flipV="1">
              <a:off x="4466372" y="303984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0" name="Rectangle: Rounded Corners 359">
              <a:extLst>
                <a:ext uri="{FF2B5EF4-FFF2-40B4-BE49-F238E27FC236}">
                  <a16:creationId xmlns:a16="http://schemas.microsoft.com/office/drawing/2014/main" id="{CE10D96D-EB89-4CED-8B2F-ACFC93D4864C}"/>
                </a:ext>
              </a:extLst>
            </p:cNvPr>
            <p:cNvSpPr/>
            <p:nvPr/>
          </p:nvSpPr>
          <p:spPr>
            <a:xfrm rot="8283615" flipV="1">
              <a:off x="4571117" y="31654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1" name="Rectangle: Rounded Corners 360">
              <a:extLst>
                <a:ext uri="{FF2B5EF4-FFF2-40B4-BE49-F238E27FC236}">
                  <a16:creationId xmlns:a16="http://schemas.microsoft.com/office/drawing/2014/main" id="{62DAA70C-56B1-42DA-86EF-5040D67FF06E}"/>
                </a:ext>
              </a:extLst>
            </p:cNvPr>
            <p:cNvSpPr/>
            <p:nvPr/>
          </p:nvSpPr>
          <p:spPr>
            <a:xfrm rot="8283615" flipV="1">
              <a:off x="4598282" y="319535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2" name="Rectangle: Rounded Corners 361">
              <a:extLst>
                <a:ext uri="{FF2B5EF4-FFF2-40B4-BE49-F238E27FC236}">
                  <a16:creationId xmlns:a16="http://schemas.microsoft.com/office/drawing/2014/main" id="{D958D8AB-F070-4C00-B31A-DEA26B59722D}"/>
                </a:ext>
              </a:extLst>
            </p:cNvPr>
            <p:cNvSpPr/>
            <p:nvPr/>
          </p:nvSpPr>
          <p:spPr>
            <a:xfrm rot="7984868" flipV="1">
              <a:off x="4634412" y="3239227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3" name="Rectangle: Rounded Corners 362">
              <a:extLst>
                <a:ext uri="{FF2B5EF4-FFF2-40B4-BE49-F238E27FC236}">
                  <a16:creationId xmlns:a16="http://schemas.microsoft.com/office/drawing/2014/main" id="{F83BABFD-4BD6-4EA9-B8BC-6A7267674581}"/>
                </a:ext>
              </a:extLst>
            </p:cNvPr>
            <p:cNvSpPr/>
            <p:nvPr/>
          </p:nvSpPr>
          <p:spPr>
            <a:xfrm rot="7984868" flipV="1">
              <a:off x="4664067" y="3266627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4" name="Rectangle: Rounded Corners 363">
              <a:extLst>
                <a:ext uri="{FF2B5EF4-FFF2-40B4-BE49-F238E27FC236}">
                  <a16:creationId xmlns:a16="http://schemas.microsoft.com/office/drawing/2014/main" id="{E50C1068-7AE4-4F47-9C5B-78D5BD1C0B3E}"/>
                </a:ext>
              </a:extLst>
            </p:cNvPr>
            <p:cNvSpPr/>
            <p:nvPr/>
          </p:nvSpPr>
          <p:spPr>
            <a:xfrm rot="12211763" flipV="1">
              <a:off x="4847756" y="322596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5" name="Rectangle: Rounded Corners 364">
              <a:extLst>
                <a:ext uri="{FF2B5EF4-FFF2-40B4-BE49-F238E27FC236}">
                  <a16:creationId xmlns:a16="http://schemas.microsoft.com/office/drawing/2014/main" id="{4269DDE6-1E8B-4376-A42E-8AD85345744F}"/>
                </a:ext>
              </a:extLst>
            </p:cNvPr>
            <p:cNvSpPr/>
            <p:nvPr/>
          </p:nvSpPr>
          <p:spPr>
            <a:xfrm rot="12211763" flipV="1">
              <a:off x="4831861" y="32630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6" name="Rectangle: Rounded Corners 365">
              <a:extLst>
                <a:ext uri="{FF2B5EF4-FFF2-40B4-BE49-F238E27FC236}">
                  <a16:creationId xmlns:a16="http://schemas.microsoft.com/office/drawing/2014/main" id="{B5C71CEC-6B0C-4131-9090-089675DDCBC1}"/>
                </a:ext>
              </a:extLst>
            </p:cNvPr>
            <p:cNvSpPr/>
            <p:nvPr/>
          </p:nvSpPr>
          <p:spPr>
            <a:xfrm rot="5912259" flipV="1">
              <a:off x="4304124" y="256310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id="{0EEE5002-D679-4B21-BFC2-8F2AB7EB23C4}"/>
                </a:ext>
              </a:extLst>
            </p:cNvPr>
            <p:cNvGrpSpPr/>
            <p:nvPr/>
          </p:nvGrpSpPr>
          <p:grpSpPr>
            <a:xfrm rot="8425462" flipV="1">
              <a:off x="4337310" y="2945851"/>
              <a:ext cx="137558" cy="35073"/>
              <a:chOff x="3923607" y="1094361"/>
              <a:chExt cx="1722553" cy="439200"/>
            </a:xfrm>
          </p:grpSpPr>
          <p:sp>
            <p:nvSpPr>
              <p:cNvPr id="383" name="Rectangle: Rounded Corners 382">
                <a:extLst>
                  <a:ext uri="{FF2B5EF4-FFF2-40B4-BE49-F238E27FC236}">
                    <a16:creationId xmlns:a16="http://schemas.microsoft.com/office/drawing/2014/main" id="{43D15660-70CD-4B45-ABB7-620E209B6DF9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4" name="Rectangle: Rounded Corners 36">
                <a:extLst>
                  <a:ext uri="{FF2B5EF4-FFF2-40B4-BE49-F238E27FC236}">
                    <a16:creationId xmlns:a16="http://schemas.microsoft.com/office/drawing/2014/main" id="{B00B6EA6-70E8-4EA4-93F2-AC5BF13209F2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8" name="Group 367">
              <a:extLst>
                <a:ext uri="{FF2B5EF4-FFF2-40B4-BE49-F238E27FC236}">
                  <a16:creationId xmlns:a16="http://schemas.microsoft.com/office/drawing/2014/main" id="{82479681-51CD-4B23-9E0C-76FA9933DC52}"/>
                </a:ext>
              </a:extLst>
            </p:cNvPr>
            <p:cNvGrpSpPr/>
            <p:nvPr/>
          </p:nvGrpSpPr>
          <p:grpSpPr>
            <a:xfrm rot="8425462" flipV="1">
              <a:off x="4495542" y="3131362"/>
              <a:ext cx="137558" cy="35073"/>
              <a:chOff x="3923607" y="1094361"/>
              <a:chExt cx="1722553" cy="439200"/>
            </a:xfrm>
          </p:grpSpPr>
          <p:sp>
            <p:nvSpPr>
              <p:cNvPr id="381" name="Rectangle: Rounded Corners 380">
                <a:extLst>
                  <a:ext uri="{FF2B5EF4-FFF2-40B4-BE49-F238E27FC236}">
                    <a16:creationId xmlns:a16="http://schemas.microsoft.com/office/drawing/2014/main" id="{8F471B07-2C8A-4CCE-8463-8D5528830930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2" name="Rectangle: Rounded Corners 36">
                <a:extLst>
                  <a:ext uri="{FF2B5EF4-FFF2-40B4-BE49-F238E27FC236}">
                    <a16:creationId xmlns:a16="http://schemas.microsoft.com/office/drawing/2014/main" id="{555115BA-C9D1-48FC-992E-0C73C4B7BE11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69" name="Group 368">
              <a:extLst>
                <a:ext uri="{FF2B5EF4-FFF2-40B4-BE49-F238E27FC236}">
                  <a16:creationId xmlns:a16="http://schemas.microsoft.com/office/drawing/2014/main" id="{8DB72A93-C297-45AB-96F1-74F7A05EBF50}"/>
                </a:ext>
              </a:extLst>
            </p:cNvPr>
            <p:cNvGrpSpPr/>
            <p:nvPr/>
          </p:nvGrpSpPr>
          <p:grpSpPr>
            <a:xfrm rot="19645183" flipV="1">
              <a:off x="4795301" y="3107687"/>
              <a:ext cx="137558" cy="35073"/>
              <a:chOff x="3923607" y="1094361"/>
              <a:chExt cx="1722553" cy="439200"/>
            </a:xfrm>
          </p:grpSpPr>
          <p:sp>
            <p:nvSpPr>
              <p:cNvPr id="379" name="Rectangle: Rounded Corners 378">
                <a:extLst>
                  <a:ext uri="{FF2B5EF4-FFF2-40B4-BE49-F238E27FC236}">
                    <a16:creationId xmlns:a16="http://schemas.microsoft.com/office/drawing/2014/main" id="{912CB4F0-A216-4D36-A00D-8EE45863638F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0" name="Rectangle: Rounded Corners 36">
                <a:extLst>
                  <a:ext uri="{FF2B5EF4-FFF2-40B4-BE49-F238E27FC236}">
                    <a16:creationId xmlns:a16="http://schemas.microsoft.com/office/drawing/2014/main" id="{F8BE3783-2FB3-4587-861D-7BB7F2DF6A53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0" name="Rectangle: Rounded Corners 369">
              <a:extLst>
                <a:ext uri="{FF2B5EF4-FFF2-40B4-BE49-F238E27FC236}">
                  <a16:creationId xmlns:a16="http://schemas.microsoft.com/office/drawing/2014/main" id="{DDE5F333-F6CF-4148-874C-11B5A3442949}"/>
                </a:ext>
              </a:extLst>
            </p:cNvPr>
            <p:cNvSpPr/>
            <p:nvPr/>
          </p:nvSpPr>
          <p:spPr>
            <a:xfrm rot="8283615" flipV="1">
              <a:off x="4506823" y="30892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1" name="Group 370">
              <a:extLst>
                <a:ext uri="{FF2B5EF4-FFF2-40B4-BE49-F238E27FC236}">
                  <a16:creationId xmlns:a16="http://schemas.microsoft.com/office/drawing/2014/main" id="{DBD56200-7873-4144-AC27-9321FEFDE138}"/>
                </a:ext>
              </a:extLst>
            </p:cNvPr>
            <p:cNvGrpSpPr/>
            <p:nvPr/>
          </p:nvGrpSpPr>
          <p:grpSpPr>
            <a:xfrm rot="18987025" flipV="1">
              <a:off x="4598542" y="2865476"/>
              <a:ext cx="137558" cy="35073"/>
              <a:chOff x="3923601" y="1094361"/>
              <a:chExt cx="1722559" cy="439208"/>
            </a:xfrm>
          </p:grpSpPr>
          <p:sp>
            <p:nvSpPr>
              <p:cNvPr id="377" name="Rectangle: Rounded Corners 376">
                <a:extLst>
                  <a:ext uri="{FF2B5EF4-FFF2-40B4-BE49-F238E27FC236}">
                    <a16:creationId xmlns:a16="http://schemas.microsoft.com/office/drawing/2014/main" id="{E0A7F17C-C1B0-4982-92C1-3A5A8DAECDC6}"/>
                  </a:ext>
                </a:extLst>
              </p:cNvPr>
              <p:cNvSpPr/>
              <p:nvPr/>
            </p:nvSpPr>
            <p:spPr>
              <a:xfrm>
                <a:off x="3923601" y="1094365"/>
                <a:ext cx="1500885" cy="439204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8" name="Rectangle: Rounded Corners 36">
                <a:extLst>
                  <a:ext uri="{FF2B5EF4-FFF2-40B4-BE49-F238E27FC236}">
                    <a16:creationId xmlns:a16="http://schemas.microsoft.com/office/drawing/2014/main" id="{EA245088-C2B1-423C-A833-0E7B8698549C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72" name="Rectangle: Rounded Corners 371">
              <a:extLst>
                <a:ext uri="{FF2B5EF4-FFF2-40B4-BE49-F238E27FC236}">
                  <a16:creationId xmlns:a16="http://schemas.microsoft.com/office/drawing/2014/main" id="{322D89AE-668A-49E8-9D3B-F1CA3BD55B22}"/>
                </a:ext>
              </a:extLst>
            </p:cNvPr>
            <p:cNvSpPr/>
            <p:nvPr/>
          </p:nvSpPr>
          <p:spPr>
            <a:xfrm rot="8283615" flipV="1">
              <a:off x="4451083" y="2702653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73" name="Rectangle: Rounded Corners 372">
              <a:extLst>
                <a:ext uri="{FF2B5EF4-FFF2-40B4-BE49-F238E27FC236}">
                  <a16:creationId xmlns:a16="http://schemas.microsoft.com/office/drawing/2014/main" id="{52C58492-3C73-485C-AFFA-B18470CB0D72}"/>
                </a:ext>
              </a:extLst>
            </p:cNvPr>
            <p:cNvSpPr/>
            <p:nvPr/>
          </p:nvSpPr>
          <p:spPr>
            <a:xfrm rot="8920027" flipV="1">
              <a:off x="4824912" y="3151122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id="{B0BFD8AB-659B-47EC-9159-52993005E91F}"/>
                </a:ext>
              </a:extLst>
            </p:cNvPr>
            <p:cNvGrpSpPr/>
            <p:nvPr/>
          </p:nvGrpSpPr>
          <p:grpSpPr>
            <a:xfrm rot="16641663" flipV="1">
              <a:off x="4244755" y="2536379"/>
              <a:ext cx="137558" cy="35073"/>
              <a:chOff x="3923607" y="1094361"/>
              <a:chExt cx="1722553" cy="439200"/>
            </a:xfrm>
          </p:grpSpPr>
          <p:sp>
            <p:nvSpPr>
              <p:cNvPr id="375" name="Rectangle: Rounded Corners 374">
                <a:extLst>
                  <a:ext uri="{FF2B5EF4-FFF2-40B4-BE49-F238E27FC236}">
                    <a16:creationId xmlns:a16="http://schemas.microsoft.com/office/drawing/2014/main" id="{C614BFAF-7B35-46FA-B395-4D074B7634C5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6" name="Rectangle: Rounded Corners 36">
                <a:extLst>
                  <a:ext uri="{FF2B5EF4-FFF2-40B4-BE49-F238E27FC236}">
                    <a16:creationId xmlns:a16="http://schemas.microsoft.com/office/drawing/2014/main" id="{9D036CA6-0536-4ACD-B84C-6E0B40359B74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90" name="TextBox 389">
            <a:extLst>
              <a:ext uri="{FF2B5EF4-FFF2-40B4-BE49-F238E27FC236}">
                <a16:creationId xmlns:a16="http://schemas.microsoft.com/office/drawing/2014/main" id="{46B14EB6-2538-417C-B21D-E9EC4767BA72}"/>
              </a:ext>
            </a:extLst>
          </p:cNvPr>
          <p:cNvSpPr txBox="1"/>
          <p:nvPr/>
        </p:nvSpPr>
        <p:spPr>
          <a:xfrm>
            <a:off x="453585" y="1504348"/>
            <a:ext cx="2718823" cy="1323439"/>
          </a:xfrm>
          <a:prstGeom prst="rect">
            <a:avLst/>
          </a:prstGeom>
          <a:noFill/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NAPs target DNAJB12 to inhibit HBV spherical SVP morphogenesis</a:t>
            </a:r>
          </a:p>
        </p:txBody>
      </p:sp>
      <p:grpSp>
        <p:nvGrpSpPr>
          <p:cNvPr id="391" name="Group 390">
            <a:extLst>
              <a:ext uri="{FF2B5EF4-FFF2-40B4-BE49-F238E27FC236}">
                <a16:creationId xmlns:a16="http://schemas.microsoft.com/office/drawing/2014/main" id="{FE1A60E2-19F2-490D-A9BE-B6DF5AE914DC}"/>
              </a:ext>
            </a:extLst>
          </p:cNvPr>
          <p:cNvGrpSpPr/>
          <p:nvPr/>
        </p:nvGrpSpPr>
        <p:grpSpPr>
          <a:xfrm rot="380309">
            <a:off x="5815726" y="2235590"/>
            <a:ext cx="77729" cy="57033"/>
            <a:chOff x="2428685" y="2645369"/>
            <a:chExt cx="98072" cy="71960"/>
          </a:xfrm>
        </p:grpSpPr>
        <p:sp>
          <p:nvSpPr>
            <p:cNvPr id="392" name="Rectangle: Rounded Corners 391">
              <a:extLst>
                <a:ext uri="{FF2B5EF4-FFF2-40B4-BE49-F238E27FC236}">
                  <a16:creationId xmlns:a16="http://schemas.microsoft.com/office/drawing/2014/main" id="{56F21615-67E5-485B-B382-AB3D6EE9ED7F}"/>
                </a:ext>
              </a:extLst>
            </p:cNvPr>
            <p:cNvSpPr/>
            <p:nvPr/>
          </p:nvSpPr>
          <p:spPr>
            <a:xfrm rot="21033005" flipV="1">
              <a:off x="2428685" y="2645369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  <p:sp>
          <p:nvSpPr>
            <p:cNvPr id="393" name="Rectangle: Rounded Corners 392">
              <a:extLst>
                <a:ext uri="{FF2B5EF4-FFF2-40B4-BE49-F238E27FC236}">
                  <a16:creationId xmlns:a16="http://schemas.microsoft.com/office/drawing/2014/main" id="{A6390E71-FAF7-4ADD-8F12-0A52FB8C5D4D}"/>
                </a:ext>
              </a:extLst>
            </p:cNvPr>
            <p:cNvSpPr/>
            <p:nvPr/>
          </p:nvSpPr>
          <p:spPr>
            <a:xfrm rot="21033005" flipV="1">
              <a:off x="2435829" y="2683469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394" name="Oval 393">
            <a:extLst>
              <a:ext uri="{FF2B5EF4-FFF2-40B4-BE49-F238E27FC236}">
                <a16:creationId xmlns:a16="http://schemas.microsoft.com/office/drawing/2014/main" id="{F852A6D2-B278-4D39-9582-E9D0DEDF5EB7}"/>
              </a:ext>
            </a:extLst>
          </p:cNvPr>
          <p:cNvSpPr/>
          <p:nvPr/>
        </p:nvSpPr>
        <p:spPr>
          <a:xfrm>
            <a:off x="5844429" y="5337208"/>
            <a:ext cx="643519" cy="643519"/>
          </a:xfrm>
          <a:prstGeom prst="ellipse">
            <a:avLst/>
          </a:prstGeom>
          <a:noFill/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395" name="Rectangle: Rounded Corners 394">
            <a:extLst>
              <a:ext uri="{FF2B5EF4-FFF2-40B4-BE49-F238E27FC236}">
                <a16:creationId xmlns:a16="http://schemas.microsoft.com/office/drawing/2014/main" id="{C257EE1C-6870-4EB4-9E93-B7978C7F26D9}"/>
              </a:ext>
            </a:extLst>
          </p:cNvPr>
          <p:cNvSpPr/>
          <p:nvPr/>
        </p:nvSpPr>
        <p:spPr>
          <a:xfrm rot="8642453" flipV="1">
            <a:off x="6383229" y="5449733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96" name="Rectangle: Rounded Corners 395">
            <a:extLst>
              <a:ext uri="{FF2B5EF4-FFF2-40B4-BE49-F238E27FC236}">
                <a16:creationId xmlns:a16="http://schemas.microsoft.com/office/drawing/2014/main" id="{CD118540-1779-4BEA-A006-DC819466A89C}"/>
              </a:ext>
            </a:extLst>
          </p:cNvPr>
          <p:cNvSpPr/>
          <p:nvPr/>
        </p:nvSpPr>
        <p:spPr>
          <a:xfrm rot="15949566" flipV="1">
            <a:off x="6140073" y="5972463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397" name="Group 396">
            <a:extLst>
              <a:ext uri="{FF2B5EF4-FFF2-40B4-BE49-F238E27FC236}">
                <a16:creationId xmlns:a16="http://schemas.microsoft.com/office/drawing/2014/main" id="{47E96F7B-379F-4B5E-AB3E-886DBE508647}"/>
              </a:ext>
            </a:extLst>
          </p:cNvPr>
          <p:cNvGrpSpPr/>
          <p:nvPr/>
        </p:nvGrpSpPr>
        <p:grpSpPr>
          <a:xfrm>
            <a:off x="6077580" y="5938733"/>
            <a:ext cx="55091" cy="78248"/>
            <a:chOff x="3296877" y="5008034"/>
            <a:chExt cx="69510" cy="98727"/>
          </a:xfrm>
          <a:solidFill>
            <a:schemeClr val="accent1">
              <a:lumMod val="75000"/>
            </a:schemeClr>
          </a:solidFill>
        </p:grpSpPr>
        <p:sp>
          <p:nvSpPr>
            <p:cNvPr id="398" name="Rectangle: Rounded Corners 397">
              <a:extLst>
                <a:ext uri="{FF2B5EF4-FFF2-40B4-BE49-F238E27FC236}">
                  <a16:creationId xmlns:a16="http://schemas.microsoft.com/office/drawing/2014/main" id="{23C95906-AA4E-4F8C-B77D-A49219979F1D}"/>
                </a:ext>
              </a:extLst>
            </p:cNvPr>
            <p:cNvSpPr/>
            <p:nvPr/>
          </p:nvSpPr>
          <p:spPr>
            <a:xfrm rot="6176136" flipV="1">
              <a:off x="3268343" y="503656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99" name="Rectangle: Rounded Corners 398">
              <a:extLst>
                <a:ext uri="{FF2B5EF4-FFF2-40B4-BE49-F238E27FC236}">
                  <a16:creationId xmlns:a16="http://schemas.microsoft.com/office/drawing/2014/main" id="{3A227139-D41B-48D8-A8BE-AF4F9A90F197}"/>
                </a:ext>
              </a:extLst>
            </p:cNvPr>
            <p:cNvSpPr/>
            <p:nvPr/>
          </p:nvSpPr>
          <p:spPr>
            <a:xfrm rot="16940387" flipV="1">
              <a:off x="3303993" y="5044367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</p:grpSp>
      <p:grpSp>
        <p:nvGrpSpPr>
          <p:cNvPr id="400" name="Group 399">
            <a:extLst>
              <a:ext uri="{FF2B5EF4-FFF2-40B4-BE49-F238E27FC236}">
                <a16:creationId xmlns:a16="http://schemas.microsoft.com/office/drawing/2014/main" id="{1A4395CE-8580-465A-8DB4-87A729DDE086}"/>
              </a:ext>
            </a:extLst>
          </p:cNvPr>
          <p:cNvGrpSpPr/>
          <p:nvPr/>
        </p:nvGrpSpPr>
        <p:grpSpPr>
          <a:xfrm rot="676632">
            <a:off x="6436499" y="5734819"/>
            <a:ext cx="77071" cy="55323"/>
            <a:chOff x="3771765" y="4670879"/>
            <a:chExt cx="97242" cy="69802"/>
          </a:xfrm>
          <a:solidFill>
            <a:schemeClr val="accent1">
              <a:lumMod val="75000"/>
            </a:schemeClr>
          </a:solidFill>
        </p:grpSpPr>
        <p:sp>
          <p:nvSpPr>
            <p:cNvPr id="401" name="Rectangle: Rounded Corners 400">
              <a:extLst>
                <a:ext uri="{FF2B5EF4-FFF2-40B4-BE49-F238E27FC236}">
                  <a16:creationId xmlns:a16="http://schemas.microsoft.com/office/drawing/2014/main" id="{D584D852-D014-4188-86A1-6CEE70DF2C39}"/>
                </a:ext>
              </a:extLst>
            </p:cNvPr>
            <p:cNvSpPr/>
            <p:nvPr/>
          </p:nvSpPr>
          <p:spPr>
            <a:xfrm rot="633653" flipV="1">
              <a:off x="3771765" y="4706821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2" name="Rectangle: Rounded Corners 401">
              <a:extLst>
                <a:ext uri="{FF2B5EF4-FFF2-40B4-BE49-F238E27FC236}">
                  <a16:creationId xmlns:a16="http://schemas.microsoft.com/office/drawing/2014/main" id="{4A739BB1-4100-44CB-BE66-F26EA4FCEC68}"/>
                </a:ext>
              </a:extLst>
            </p:cNvPr>
            <p:cNvSpPr/>
            <p:nvPr/>
          </p:nvSpPr>
          <p:spPr>
            <a:xfrm rot="11397904" flipV="1">
              <a:off x="3778079" y="4670879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03" name="Group 402">
            <a:extLst>
              <a:ext uri="{FF2B5EF4-FFF2-40B4-BE49-F238E27FC236}">
                <a16:creationId xmlns:a16="http://schemas.microsoft.com/office/drawing/2014/main" id="{39461C5E-EECF-4A46-A168-F3B5794F2945}"/>
              </a:ext>
            </a:extLst>
          </p:cNvPr>
          <p:cNvGrpSpPr/>
          <p:nvPr/>
        </p:nvGrpSpPr>
        <p:grpSpPr>
          <a:xfrm rot="391358">
            <a:off x="6003068" y="5321097"/>
            <a:ext cx="50834" cy="88212"/>
            <a:chOff x="3159311" y="4239769"/>
            <a:chExt cx="64138" cy="111299"/>
          </a:xfrm>
          <a:solidFill>
            <a:schemeClr val="accent1">
              <a:lumMod val="75000"/>
            </a:schemeClr>
          </a:solidFill>
        </p:grpSpPr>
        <p:sp>
          <p:nvSpPr>
            <p:cNvPr id="404" name="Rectangle: Rounded Corners 403">
              <a:extLst>
                <a:ext uri="{FF2B5EF4-FFF2-40B4-BE49-F238E27FC236}">
                  <a16:creationId xmlns:a16="http://schemas.microsoft.com/office/drawing/2014/main" id="{16BCD6A4-4E53-4F0D-990A-464021C354E9}"/>
                </a:ext>
              </a:extLst>
            </p:cNvPr>
            <p:cNvSpPr/>
            <p:nvPr/>
          </p:nvSpPr>
          <p:spPr>
            <a:xfrm rot="3399781" flipV="1">
              <a:off x="3130777" y="4288674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5" name="Rectangle: Rounded Corners 404">
              <a:extLst>
                <a:ext uri="{FF2B5EF4-FFF2-40B4-BE49-F238E27FC236}">
                  <a16:creationId xmlns:a16="http://schemas.microsoft.com/office/drawing/2014/main" id="{F6D3CA8D-910E-478F-BA85-0F202F997DA2}"/>
                </a:ext>
              </a:extLst>
            </p:cNvPr>
            <p:cNvSpPr/>
            <p:nvPr/>
          </p:nvSpPr>
          <p:spPr>
            <a:xfrm rot="14164032" flipV="1">
              <a:off x="3161055" y="4268303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06" name="Group 405">
            <a:extLst>
              <a:ext uri="{FF2B5EF4-FFF2-40B4-BE49-F238E27FC236}">
                <a16:creationId xmlns:a16="http://schemas.microsoft.com/office/drawing/2014/main" id="{6A582A74-EB3C-4079-9F6F-D86468A50553}"/>
              </a:ext>
            </a:extLst>
          </p:cNvPr>
          <p:cNvGrpSpPr/>
          <p:nvPr/>
        </p:nvGrpSpPr>
        <p:grpSpPr>
          <a:xfrm rot="7053147">
            <a:off x="5920971" y="5883767"/>
            <a:ext cx="79715" cy="54730"/>
            <a:chOff x="2958815" y="4495254"/>
            <a:chExt cx="100578" cy="69054"/>
          </a:xfrm>
          <a:solidFill>
            <a:schemeClr val="accent1">
              <a:lumMod val="75000"/>
            </a:schemeClr>
          </a:solidFill>
        </p:grpSpPr>
        <p:sp>
          <p:nvSpPr>
            <p:cNvPr id="407" name="Rectangle: Rounded Corners 406">
              <a:extLst>
                <a:ext uri="{FF2B5EF4-FFF2-40B4-BE49-F238E27FC236}">
                  <a16:creationId xmlns:a16="http://schemas.microsoft.com/office/drawing/2014/main" id="{0B596620-32C3-4443-A2F8-774F89A0C350}"/>
                </a:ext>
              </a:extLst>
            </p:cNvPr>
            <p:cNvSpPr/>
            <p:nvPr/>
          </p:nvSpPr>
          <p:spPr>
            <a:xfrm rot="955751" flipV="1">
              <a:off x="2958815" y="453044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08" name="Rectangle: Rounded Corners 407">
              <a:extLst>
                <a:ext uri="{FF2B5EF4-FFF2-40B4-BE49-F238E27FC236}">
                  <a16:creationId xmlns:a16="http://schemas.microsoft.com/office/drawing/2014/main" id="{0622B48F-3020-4C60-985D-D643386B7098}"/>
                </a:ext>
              </a:extLst>
            </p:cNvPr>
            <p:cNvSpPr/>
            <p:nvPr/>
          </p:nvSpPr>
          <p:spPr>
            <a:xfrm rot="11720002" flipV="1">
              <a:off x="2968465" y="4495254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09" name="Group 408">
            <a:extLst>
              <a:ext uri="{FF2B5EF4-FFF2-40B4-BE49-F238E27FC236}">
                <a16:creationId xmlns:a16="http://schemas.microsoft.com/office/drawing/2014/main" id="{C4758A52-E3E7-4945-BDAA-87B25B3EF945}"/>
              </a:ext>
            </a:extLst>
          </p:cNvPr>
          <p:cNvGrpSpPr/>
          <p:nvPr/>
        </p:nvGrpSpPr>
        <p:grpSpPr>
          <a:xfrm>
            <a:off x="6449193" y="5648579"/>
            <a:ext cx="102929" cy="53420"/>
            <a:chOff x="1569707" y="3932419"/>
            <a:chExt cx="642936" cy="333681"/>
          </a:xfrm>
        </p:grpSpPr>
        <p:grpSp>
          <p:nvGrpSpPr>
            <p:cNvPr id="410" name="Group 409">
              <a:extLst>
                <a:ext uri="{FF2B5EF4-FFF2-40B4-BE49-F238E27FC236}">
                  <a16:creationId xmlns:a16="http://schemas.microsoft.com/office/drawing/2014/main" id="{03035BA0-2A37-42DD-92AF-A92B19D552E1}"/>
                </a:ext>
              </a:extLst>
            </p:cNvPr>
            <p:cNvGrpSpPr/>
            <p:nvPr/>
          </p:nvGrpSpPr>
          <p:grpSpPr>
            <a:xfrm rot="307692" flipV="1">
              <a:off x="1569707" y="4105501"/>
              <a:ext cx="629873" cy="160599"/>
              <a:chOff x="3923607" y="1094361"/>
              <a:chExt cx="1722553" cy="439200"/>
            </a:xfrm>
          </p:grpSpPr>
          <p:sp>
            <p:nvSpPr>
              <p:cNvPr id="414" name="Rectangle: Rounded Corners 413">
                <a:extLst>
                  <a:ext uri="{FF2B5EF4-FFF2-40B4-BE49-F238E27FC236}">
                    <a16:creationId xmlns:a16="http://schemas.microsoft.com/office/drawing/2014/main" id="{E5132C30-CAB3-485B-AB2C-4CB587AA9254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15" name="Rectangle: Rounded Corners 36">
                <a:extLst>
                  <a:ext uri="{FF2B5EF4-FFF2-40B4-BE49-F238E27FC236}">
                    <a16:creationId xmlns:a16="http://schemas.microsoft.com/office/drawing/2014/main" id="{6CD8E85C-EAD0-4CF9-B82F-B0C70A3D020F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grpSp>
          <p:nvGrpSpPr>
            <p:cNvPr id="411" name="Group 410">
              <a:extLst>
                <a:ext uri="{FF2B5EF4-FFF2-40B4-BE49-F238E27FC236}">
                  <a16:creationId xmlns:a16="http://schemas.microsoft.com/office/drawing/2014/main" id="{D3DEC317-3921-41BF-B319-4B7CBB66B436}"/>
                </a:ext>
              </a:extLst>
            </p:cNvPr>
            <p:cNvGrpSpPr/>
            <p:nvPr/>
          </p:nvGrpSpPr>
          <p:grpSpPr>
            <a:xfrm rot="307692" flipV="1">
              <a:off x="1582770" y="3932419"/>
              <a:ext cx="629873" cy="160599"/>
              <a:chOff x="3923607" y="1094361"/>
              <a:chExt cx="1722553" cy="439200"/>
            </a:xfrm>
          </p:grpSpPr>
          <p:sp>
            <p:nvSpPr>
              <p:cNvPr id="412" name="Rectangle: Rounded Corners 411">
                <a:extLst>
                  <a:ext uri="{FF2B5EF4-FFF2-40B4-BE49-F238E27FC236}">
                    <a16:creationId xmlns:a16="http://schemas.microsoft.com/office/drawing/2014/main" id="{2965F1BF-1766-44C8-9498-697D182D5718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13" name="Rectangle: Rounded Corners 36">
                <a:extLst>
                  <a:ext uri="{FF2B5EF4-FFF2-40B4-BE49-F238E27FC236}">
                    <a16:creationId xmlns:a16="http://schemas.microsoft.com/office/drawing/2014/main" id="{1A97C1CC-1FD9-4854-AF24-99CABBEF7756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</p:grpSp>
      <p:grpSp>
        <p:nvGrpSpPr>
          <p:cNvPr id="416" name="Group 415">
            <a:extLst>
              <a:ext uri="{FF2B5EF4-FFF2-40B4-BE49-F238E27FC236}">
                <a16:creationId xmlns:a16="http://schemas.microsoft.com/office/drawing/2014/main" id="{A848E7AA-C739-4647-8F92-85F620BF3871}"/>
              </a:ext>
            </a:extLst>
          </p:cNvPr>
          <p:cNvGrpSpPr/>
          <p:nvPr/>
        </p:nvGrpSpPr>
        <p:grpSpPr>
          <a:xfrm rot="912559">
            <a:off x="5804850" y="5676668"/>
            <a:ext cx="83958" cy="53201"/>
            <a:chOff x="2972047" y="4776534"/>
            <a:chExt cx="105932" cy="67125"/>
          </a:xfrm>
          <a:solidFill>
            <a:schemeClr val="accent1">
              <a:lumMod val="75000"/>
            </a:schemeClr>
          </a:solidFill>
        </p:grpSpPr>
        <p:sp>
          <p:nvSpPr>
            <p:cNvPr id="417" name="Rectangle: Rounded Corners 416">
              <a:extLst>
                <a:ext uri="{FF2B5EF4-FFF2-40B4-BE49-F238E27FC236}">
                  <a16:creationId xmlns:a16="http://schemas.microsoft.com/office/drawing/2014/main" id="{6CD7DAD2-A86E-4F99-8097-F9291F18DB06}"/>
                </a:ext>
              </a:extLst>
            </p:cNvPr>
            <p:cNvSpPr/>
            <p:nvPr/>
          </p:nvSpPr>
          <p:spPr>
            <a:xfrm rot="20179138" flipV="1">
              <a:off x="2987051" y="4809799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18" name="Rectangle: Rounded Corners 417">
              <a:extLst>
                <a:ext uri="{FF2B5EF4-FFF2-40B4-BE49-F238E27FC236}">
                  <a16:creationId xmlns:a16="http://schemas.microsoft.com/office/drawing/2014/main" id="{DA2BBB2E-66C1-45F0-AB10-EA044844CFB8}"/>
                </a:ext>
              </a:extLst>
            </p:cNvPr>
            <p:cNvSpPr/>
            <p:nvPr/>
          </p:nvSpPr>
          <p:spPr>
            <a:xfrm rot="9343389" flipV="1">
              <a:off x="2972047" y="4776534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19" name="Group 418">
            <a:extLst>
              <a:ext uri="{FF2B5EF4-FFF2-40B4-BE49-F238E27FC236}">
                <a16:creationId xmlns:a16="http://schemas.microsoft.com/office/drawing/2014/main" id="{2D1F3D50-A7A8-456F-82B4-1BBA79FF62E0}"/>
              </a:ext>
            </a:extLst>
          </p:cNvPr>
          <p:cNvGrpSpPr/>
          <p:nvPr/>
        </p:nvGrpSpPr>
        <p:grpSpPr>
          <a:xfrm>
            <a:off x="5861416" y="5828583"/>
            <a:ext cx="88887" cy="50366"/>
            <a:chOff x="3024139" y="4871810"/>
            <a:chExt cx="112150" cy="63548"/>
          </a:xfrm>
          <a:solidFill>
            <a:schemeClr val="accent1">
              <a:lumMod val="75000"/>
            </a:schemeClr>
          </a:solidFill>
        </p:grpSpPr>
        <p:sp>
          <p:nvSpPr>
            <p:cNvPr id="420" name="Rectangle: Rounded Corners 419">
              <a:extLst>
                <a:ext uri="{FF2B5EF4-FFF2-40B4-BE49-F238E27FC236}">
                  <a16:creationId xmlns:a16="http://schemas.microsoft.com/office/drawing/2014/main" id="{723FF190-5A3C-4658-9E5D-21E5BFAFEEF4}"/>
                </a:ext>
              </a:extLst>
            </p:cNvPr>
            <p:cNvSpPr/>
            <p:nvPr/>
          </p:nvSpPr>
          <p:spPr>
            <a:xfrm rot="19502291" flipV="1">
              <a:off x="3045361" y="490149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21" name="Rectangle: Rounded Corners 420">
              <a:extLst>
                <a:ext uri="{FF2B5EF4-FFF2-40B4-BE49-F238E27FC236}">
                  <a16:creationId xmlns:a16="http://schemas.microsoft.com/office/drawing/2014/main" id="{FCBDEB83-B593-421D-933A-AD695C15945B}"/>
                </a:ext>
              </a:extLst>
            </p:cNvPr>
            <p:cNvSpPr/>
            <p:nvPr/>
          </p:nvSpPr>
          <p:spPr>
            <a:xfrm rot="8666542" flipV="1">
              <a:off x="3024139" y="4871810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22" name="Group 421">
            <a:extLst>
              <a:ext uri="{FF2B5EF4-FFF2-40B4-BE49-F238E27FC236}">
                <a16:creationId xmlns:a16="http://schemas.microsoft.com/office/drawing/2014/main" id="{C96F539C-BFA3-4C8E-93B1-632A42ECC8F3}"/>
              </a:ext>
            </a:extLst>
          </p:cNvPr>
          <p:cNvGrpSpPr/>
          <p:nvPr/>
        </p:nvGrpSpPr>
        <p:grpSpPr>
          <a:xfrm rot="632099">
            <a:off x="6078404" y="5278299"/>
            <a:ext cx="60167" cy="100837"/>
            <a:chOff x="3168670" y="4015851"/>
            <a:chExt cx="75914" cy="127228"/>
          </a:xfrm>
        </p:grpSpPr>
        <p:grpSp>
          <p:nvGrpSpPr>
            <p:cNvPr id="423" name="Group 422">
              <a:extLst>
                <a:ext uri="{FF2B5EF4-FFF2-40B4-BE49-F238E27FC236}">
                  <a16:creationId xmlns:a16="http://schemas.microsoft.com/office/drawing/2014/main" id="{23166A17-B66F-4CC6-B4E3-C8D72C09B4F8}"/>
                </a:ext>
              </a:extLst>
            </p:cNvPr>
            <p:cNvGrpSpPr/>
            <p:nvPr/>
          </p:nvGrpSpPr>
          <p:grpSpPr>
            <a:xfrm rot="14878076" flipV="1">
              <a:off x="3121276" y="4063245"/>
              <a:ext cx="127228" cy="32440"/>
              <a:chOff x="3923607" y="1094361"/>
              <a:chExt cx="1722553" cy="439200"/>
            </a:xfrm>
          </p:grpSpPr>
          <p:sp>
            <p:nvSpPr>
              <p:cNvPr id="425" name="Rectangle: Rounded Corners 424">
                <a:extLst>
                  <a:ext uri="{FF2B5EF4-FFF2-40B4-BE49-F238E27FC236}">
                    <a16:creationId xmlns:a16="http://schemas.microsoft.com/office/drawing/2014/main" id="{2EC031B2-7541-487F-9888-DCB66EC2E251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26" name="Rectangle: Rounded Corners 36">
                <a:extLst>
                  <a:ext uri="{FF2B5EF4-FFF2-40B4-BE49-F238E27FC236}">
                    <a16:creationId xmlns:a16="http://schemas.microsoft.com/office/drawing/2014/main" id="{1865A9E7-8742-47C5-806F-ECEFCB2ACFAA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sp>
          <p:nvSpPr>
            <p:cNvPr id="424" name="Rectangle: Rounded Corners 423">
              <a:extLst>
                <a:ext uri="{FF2B5EF4-FFF2-40B4-BE49-F238E27FC236}">
                  <a16:creationId xmlns:a16="http://schemas.microsoft.com/office/drawing/2014/main" id="{20A1734B-73C2-441B-BE8E-E2055CD85E9F}"/>
                </a:ext>
              </a:extLst>
            </p:cNvPr>
            <p:cNvSpPr/>
            <p:nvPr/>
          </p:nvSpPr>
          <p:spPr>
            <a:xfrm rot="15052224" flipV="1">
              <a:off x="3182190" y="4066859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27" name="Group 426">
            <a:extLst>
              <a:ext uri="{FF2B5EF4-FFF2-40B4-BE49-F238E27FC236}">
                <a16:creationId xmlns:a16="http://schemas.microsoft.com/office/drawing/2014/main" id="{A2234852-ACE9-41B1-9884-2B26C7DA5651}"/>
              </a:ext>
            </a:extLst>
          </p:cNvPr>
          <p:cNvGrpSpPr/>
          <p:nvPr/>
        </p:nvGrpSpPr>
        <p:grpSpPr>
          <a:xfrm rot="19046975" flipV="1">
            <a:off x="6352471" y="5401837"/>
            <a:ext cx="137949" cy="27247"/>
            <a:chOff x="3923607" y="1670623"/>
            <a:chExt cx="2223605" cy="439205"/>
          </a:xfrm>
        </p:grpSpPr>
        <p:sp>
          <p:nvSpPr>
            <p:cNvPr id="428" name="Rectangle: Rounded Corners 427">
              <a:extLst>
                <a:ext uri="{FF2B5EF4-FFF2-40B4-BE49-F238E27FC236}">
                  <a16:creationId xmlns:a16="http://schemas.microsoft.com/office/drawing/2014/main" id="{0BEF9BDB-FDA0-4587-AA7C-2D222184B12A}"/>
                </a:ext>
              </a:extLst>
            </p:cNvPr>
            <p:cNvSpPr/>
            <p:nvPr/>
          </p:nvSpPr>
          <p:spPr>
            <a:xfrm>
              <a:off x="3923607" y="1670628"/>
              <a:ext cx="1634958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  <p:sp>
          <p:nvSpPr>
            <p:cNvPr id="429" name="Rectangle: Rounded Corners 36">
              <a:extLst>
                <a:ext uri="{FF2B5EF4-FFF2-40B4-BE49-F238E27FC236}">
                  <a16:creationId xmlns:a16="http://schemas.microsoft.com/office/drawing/2014/main" id="{8F24B021-5659-4982-A397-E17EC563487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645583" y="1692734"/>
              <a:ext cx="501629" cy="404063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31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  <p:sp>
          <p:nvSpPr>
            <p:cNvPr id="430" name="Rectangle 429">
              <a:extLst>
                <a:ext uri="{FF2B5EF4-FFF2-40B4-BE49-F238E27FC236}">
                  <a16:creationId xmlns:a16="http://schemas.microsoft.com/office/drawing/2014/main" id="{9AA4BFF3-3D06-495F-ABF9-F231A81243A1}"/>
                </a:ext>
              </a:extLst>
            </p:cNvPr>
            <p:cNvSpPr/>
            <p:nvPr/>
          </p:nvSpPr>
          <p:spPr>
            <a:xfrm>
              <a:off x="5095875" y="1670623"/>
              <a:ext cx="545329" cy="43920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</p:grpSp>
      <p:grpSp>
        <p:nvGrpSpPr>
          <p:cNvPr id="431" name="Group 430">
            <a:extLst>
              <a:ext uri="{FF2B5EF4-FFF2-40B4-BE49-F238E27FC236}">
                <a16:creationId xmlns:a16="http://schemas.microsoft.com/office/drawing/2014/main" id="{3DE9D3DE-163B-419B-AD51-482D9267E3A2}"/>
              </a:ext>
            </a:extLst>
          </p:cNvPr>
          <p:cNvGrpSpPr/>
          <p:nvPr/>
        </p:nvGrpSpPr>
        <p:grpSpPr>
          <a:xfrm>
            <a:off x="5773881" y="5501630"/>
            <a:ext cx="181746" cy="82189"/>
            <a:chOff x="2905431" y="4442762"/>
            <a:chExt cx="229312" cy="103699"/>
          </a:xfrm>
        </p:grpSpPr>
        <p:grpSp>
          <p:nvGrpSpPr>
            <p:cNvPr id="432" name="Group 431">
              <a:extLst>
                <a:ext uri="{FF2B5EF4-FFF2-40B4-BE49-F238E27FC236}">
                  <a16:creationId xmlns:a16="http://schemas.microsoft.com/office/drawing/2014/main" id="{EC41CD4C-5BC8-4600-A1F1-F54CE09F607F}"/>
                </a:ext>
              </a:extLst>
            </p:cNvPr>
            <p:cNvGrpSpPr/>
            <p:nvPr/>
          </p:nvGrpSpPr>
          <p:grpSpPr>
            <a:xfrm rot="12205066" flipV="1">
              <a:off x="2905431" y="4442762"/>
              <a:ext cx="174053" cy="34378"/>
              <a:chOff x="3923607" y="1670623"/>
              <a:chExt cx="2223605" cy="439205"/>
            </a:xfrm>
          </p:grpSpPr>
          <p:sp>
            <p:nvSpPr>
              <p:cNvPr id="437" name="Rectangle: Rounded Corners 436">
                <a:extLst>
                  <a:ext uri="{FF2B5EF4-FFF2-40B4-BE49-F238E27FC236}">
                    <a16:creationId xmlns:a16="http://schemas.microsoft.com/office/drawing/2014/main" id="{B4DD1D27-EFDD-456D-9310-368E26968769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38" name="Rectangle: Rounded Corners 36">
                <a:extLst>
                  <a:ext uri="{FF2B5EF4-FFF2-40B4-BE49-F238E27FC236}">
                    <a16:creationId xmlns:a16="http://schemas.microsoft.com/office/drawing/2014/main" id="{F990FFAD-D1D4-4382-9BCD-E46B174FFDD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439" name="Rectangle 438">
                <a:extLst>
                  <a:ext uri="{FF2B5EF4-FFF2-40B4-BE49-F238E27FC236}">
                    <a16:creationId xmlns:a16="http://schemas.microsoft.com/office/drawing/2014/main" id="{CCFE2658-4F66-4BC4-9BA1-B15A0A6EDB68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grpSp>
          <p:nvGrpSpPr>
            <p:cNvPr id="433" name="Group 432">
              <a:extLst>
                <a:ext uri="{FF2B5EF4-FFF2-40B4-BE49-F238E27FC236}">
                  <a16:creationId xmlns:a16="http://schemas.microsoft.com/office/drawing/2014/main" id="{7B601DE7-7AE7-4AAF-9544-FFD204B02BF6}"/>
                </a:ext>
              </a:extLst>
            </p:cNvPr>
            <p:cNvGrpSpPr/>
            <p:nvPr/>
          </p:nvGrpSpPr>
          <p:grpSpPr>
            <a:xfrm rot="1389023" flipV="1">
              <a:off x="2960690" y="4512083"/>
              <a:ext cx="174053" cy="34378"/>
              <a:chOff x="3923607" y="1670623"/>
              <a:chExt cx="2223605" cy="439205"/>
            </a:xfrm>
          </p:grpSpPr>
          <p:sp>
            <p:nvSpPr>
              <p:cNvPr id="434" name="Rectangle: Rounded Corners 433">
                <a:extLst>
                  <a:ext uri="{FF2B5EF4-FFF2-40B4-BE49-F238E27FC236}">
                    <a16:creationId xmlns:a16="http://schemas.microsoft.com/office/drawing/2014/main" id="{F7773AB7-2C3E-477E-8CAF-564F58B00BDA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435" name="Rectangle: Rounded Corners 36">
                <a:extLst>
                  <a:ext uri="{FF2B5EF4-FFF2-40B4-BE49-F238E27FC236}">
                    <a16:creationId xmlns:a16="http://schemas.microsoft.com/office/drawing/2014/main" id="{07247E4B-FA5D-4B8C-9ED0-060F9B7EF09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36" name="Rectangle 435">
                <a:extLst>
                  <a:ext uri="{FF2B5EF4-FFF2-40B4-BE49-F238E27FC236}">
                    <a16:creationId xmlns:a16="http://schemas.microsoft.com/office/drawing/2014/main" id="{BBB77DB1-6E8F-41F9-94F0-24FB7F186016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</p:grpSp>
      <p:grpSp>
        <p:nvGrpSpPr>
          <p:cNvPr id="440" name="Group 439">
            <a:extLst>
              <a:ext uri="{FF2B5EF4-FFF2-40B4-BE49-F238E27FC236}">
                <a16:creationId xmlns:a16="http://schemas.microsoft.com/office/drawing/2014/main" id="{C53FDC2A-0F89-45D8-935B-BFD1D6BB3F1B}"/>
              </a:ext>
            </a:extLst>
          </p:cNvPr>
          <p:cNvGrpSpPr/>
          <p:nvPr/>
        </p:nvGrpSpPr>
        <p:grpSpPr>
          <a:xfrm rot="237142">
            <a:off x="6278027" y="5856457"/>
            <a:ext cx="28002" cy="197705"/>
            <a:chOff x="3593852" y="4876683"/>
            <a:chExt cx="35331" cy="249448"/>
          </a:xfrm>
        </p:grpSpPr>
        <p:grpSp>
          <p:nvGrpSpPr>
            <p:cNvPr id="441" name="Group 440">
              <a:extLst>
                <a:ext uri="{FF2B5EF4-FFF2-40B4-BE49-F238E27FC236}">
                  <a16:creationId xmlns:a16="http://schemas.microsoft.com/office/drawing/2014/main" id="{E08C6BCF-5A1C-40F9-BA03-2AE38C371D01}"/>
                </a:ext>
              </a:extLst>
            </p:cNvPr>
            <p:cNvGrpSpPr/>
            <p:nvPr/>
          </p:nvGrpSpPr>
          <p:grpSpPr>
            <a:xfrm rot="14147961" flipV="1">
              <a:off x="3524967" y="4946521"/>
              <a:ext cx="174053" cy="34378"/>
              <a:chOff x="3923607" y="1670623"/>
              <a:chExt cx="2223605" cy="439205"/>
            </a:xfrm>
          </p:grpSpPr>
          <p:sp>
            <p:nvSpPr>
              <p:cNvPr id="446" name="Rectangle: Rounded Corners 445">
                <a:extLst>
                  <a:ext uri="{FF2B5EF4-FFF2-40B4-BE49-F238E27FC236}">
                    <a16:creationId xmlns:a16="http://schemas.microsoft.com/office/drawing/2014/main" id="{C614028E-0873-4492-909F-AE8B4B8B0301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47" name="Rectangle: Rounded Corners 36">
                <a:extLst>
                  <a:ext uri="{FF2B5EF4-FFF2-40B4-BE49-F238E27FC236}">
                    <a16:creationId xmlns:a16="http://schemas.microsoft.com/office/drawing/2014/main" id="{B8BE341B-65ED-4492-8BE8-24F939A6DC7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48" name="Rectangle 447">
                <a:extLst>
                  <a:ext uri="{FF2B5EF4-FFF2-40B4-BE49-F238E27FC236}">
                    <a16:creationId xmlns:a16="http://schemas.microsoft.com/office/drawing/2014/main" id="{E3D42C49-99FC-4121-9073-41CB71D884CD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grpSp>
          <p:nvGrpSpPr>
            <p:cNvPr id="442" name="Group 441">
              <a:extLst>
                <a:ext uri="{FF2B5EF4-FFF2-40B4-BE49-F238E27FC236}">
                  <a16:creationId xmlns:a16="http://schemas.microsoft.com/office/drawing/2014/main" id="{347B801B-BE7D-44DF-A69C-5DE65DC87BF0}"/>
                </a:ext>
              </a:extLst>
            </p:cNvPr>
            <p:cNvGrpSpPr/>
            <p:nvPr/>
          </p:nvGrpSpPr>
          <p:grpSpPr>
            <a:xfrm rot="3588188" flipV="1">
              <a:off x="3524014" y="5021916"/>
              <a:ext cx="174053" cy="34378"/>
              <a:chOff x="3923607" y="1670623"/>
              <a:chExt cx="2223605" cy="439205"/>
            </a:xfrm>
          </p:grpSpPr>
          <p:sp>
            <p:nvSpPr>
              <p:cNvPr id="443" name="Rectangle: Rounded Corners 442">
                <a:extLst>
                  <a:ext uri="{FF2B5EF4-FFF2-40B4-BE49-F238E27FC236}">
                    <a16:creationId xmlns:a16="http://schemas.microsoft.com/office/drawing/2014/main" id="{EF93DE1F-0C9C-4E31-81A3-13AAC860C1DC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44" name="Rectangle: Rounded Corners 36">
                <a:extLst>
                  <a:ext uri="{FF2B5EF4-FFF2-40B4-BE49-F238E27FC236}">
                    <a16:creationId xmlns:a16="http://schemas.microsoft.com/office/drawing/2014/main" id="{C2532B33-0B90-46EA-BBE0-8FBE6416193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45" name="Rectangle 444">
                <a:extLst>
                  <a:ext uri="{FF2B5EF4-FFF2-40B4-BE49-F238E27FC236}">
                    <a16:creationId xmlns:a16="http://schemas.microsoft.com/office/drawing/2014/main" id="{8FCF39A9-56FB-4504-A40B-28E81A9C7F7C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</p:grpSp>
      <p:grpSp>
        <p:nvGrpSpPr>
          <p:cNvPr id="449" name="Group 448">
            <a:extLst>
              <a:ext uri="{FF2B5EF4-FFF2-40B4-BE49-F238E27FC236}">
                <a16:creationId xmlns:a16="http://schemas.microsoft.com/office/drawing/2014/main" id="{8388C6F3-89C6-47CF-892B-4B83887BA2EE}"/>
              </a:ext>
            </a:extLst>
          </p:cNvPr>
          <p:cNvGrpSpPr/>
          <p:nvPr/>
        </p:nvGrpSpPr>
        <p:grpSpPr>
          <a:xfrm>
            <a:off x="5983229" y="5867149"/>
            <a:ext cx="80411" cy="165243"/>
            <a:chOff x="3144781" y="4887420"/>
            <a:chExt cx="101456" cy="208491"/>
          </a:xfrm>
        </p:grpSpPr>
        <p:grpSp>
          <p:nvGrpSpPr>
            <p:cNvPr id="450" name="Group 449">
              <a:extLst>
                <a:ext uri="{FF2B5EF4-FFF2-40B4-BE49-F238E27FC236}">
                  <a16:creationId xmlns:a16="http://schemas.microsoft.com/office/drawing/2014/main" id="{16DD944C-B868-41F6-A550-4AC3AEBFD48B}"/>
                </a:ext>
              </a:extLst>
            </p:cNvPr>
            <p:cNvGrpSpPr/>
            <p:nvPr/>
          </p:nvGrpSpPr>
          <p:grpSpPr>
            <a:xfrm rot="17873927" flipV="1">
              <a:off x="3142021" y="4957258"/>
              <a:ext cx="174053" cy="34378"/>
              <a:chOff x="3923607" y="1670623"/>
              <a:chExt cx="2223605" cy="439205"/>
            </a:xfrm>
          </p:grpSpPr>
          <p:sp>
            <p:nvSpPr>
              <p:cNvPr id="455" name="Rectangle: Rounded Corners 454">
                <a:extLst>
                  <a:ext uri="{FF2B5EF4-FFF2-40B4-BE49-F238E27FC236}">
                    <a16:creationId xmlns:a16="http://schemas.microsoft.com/office/drawing/2014/main" id="{79C700F7-A074-4B2B-A319-6617F5B5BE07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456" name="Rectangle: Rounded Corners 36">
                <a:extLst>
                  <a:ext uri="{FF2B5EF4-FFF2-40B4-BE49-F238E27FC236}">
                    <a16:creationId xmlns:a16="http://schemas.microsoft.com/office/drawing/2014/main" id="{2F3028F8-EB2D-4585-BAFB-CF993C45558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57" name="Rectangle 456">
                <a:extLst>
                  <a:ext uri="{FF2B5EF4-FFF2-40B4-BE49-F238E27FC236}">
                    <a16:creationId xmlns:a16="http://schemas.microsoft.com/office/drawing/2014/main" id="{194CBD3B-4310-4633-BB3B-5BF03E5E3C4F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grpSp>
          <p:nvGrpSpPr>
            <p:cNvPr id="451" name="Group 450">
              <a:extLst>
                <a:ext uri="{FF2B5EF4-FFF2-40B4-BE49-F238E27FC236}">
                  <a16:creationId xmlns:a16="http://schemas.microsoft.com/office/drawing/2014/main" id="{588D6417-AE1F-455D-A4FA-D944641F98D7}"/>
                </a:ext>
              </a:extLst>
            </p:cNvPr>
            <p:cNvGrpSpPr/>
            <p:nvPr/>
          </p:nvGrpSpPr>
          <p:grpSpPr>
            <a:xfrm rot="7314154" flipV="1">
              <a:off x="3074943" y="4991696"/>
              <a:ext cx="174053" cy="34378"/>
              <a:chOff x="3923607" y="1670623"/>
              <a:chExt cx="2223605" cy="439205"/>
            </a:xfrm>
          </p:grpSpPr>
          <p:sp>
            <p:nvSpPr>
              <p:cNvPr id="452" name="Rectangle: Rounded Corners 451">
                <a:extLst>
                  <a:ext uri="{FF2B5EF4-FFF2-40B4-BE49-F238E27FC236}">
                    <a16:creationId xmlns:a16="http://schemas.microsoft.com/office/drawing/2014/main" id="{3671E387-7495-4025-8FB3-7F3159D77D63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  <p:sp>
            <p:nvSpPr>
              <p:cNvPr id="453" name="Rectangle: Rounded Corners 36">
                <a:extLst>
                  <a:ext uri="{FF2B5EF4-FFF2-40B4-BE49-F238E27FC236}">
                    <a16:creationId xmlns:a16="http://schemas.microsoft.com/office/drawing/2014/main" id="{4216DF92-3D23-4956-B05E-9DDC0921AC5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54" name="Rectangle 453">
                <a:extLst>
                  <a:ext uri="{FF2B5EF4-FFF2-40B4-BE49-F238E27FC236}">
                    <a16:creationId xmlns:a16="http://schemas.microsoft.com/office/drawing/2014/main" id="{1C31A4DD-764D-44D0-83BF-1F5398E43D78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</p:grpSp>
      <p:grpSp>
        <p:nvGrpSpPr>
          <p:cNvPr id="458" name="Group 457">
            <a:extLst>
              <a:ext uri="{FF2B5EF4-FFF2-40B4-BE49-F238E27FC236}">
                <a16:creationId xmlns:a16="http://schemas.microsoft.com/office/drawing/2014/main" id="{2AB57DFB-3C4C-47A1-BCC7-9DE6DCEB5B1E}"/>
              </a:ext>
            </a:extLst>
          </p:cNvPr>
          <p:cNvGrpSpPr/>
          <p:nvPr/>
        </p:nvGrpSpPr>
        <p:grpSpPr>
          <a:xfrm rot="17628797" flipV="1">
            <a:off x="6225147" y="5328965"/>
            <a:ext cx="100837" cy="25711"/>
            <a:chOff x="3923607" y="1094361"/>
            <a:chExt cx="1722553" cy="439200"/>
          </a:xfrm>
        </p:grpSpPr>
        <p:sp>
          <p:nvSpPr>
            <p:cNvPr id="459" name="Rectangle: Rounded Corners 458">
              <a:extLst>
                <a:ext uri="{FF2B5EF4-FFF2-40B4-BE49-F238E27FC236}">
                  <a16:creationId xmlns:a16="http://schemas.microsoft.com/office/drawing/2014/main" id="{205C1820-718F-4422-A8EF-8C8E4873130D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  <p:sp>
          <p:nvSpPr>
            <p:cNvPr id="460" name="Rectangle: Rounded Corners 36">
              <a:extLst>
                <a:ext uri="{FF2B5EF4-FFF2-40B4-BE49-F238E27FC236}">
                  <a16:creationId xmlns:a16="http://schemas.microsoft.com/office/drawing/2014/main" id="{801F8CB3-762E-4B69-8757-B4E5703B5553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61" name="Group 460">
            <a:extLst>
              <a:ext uri="{FF2B5EF4-FFF2-40B4-BE49-F238E27FC236}">
                <a16:creationId xmlns:a16="http://schemas.microsoft.com/office/drawing/2014/main" id="{56459D14-9B23-4008-8570-4CAABD4B8EDC}"/>
              </a:ext>
            </a:extLst>
          </p:cNvPr>
          <p:cNvGrpSpPr/>
          <p:nvPr/>
        </p:nvGrpSpPr>
        <p:grpSpPr>
          <a:xfrm rot="10800000">
            <a:off x="5857384" y="5463615"/>
            <a:ext cx="151909" cy="36752"/>
            <a:chOff x="2941933" y="4367254"/>
            <a:chExt cx="191667" cy="46371"/>
          </a:xfrm>
        </p:grpSpPr>
        <p:grpSp>
          <p:nvGrpSpPr>
            <p:cNvPr id="462" name="Group 461">
              <a:extLst>
                <a:ext uri="{FF2B5EF4-FFF2-40B4-BE49-F238E27FC236}">
                  <a16:creationId xmlns:a16="http://schemas.microsoft.com/office/drawing/2014/main" id="{2F208D99-4D6B-4EC1-88D2-EE696DEA3941}"/>
                </a:ext>
              </a:extLst>
            </p:cNvPr>
            <p:cNvGrpSpPr/>
            <p:nvPr/>
          </p:nvGrpSpPr>
          <p:grpSpPr>
            <a:xfrm rot="12770980" flipV="1">
              <a:off x="2941933" y="4379247"/>
              <a:ext cx="174053" cy="34378"/>
              <a:chOff x="3923607" y="1670623"/>
              <a:chExt cx="2223605" cy="439205"/>
            </a:xfrm>
          </p:grpSpPr>
          <p:sp>
            <p:nvSpPr>
              <p:cNvPr id="464" name="Rectangle: Rounded Corners 463">
                <a:extLst>
                  <a:ext uri="{FF2B5EF4-FFF2-40B4-BE49-F238E27FC236}">
                    <a16:creationId xmlns:a16="http://schemas.microsoft.com/office/drawing/2014/main" id="{B4722403-89A9-4F5E-B5DB-5EA02F50D012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65" name="Rectangle: Rounded Corners 36">
                <a:extLst>
                  <a:ext uri="{FF2B5EF4-FFF2-40B4-BE49-F238E27FC236}">
                    <a16:creationId xmlns:a16="http://schemas.microsoft.com/office/drawing/2014/main" id="{BF245D07-3D77-4AE2-B7E8-CB4D6EE8F5CA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66" name="Rectangle 465">
                <a:extLst>
                  <a:ext uri="{FF2B5EF4-FFF2-40B4-BE49-F238E27FC236}">
                    <a16:creationId xmlns:a16="http://schemas.microsoft.com/office/drawing/2014/main" id="{909D3F7B-DFDB-45A7-BCC8-097E4A1D12B9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sp>
          <p:nvSpPr>
            <p:cNvPr id="463" name="Rectangle: Rounded Corners 462">
              <a:extLst>
                <a:ext uri="{FF2B5EF4-FFF2-40B4-BE49-F238E27FC236}">
                  <a16:creationId xmlns:a16="http://schemas.microsoft.com/office/drawing/2014/main" id="{75EA5FF0-C544-442D-846D-EDE2A1393D91}"/>
                </a:ext>
              </a:extLst>
            </p:cNvPr>
            <p:cNvSpPr/>
            <p:nvPr/>
          </p:nvSpPr>
          <p:spPr>
            <a:xfrm rot="2037918" flipV="1">
              <a:off x="3042672" y="436725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67" name="Group 466">
            <a:extLst>
              <a:ext uri="{FF2B5EF4-FFF2-40B4-BE49-F238E27FC236}">
                <a16:creationId xmlns:a16="http://schemas.microsoft.com/office/drawing/2014/main" id="{859B643D-8EBB-430E-9165-C6A8F5AFC9A3}"/>
              </a:ext>
            </a:extLst>
          </p:cNvPr>
          <p:cNvGrpSpPr/>
          <p:nvPr/>
        </p:nvGrpSpPr>
        <p:grpSpPr>
          <a:xfrm rot="496103">
            <a:off x="5779785" y="5593939"/>
            <a:ext cx="102681" cy="53718"/>
            <a:chOff x="2923897" y="4647366"/>
            <a:chExt cx="129555" cy="67777"/>
          </a:xfrm>
          <a:solidFill>
            <a:schemeClr val="accent1">
              <a:lumMod val="75000"/>
            </a:schemeClr>
          </a:solidFill>
        </p:grpSpPr>
        <p:grpSp>
          <p:nvGrpSpPr>
            <p:cNvPr id="468" name="Group 467">
              <a:extLst>
                <a:ext uri="{FF2B5EF4-FFF2-40B4-BE49-F238E27FC236}">
                  <a16:creationId xmlns:a16="http://schemas.microsoft.com/office/drawing/2014/main" id="{69F1C706-A921-4A3B-9D39-36D69338F97F}"/>
                </a:ext>
              </a:extLst>
            </p:cNvPr>
            <p:cNvGrpSpPr/>
            <p:nvPr/>
          </p:nvGrpSpPr>
          <p:grpSpPr>
            <a:xfrm rot="10599698" flipV="1">
              <a:off x="2923897" y="4647366"/>
              <a:ext cx="127228" cy="32440"/>
              <a:chOff x="3923607" y="1094361"/>
              <a:chExt cx="1722553" cy="439200"/>
            </a:xfrm>
            <a:grpFill/>
          </p:grpSpPr>
          <p:sp>
            <p:nvSpPr>
              <p:cNvPr id="470" name="Rectangle: Rounded Corners 469">
                <a:extLst>
                  <a:ext uri="{FF2B5EF4-FFF2-40B4-BE49-F238E27FC236}">
                    <a16:creationId xmlns:a16="http://schemas.microsoft.com/office/drawing/2014/main" id="{22CBBB6C-36F4-4691-B6E3-8591A1C1E636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71" name="Rectangle: Rounded Corners 36">
                <a:extLst>
                  <a:ext uri="{FF2B5EF4-FFF2-40B4-BE49-F238E27FC236}">
                    <a16:creationId xmlns:a16="http://schemas.microsoft.com/office/drawing/2014/main" id="{87618DF0-814A-45A0-BD57-79C028B950AB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sp>
          <p:nvSpPr>
            <p:cNvPr id="469" name="Rectangle: Rounded Corners 468">
              <a:extLst>
                <a:ext uri="{FF2B5EF4-FFF2-40B4-BE49-F238E27FC236}">
                  <a16:creationId xmlns:a16="http://schemas.microsoft.com/office/drawing/2014/main" id="{A8A79675-54D0-41A3-A601-3C7DA7C225E1}"/>
                </a:ext>
              </a:extLst>
            </p:cNvPr>
            <p:cNvSpPr/>
            <p:nvPr/>
          </p:nvSpPr>
          <p:spPr>
            <a:xfrm rot="10576471" flipV="1">
              <a:off x="2962524" y="4681283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72" name="Group 471">
            <a:extLst>
              <a:ext uri="{FF2B5EF4-FFF2-40B4-BE49-F238E27FC236}">
                <a16:creationId xmlns:a16="http://schemas.microsoft.com/office/drawing/2014/main" id="{0F87B92A-0208-4DE8-810F-6A43853FFAB2}"/>
              </a:ext>
            </a:extLst>
          </p:cNvPr>
          <p:cNvGrpSpPr/>
          <p:nvPr/>
        </p:nvGrpSpPr>
        <p:grpSpPr>
          <a:xfrm rot="18482049">
            <a:off x="6342438" y="5871790"/>
            <a:ext cx="55091" cy="78248"/>
            <a:chOff x="3296877" y="5008034"/>
            <a:chExt cx="69510" cy="98727"/>
          </a:xfrm>
          <a:solidFill>
            <a:schemeClr val="accent1">
              <a:lumMod val="75000"/>
            </a:schemeClr>
          </a:solidFill>
        </p:grpSpPr>
        <p:sp>
          <p:nvSpPr>
            <p:cNvPr id="473" name="Rectangle: Rounded Corners 472">
              <a:extLst>
                <a:ext uri="{FF2B5EF4-FFF2-40B4-BE49-F238E27FC236}">
                  <a16:creationId xmlns:a16="http://schemas.microsoft.com/office/drawing/2014/main" id="{0C43B701-F50C-43D6-ACE9-F46C8E83BC8D}"/>
                </a:ext>
              </a:extLst>
            </p:cNvPr>
            <p:cNvSpPr/>
            <p:nvPr/>
          </p:nvSpPr>
          <p:spPr>
            <a:xfrm rot="6176136" flipV="1">
              <a:off x="3268343" y="503656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4" name="Rectangle: Rounded Corners 473">
              <a:extLst>
                <a:ext uri="{FF2B5EF4-FFF2-40B4-BE49-F238E27FC236}">
                  <a16:creationId xmlns:a16="http://schemas.microsoft.com/office/drawing/2014/main" id="{9851E40B-1EEF-44E9-8EA7-1A529F052B12}"/>
                </a:ext>
              </a:extLst>
            </p:cNvPr>
            <p:cNvSpPr/>
            <p:nvPr/>
          </p:nvSpPr>
          <p:spPr>
            <a:xfrm rot="16940387" flipV="1">
              <a:off x="3303993" y="5044367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75" name="Group 474">
            <a:extLst>
              <a:ext uri="{FF2B5EF4-FFF2-40B4-BE49-F238E27FC236}">
                <a16:creationId xmlns:a16="http://schemas.microsoft.com/office/drawing/2014/main" id="{1B22FE12-6AF6-4FC2-8A5B-D0ED49A95A2E}"/>
              </a:ext>
            </a:extLst>
          </p:cNvPr>
          <p:cNvGrpSpPr/>
          <p:nvPr/>
        </p:nvGrpSpPr>
        <p:grpSpPr>
          <a:xfrm rot="1463556">
            <a:off x="6320610" y="5356625"/>
            <a:ext cx="55091" cy="78248"/>
            <a:chOff x="3296877" y="5008034"/>
            <a:chExt cx="69510" cy="98727"/>
          </a:xfrm>
          <a:solidFill>
            <a:schemeClr val="accent1">
              <a:lumMod val="75000"/>
            </a:schemeClr>
          </a:solidFill>
        </p:grpSpPr>
        <p:sp>
          <p:nvSpPr>
            <p:cNvPr id="476" name="Rectangle: Rounded Corners 475">
              <a:extLst>
                <a:ext uri="{FF2B5EF4-FFF2-40B4-BE49-F238E27FC236}">
                  <a16:creationId xmlns:a16="http://schemas.microsoft.com/office/drawing/2014/main" id="{EDC857B0-403B-4760-9575-A5442799E1AE}"/>
                </a:ext>
              </a:extLst>
            </p:cNvPr>
            <p:cNvSpPr/>
            <p:nvPr/>
          </p:nvSpPr>
          <p:spPr>
            <a:xfrm rot="6176136" flipV="1">
              <a:off x="3268343" y="503656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7" name="Rectangle: Rounded Corners 476">
              <a:extLst>
                <a:ext uri="{FF2B5EF4-FFF2-40B4-BE49-F238E27FC236}">
                  <a16:creationId xmlns:a16="http://schemas.microsoft.com/office/drawing/2014/main" id="{D61EE498-2D36-485A-95A7-E885ECC6429B}"/>
                </a:ext>
              </a:extLst>
            </p:cNvPr>
            <p:cNvSpPr/>
            <p:nvPr/>
          </p:nvSpPr>
          <p:spPr>
            <a:xfrm rot="16940387" flipV="1">
              <a:off x="3303993" y="5044367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478" name="Rectangle: Rounded Corners 477">
            <a:extLst>
              <a:ext uri="{FF2B5EF4-FFF2-40B4-BE49-F238E27FC236}">
                <a16:creationId xmlns:a16="http://schemas.microsoft.com/office/drawing/2014/main" id="{484A76BF-A989-470E-9E15-3C2970FA43E3}"/>
              </a:ext>
            </a:extLst>
          </p:cNvPr>
          <p:cNvSpPr/>
          <p:nvPr/>
        </p:nvSpPr>
        <p:spPr>
          <a:xfrm rot="6808857" flipV="1">
            <a:off x="6263170" y="5355868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79" name="Group 478">
            <a:extLst>
              <a:ext uri="{FF2B5EF4-FFF2-40B4-BE49-F238E27FC236}">
                <a16:creationId xmlns:a16="http://schemas.microsoft.com/office/drawing/2014/main" id="{0D7D4272-2E69-4442-8BD6-009CC18D6994}"/>
              </a:ext>
            </a:extLst>
          </p:cNvPr>
          <p:cNvGrpSpPr/>
          <p:nvPr/>
        </p:nvGrpSpPr>
        <p:grpSpPr>
          <a:xfrm rot="21072713">
            <a:off x="5934804" y="5366346"/>
            <a:ext cx="50834" cy="88212"/>
            <a:chOff x="3159311" y="4239769"/>
            <a:chExt cx="64138" cy="111299"/>
          </a:xfrm>
          <a:solidFill>
            <a:schemeClr val="accent1">
              <a:lumMod val="75000"/>
            </a:schemeClr>
          </a:solidFill>
        </p:grpSpPr>
        <p:sp>
          <p:nvSpPr>
            <p:cNvPr id="480" name="Rectangle: Rounded Corners 479">
              <a:extLst>
                <a:ext uri="{FF2B5EF4-FFF2-40B4-BE49-F238E27FC236}">
                  <a16:creationId xmlns:a16="http://schemas.microsoft.com/office/drawing/2014/main" id="{966EADF9-3C1F-4198-A122-B74050171B5A}"/>
                </a:ext>
              </a:extLst>
            </p:cNvPr>
            <p:cNvSpPr/>
            <p:nvPr/>
          </p:nvSpPr>
          <p:spPr>
            <a:xfrm rot="3399781" flipV="1">
              <a:off x="3130777" y="4288674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1" name="Rectangle: Rounded Corners 480">
              <a:extLst>
                <a:ext uri="{FF2B5EF4-FFF2-40B4-BE49-F238E27FC236}">
                  <a16:creationId xmlns:a16="http://schemas.microsoft.com/office/drawing/2014/main" id="{19D3BEC2-D228-4DEA-8C48-D703068C90CF}"/>
                </a:ext>
              </a:extLst>
            </p:cNvPr>
            <p:cNvSpPr/>
            <p:nvPr/>
          </p:nvSpPr>
          <p:spPr>
            <a:xfrm rot="14164032" flipV="1">
              <a:off x="3161055" y="4268303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82" name="Group 481">
            <a:extLst>
              <a:ext uri="{FF2B5EF4-FFF2-40B4-BE49-F238E27FC236}">
                <a16:creationId xmlns:a16="http://schemas.microsoft.com/office/drawing/2014/main" id="{E813C59A-B4F7-49F5-877B-840A53DA08F8}"/>
              </a:ext>
            </a:extLst>
          </p:cNvPr>
          <p:cNvGrpSpPr/>
          <p:nvPr/>
        </p:nvGrpSpPr>
        <p:grpSpPr>
          <a:xfrm rot="7261127">
            <a:off x="6407476" y="5483261"/>
            <a:ext cx="151909" cy="36752"/>
            <a:chOff x="2941933" y="4367254"/>
            <a:chExt cx="191667" cy="46371"/>
          </a:xfrm>
        </p:grpSpPr>
        <p:grpSp>
          <p:nvGrpSpPr>
            <p:cNvPr id="483" name="Group 482">
              <a:extLst>
                <a:ext uri="{FF2B5EF4-FFF2-40B4-BE49-F238E27FC236}">
                  <a16:creationId xmlns:a16="http://schemas.microsoft.com/office/drawing/2014/main" id="{34924BAD-8F98-49DD-9057-7115B440FBE2}"/>
                </a:ext>
              </a:extLst>
            </p:cNvPr>
            <p:cNvGrpSpPr/>
            <p:nvPr/>
          </p:nvGrpSpPr>
          <p:grpSpPr>
            <a:xfrm rot="12770980" flipV="1">
              <a:off x="2941933" y="4379247"/>
              <a:ext cx="174053" cy="34378"/>
              <a:chOff x="3923607" y="1670623"/>
              <a:chExt cx="2223605" cy="439205"/>
            </a:xfrm>
          </p:grpSpPr>
          <p:sp>
            <p:nvSpPr>
              <p:cNvPr id="485" name="Rectangle: Rounded Corners 484">
                <a:extLst>
                  <a:ext uri="{FF2B5EF4-FFF2-40B4-BE49-F238E27FC236}">
                    <a16:creationId xmlns:a16="http://schemas.microsoft.com/office/drawing/2014/main" id="{DAF305FA-DE64-4D02-89DE-195A1900B508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86" name="Rectangle: Rounded Corners 36">
                <a:extLst>
                  <a:ext uri="{FF2B5EF4-FFF2-40B4-BE49-F238E27FC236}">
                    <a16:creationId xmlns:a16="http://schemas.microsoft.com/office/drawing/2014/main" id="{39541B2C-C1FA-4BA1-8CDF-B4FD0C68C2AD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87" name="Rectangle 486">
                <a:extLst>
                  <a:ext uri="{FF2B5EF4-FFF2-40B4-BE49-F238E27FC236}">
                    <a16:creationId xmlns:a16="http://schemas.microsoft.com/office/drawing/2014/main" id="{217196C1-522E-4EF9-BF28-41874F5913CE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sp>
          <p:nvSpPr>
            <p:cNvPr id="484" name="Rectangle: Rounded Corners 483">
              <a:extLst>
                <a:ext uri="{FF2B5EF4-FFF2-40B4-BE49-F238E27FC236}">
                  <a16:creationId xmlns:a16="http://schemas.microsoft.com/office/drawing/2014/main" id="{7138B039-77E0-4DD2-B249-699B8503D3D3}"/>
                </a:ext>
              </a:extLst>
            </p:cNvPr>
            <p:cNvSpPr/>
            <p:nvPr/>
          </p:nvSpPr>
          <p:spPr>
            <a:xfrm rot="2037918" flipV="1">
              <a:off x="3042672" y="436725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488" name="Group 487">
            <a:extLst>
              <a:ext uri="{FF2B5EF4-FFF2-40B4-BE49-F238E27FC236}">
                <a16:creationId xmlns:a16="http://schemas.microsoft.com/office/drawing/2014/main" id="{44A0B297-FB03-4516-89E7-81C7DD93EFE4}"/>
              </a:ext>
            </a:extLst>
          </p:cNvPr>
          <p:cNvGrpSpPr/>
          <p:nvPr/>
        </p:nvGrpSpPr>
        <p:grpSpPr>
          <a:xfrm rot="20562320">
            <a:off x="6443046" y="5568917"/>
            <a:ext cx="77071" cy="55323"/>
            <a:chOff x="3771765" y="4670879"/>
            <a:chExt cx="97242" cy="69802"/>
          </a:xfrm>
          <a:solidFill>
            <a:schemeClr val="accent1">
              <a:lumMod val="75000"/>
            </a:schemeClr>
          </a:solidFill>
        </p:grpSpPr>
        <p:sp>
          <p:nvSpPr>
            <p:cNvPr id="489" name="Rectangle: Rounded Corners 488">
              <a:extLst>
                <a:ext uri="{FF2B5EF4-FFF2-40B4-BE49-F238E27FC236}">
                  <a16:creationId xmlns:a16="http://schemas.microsoft.com/office/drawing/2014/main" id="{EA4E7FD4-7030-4C04-9BDB-1E9EC7F5D434}"/>
                </a:ext>
              </a:extLst>
            </p:cNvPr>
            <p:cNvSpPr/>
            <p:nvPr/>
          </p:nvSpPr>
          <p:spPr>
            <a:xfrm rot="633653" flipV="1">
              <a:off x="3771765" y="4706821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0" name="Rectangle: Rounded Corners 489">
              <a:extLst>
                <a:ext uri="{FF2B5EF4-FFF2-40B4-BE49-F238E27FC236}">
                  <a16:creationId xmlns:a16="http://schemas.microsoft.com/office/drawing/2014/main" id="{55924BDE-B3F2-4AC5-AE3A-DEDEB21BA156}"/>
                </a:ext>
              </a:extLst>
            </p:cNvPr>
            <p:cNvSpPr/>
            <p:nvPr/>
          </p:nvSpPr>
          <p:spPr>
            <a:xfrm rot="11397904" flipV="1">
              <a:off x="3778079" y="4670879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491" name="Group 490">
            <a:extLst>
              <a:ext uri="{FF2B5EF4-FFF2-40B4-BE49-F238E27FC236}">
                <a16:creationId xmlns:a16="http://schemas.microsoft.com/office/drawing/2014/main" id="{273D4D2D-3C2C-4B22-B3CD-4954025BD4F5}"/>
              </a:ext>
            </a:extLst>
          </p:cNvPr>
          <p:cNvGrpSpPr/>
          <p:nvPr/>
        </p:nvGrpSpPr>
        <p:grpSpPr>
          <a:xfrm rot="18374562">
            <a:off x="5764246" y="5780864"/>
            <a:ext cx="151909" cy="36752"/>
            <a:chOff x="2941933" y="4367254"/>
            <a:chExt cx="191667" cy="46371"/>
          </a:xfrm>
        </p:grpSpPr>
        <p:grpSp>
          <p:nvGrpSpPr>
            <p:cNvPr id="492" name="Group 491">
              <a:extLst>
                <a:ext uri="{FF2B5EF4-FFF2-40B4-BE49-F238E27FC236}">
                  <a16:creationId xmlns:a16="http://schemas.microsoft.com/office/drawing/2014/main" id="{CFBEA851-8AE2-4E6D-BD96-399AE9BD2A11}"/>
                </a:ext>
              </a:extLst>
            </p:cNvPr>
            <p:cNvGrpSpPr/>
            <p:nvPr/>
          </p:nvGrpSpPr>
          <p:grpSpPr>
            <a:xfrm rot="12770980" flipV="1">
              <a:off x="2941933" y="4379247"/>
              <a:ext cx="174053" cy="34378"/>
              <a:chOff x="3923607" y="1670623"/>
              <a:chExt cx="2223605" cy="439205"/>
            </a:xfrm>
          </p:grpSpPr>
          <p:sp>
            <p:nvSpPr>
              <p:cNvPr id="494" name="Rectangle: Rounded Corners 493">
                <a:extLst>
                  <a:ext uri="{FF2B5EF4-FFF2-40B4-BE49-F238E27FC236}">
                    <a16:creationId xmlns:a16="http://schemas.microsoft.com/office/drawing/2014/main" id="{0D5E8F3F-24BC-4059-AFEB-803ABA030DEA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95" name="Rectangle: Rounded Corners 36">
                <a:extLst>
                  <a:ext uri="{FF2B5EF4-FFF2-40B4-BE49-F238E27FC236}">
                    <a16:creationId xmlns:a16="http://schemas.microsoft.com/office/drawing/2014/main" id="{59DCB2DA-7BA5-4F09-B391-2730FB8994D8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496" name="Rectangle 495">
                <a:extLst>
                  <a:ext uri="{FF2B5EF4-FFF2-40B4-BE49-F238E27FC236}">
                    <a16:creationId xmlns:a16="http://schemas.microsoft.com/office/drawing/2014/main" id="{7156927C-EEDA-43D7-A08A-0D7EF67233B8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sp>
          <p:nvSpPr>
            <p:cNvPr id="493" name="Rectangle: Rounded Corners 492">
              <a:extLst>
                <a:ext uri="{FF2B5EF4-FFF2-40B4-BE49-F238E27FC236}">
                  <a16:creationId xmlns:a16="http://schemas.microsoft.com/office/drawing/2014/main" id="{2369E09C-716D-4533-A81A-1BE335889098}"/>
                </a:ext>
              </a:extLst>
            </p:cNvPr>
            <p:cNvSpPr/>
            <p:nvPr/>
          </p:nvSpPr>
          <p:spPr>
            <a:xfrm rot="2037918" flipV="1">
              <a:off x="3042672" y="436725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497" name="Rectangle: Rounded Corners 496">
            <a:extLst>
              <a:ext uri="{FF2B5EF4-FFF2-40B4-BE49-F238E27FC236}">
                <a16:creationId xmlns:a16="http://schemas.microsoft.com/office/drawing/2014/main" id="{85AF6489-3A8F-4D69-8120-FB48D0B9EA7B}"/>
              </a:ext>
            </a:extLst>
          </p:cNvPr>
          <p:cNvSpPr/>
          <p:nvPr/>
        </p:nvSpPr>
        <p:spPr>
          <a:xfrm rot="15949566" flipV="1">
            <a:off x="6172817" y="5970280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498" name="Group 497">
            <a:extLst>
              <a:ext uri="{FF2B5EF4-FFF2-40B4-BE49-F238E27FC236}">
                <a16:creationId xmlns:a16="http://schemas.microsoft.com/office/drawing/2014/main" id="{64EDABD2-476F-443F-8EFE-99E02C495920}"/>
              </a:ext>
            </a:extLst>
          </p:cNvPr>
          <p:cNvGrpSpPr/>
          <p:nvPr/>
        </p:nvGrpSpPr>
        <p:grpSpPr>
          <a:xfrm rot="4120858">
            <a:off x="6389679" y="5824217"/>
            <a:ext cx="88887" cy="50366"/>
            <a:chOff x="3024139" y="4871810"/>
            <a:chExt cx="112150" cy="63548"/>
          </a:xfrm>
          <a:solidFill>
            <a:schemeClr val="accent1">
              <a:lumMod val="75000"/>
            </a:schemeClr>
          </a:solidFill>
        </p:grpSpPr>
        <p:sp>
          <p:nvSpPr>
            <p:cNvPr id="499" name="Rectangle: Rounded Corners 498">
              <a:extLst>
                <a:ext uri="{FF2B5EF4-FFF2-40B4-BE49-F238E27FC236}">
                  <a16:creationId xmlns:a16="http://schemas.microsoft.com/office/drawing/2014/main" id="{CB89B299-9D06-4F87-AE06-0AF5255938C0}"/>
                </a:ext>
              </a:extLst>
            </p:cNvPr>
            <p:cNvSpPr/>
            <p:nvPr/>
          </p:nvSpPr>
          <p:spPr>
            <a:xfrm rot="19502291" flipV="1">
              <a:off x="3045361" y="490149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0" name="Rectangle: Rounded Corners 499">
              <a:extLst>
                <a:ext uri="{FF2B5EF4-FFF2-40B4-BE49-F238E27FC236}">
                  <a16:creationId xmlns:a16="http://schemas.microsoft.com/office/drawing/2014/main" id="{2B45B1B3-5677-4860-B607-B571C5566F7C}"/>
                </a:ext>
              </a:extLst>
            </p:cNvPr>
            <p:cNvSpPr/>
            <p:nvPr/>
          </p:nvSpPr>
          <p:spPr>
            <a:xfrm rot="8666542" flipV="1">
              <a:off x="3024139" y="4871810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grpSp>
        <p:nvGrpSpPr>
          <p:cNvPr id="501" name="Group 500">
            <a:extLst>
              <a:ext uri="{FF2B5EF4-FFF2-40B4-BE49-F238E27FC236}">
                <a16:creationId xmlns:a16="http://schemas.microsoft.com/office/drawing/2014/main" id="{8DB6AE71-5FE4-4B31-B0F7-761D9F6DADE8}"/>
              </a:ext>
            </a:extLst>
          </p:cNvPr>
          <p:cNvGrpSpPr/>
          <p:nvPr/>
        </p:nvGrpSpPr>
        <p:grpSpPr>
          <a:xfrm rot="3875269">
            <a:off x="6118718" y="5288869"/>
            <a:ext cx="151909" cy="36752"/>
            <a:chOff x="2941933" y="4367254"/>
            <a:chExt cx="191667" cy="46371"/>
          </a:xfrm>
        </p:grpSpPr>
        <p:grpSp>
          <p:nvGrpSpPr>
            <p:cNvPr id="502" name="Group 501">
              <a:extLst>
                <a:ext uri="{FF2B5EF4-FFF2-40B4-BE49-F238E27FC236}">
                  <a16:creationId xmlns:a16="http://schemas.microsoft.com/office/drawing/2014/main" id="{911C306D-F888-47D4-A7F9-8310536B01F2}"/>
                </a:ext>
              </a:extLst>
            </p:cNvPr>
            <p:cNvGrpSpPr/>
            <p:nvPr/>
          </p:nvGrpSpPr>
          <p:grpSpPr>
            <a:xfrm rot="12770980" flipV="1">
              <a:off x="2941933" y="4379247"/>
              <a:ext cx="174053" cy="34378"/>
              <a:chOff x="3923607" y="1670623"/>
              <a:chExt cx="2223605" cy="439205"/>
            </a:xfrm>
          </p:grpSpPr>
          <p:sp>
            <p:nvSpPr>
              <p:cNvPr id="504" name="Rectangle: Rounded Corners 503">
                <a:extLst>
                  <a:ext uri="{FF2B5EF4-FFF2-40B4-BE49-F238E27FC236}">
                    <a16:creationId xmlns:a16="http://schemas.microsoft.com/office/drawing/2014/main" id="{D47C90C7-790E-42A6-BB76-4D6CEFFCC863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505" name="Rectangle: Rounded Corners 36">
                <a:extLst>
                  <a:ext uri="{FF2B5EF4-FFF2-40B4-BE49-F238E27FC236}">
                    <a16:creationId xmlns:a16="http://schemas.microsoft.com/office/drawing/2014/main" id="{47099A48-4929-4D0E-A20A-2D372A46E65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506" name="Rectangle 505">
                <a:extLst>
                  <a:ext uri="{FF2B5EF4-FFF2-40B4-BE49-F238E27FC236}">
                    <a16:creationId xmlns:a16="http://schemas.microsoft.com/office/drawing/2014/main" id="{825CEDE4-C770-4398-A89D-2FF17B63B1A4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/>
              </a:p>
            </p:txBody>
          </p:sp>
        </p:grpSp>
        <p:sp>
          <p:nvSpPr>
            <p:cNvPr id="503" name="Rectangle: Rounded Corners 502">
              <a:extLst>
                <a:ext uri="{FF2B5EF4-FFF2-40B4-BE49-F238E27FC236}">
                  <a16:creationId xmlns:a16="http://schemas.microsoft.com/office/drawing/2014/main" id="{E0990E76-6BDC-4BEE-A490-AA707A2F6566}"/>
                </a:ext>
              </a:extLst>
            </p:cNvPr>
            <p:cNvSpPr/>
            <p:nvPr/>
          </p:nvSpPr>
          <p:spPr>
            <a:xfrm rot="2037918" flipV="1">
              <a:off x="3042672" y="4367254"/>
              <a:ext cx="90928" cy="3386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507" name="Rectangle: Rounded Corners 506">
            <a:extLst>
              <a:ext uri="{FF2B5EF4-FFF2-40B4-BE49-F238E27FC236}">
                <a16:creationId xmlns:a16="http://schemas.microsoft.com/office/drawing/2014/main" id="{B1179061-B87B-4046-B8B8-3A669365F142}"/>
              </a:ext>
            </a:extLst>
          </p:cNvPr>
          <p:cNvSpPr/>
          <p:nvPr/>
        </p:nvSpPr>
        <p:spPr>
          <a:xfrm rot="5400000" flipV="1">
            <a:off x="8779173" y="1788256"/>
            <a:ext cx="74647" cy="27798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08" name="Straight Arrow Connector 507">
            <a:extLst>
              <a:ext uri="{FF2B5EF4-FFF2-40B4-BE49-F238E27FC236}">
                <a16:creationId xmlns:a16="http://schemas.microsoft.com/office/drawing/2014/main" id="{3D1BDA81-1CD4-4D7C-B505-E9DCA00997E9}"/>
              </a:ext>
            </a:extLst>
          </p:cNvPr>
          <p:cNvCxnSpPr>
            <a:cxnSpLocks/>
          </p:cNvCxnSpPr>
          <p:nvPr/>
        </p:nvCxnSpPr>
        <p:spPr>
          <a:xfrm>
            <a:off x="6621733" y="5672132"/>
            <a:ext cx="460717" cy="0"/>
          </a:xfrm>
          <a:prstGeom prst="straightConnector1">
            <a:avLst/>
          </a:prstGeom>
          <a:ln w="50800">
            <a:solidFill>
              <a:schemeClr val="tx1">
                <a:lumMod val="50000"/>
                <a:lumOff val="50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1" name="TextBox 510">
            <a:extLst>
              <a:ext uri="{FF2B5EF4-FFF2-40B4-BE49-F238E27FC236}">
                <a16:creationId xmlns:a16="http://schemas.microsoft.com/office/drawing/2014/main" id="{BD2D581B-B0B5-468F-B485-EF4F9058537B}"/>
              </a:ext>
            </a:extLst>
          </p:cNvPr>
          <p:cNvSpPr txBox="1"/>
          <p:nvPr/>
        </p:nvSpPr>
        <p:spPr>
          <a:xfrm>
            <a:off x="9203166" y="6172768"/>
            <a:ext cx="17157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SVP filaments</a:t>
            </a:r>
          </a:p>
        </p:txBody>
      </p:sp>
      <p:cxnSp>
        <p:nvCxnSpPr>
          <p:cNvPr id="512" name="Straight Connector 511">
            <a:extLst>
              <a:ext uri="{FF2B5EF4-FFF2-40B4-BE49-F238E27FC236}">
                <a16:creationId xmlns:a16="http://schemas.microsoft.com/office/drawing/2014/main" id="{61F2BD86-6388-46D6-A738-6E31AB0540C8}"/>
              </a:ext>
            </a:extLst>
          </p:cNvPr>
          <p:cNvCxnSpPr>
            <a:cxnSpLocks/>
            <a:endCxn id="511" idx="1"/>
          </p:cNvCxnSpPr>
          <p:nvPr/>
        </p:nvCxnSpPr>
        <p:spPr>
          <a:xfrm>
            <a:off x="7799078" y="6136865"/>
            <a:ext cx="1404088" cy="174403"/>
          </a:xfrm>
          <a:prstGeom prst="line">
            <a:avLst/>
          </a:prstGeom>
          <a:ln w="31750" cap="sq">
            <a:solidFill>
              <a:schemeClr val="tx1">
                <a:lumMod val="50000"/>
                <a:lumOff val="50000"/>
              </a:schemeClr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3" name="Group 512">
            <a:extLst>
              <a:ext uri="{FF2B5EF4-FFF2-40B4-BE49-F238E27FC236}">
                <a16:creationId xmlns:a16="http://schemas.microsoft.com/office/drawing/2014/main" id="{9F54C85F-0416-43B9-9FCF-5C32BAA088FB}"/>
              </a:ext>
            </a:extLst>
          </p:cNvPr>
          <p:cNvGrpSpPr/>
          <p:nvPr/>
        </p:nvGrpSpPr>
        <p:grpSpPr>
          <a:xfrm rot="4285673">
            <a:off x="5967911" y="2482899"/>
            <a:ext cx="72067" cy="100837"/>
            <a:chOff x="3132670" y="2900255"/>
            <a:chExt cx="90928" cy="127228"/>
          </a:xfrm>
          <a:solidFill>
            <a:schemeClr val="accent1">
              <a:lumMod val="75000"/>
            </a:schemeClr>
          </a:solidFill>
        </p:grpSpPr>
        <p:grpSp>
          <p:nvGrpSpPr>
            <p:cNvPr id="514" name="Group 513">
              <a:extLst>
                <a:ext uri="{FF2B5EF4-FFF2-40B4-BE49-F238E27FC236}">
                  <a16:creationId xmlns:a16="http://schemas.microsoft.com/office/drawing/2014/main" id="{67369DAD-70E2-43A0-8BCD-72C18052B716}"/>
                </a:ext>
              </a:extLst>
            </p:cNvPr>
            <p:cNvGrpSpPr/>
            <p:nvPr/>
          </p:nvGrpSpPr>
          <p:grpSpPr>
            <a:xfrm rot="2732401" flipV="1">
              <a:off x="3101353" y="2947649"/>
              <a:ext cx="127228" cy="32440"/>
              <a:chOff x="3923607" y="1094361"/>
              <a:chExt cx="1722553" cy="439200"/>
            </a:xfrm>
            <a:grpFill/>
          </p:grpSpPr>
          <p:sp>
            <p:nvSpPr>
              <p:cNvPr id="516" name="Rectangle: Rounded Corners 515">
                <a:extLst>
                  <a:ext uri="{FF2B5EF4-FFF2-40B4-BE49-F238E27FC236}">
                    <a16:creationId xmlns:a16="http://schemas.microsoft.com/office/drawing/2014/main" id="{A69E55A2-F546-47AA-B4FC-6BBC7CB112D7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grpFill/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  <p:sp>
            <p:nvSpPr>
              <p:cNvPr id="517" name="Rectangle: Rounded Corners 36">
                <a:extLst>
                  <a:ext uri="{FF2B5EF4-FFF2-40B4-BE49-F238E27FC236}">
                    <a16:creationId xmlns:a16="http://schemas.microsoft.com/office/drawing/2014/main" id="{920B229E-648D-46FA-8EDA-ACEA4B69F4AF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/>
              </a:p>
            </p:txBody>
          </p:sp>
        </p:grpSp>
        <p:sp>
          <p:nvSpPr>
            <p:cNvPr id="515" name="Rectangle: Rounded Corners 514">
              <a:extLst>
                <a:ext uri="{FF2B5EF4-FFF2-40B4-BE49-F238E27FC236}">
                  <a16:creationId xmlns:a16="http://schemas.microsoft.com/office/drawing/2014/main" id="{65BF3BB3-9ECB-42D4-B7DB-72B1A70FDF4F}"/>
                </a:ext>
              </a:extLst>
            </p:cNvPr>
            <p:cNvSpPr/>
            <p:nvPr/>
          </p:nvSpPr>
          <p:spPr>
            <a:xfrm rot="2667253" flipV="1">
              <a:off x="3132670" y="2908248"/>
              <a:ext cx="90928" cy="33860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518" name="Group 517">
            <a:extLst>
              <a:ext uri="{FF2B5EF4-FFF2-40B4-BE49-F238E27FC236}">
                <a16:creationId xmlns:a16="http://schemas.microsoft.com/office/drawing/2014/main" id="{9C2E0273-9A01-4F04-A1E0-39266D1983C8}"/>
              </a:ext>
            </a:extLst>
          </p:cNvPr>
          <p:cNvGrpSpPr/>
          <p:nvPr/>
        </p:nvGrpSpPr>
        <p:grpSpPr>
          <a:xfrm rot="14805143">
            <a:off x="7665592" y="1516166"/>
            <a:ext cx="614167" cy="750085"/>
            <a:chOff x="4167033" y="2476562"/>
            <a:chExt cx="774907" cy="946397"/>
          </a:xfrm>
        </p:grpSpPr>
        <p:sp>
          <p:nvSpPr>
            <p:cNvPr id="519" name="Rectangle: Rounded Corners 518">
              <a:extLst>
                <a:ext uri="{FF2B5EF4-FFF2-40B4-BE49-F238E27FC236}">
                  <a16:creationId xmlns:a16="http://schemas.microsoft.com/office/drawing/2014/main" id="{5921D4E3-3ED5-41B9-8467-20E186967634}"/>
                </a:ext>
              </a:extLst>
            </p:cNvPr>
            <p:cNvSpPr/>
            <p:nvPr/>
          </p:nvSpPr>
          <p:spPr>
            <a:xfrm rot="13748784">
              <a:off x="4084493" y="2846292"/>
              <a:ext cx="946397" cy="206937"/>
            </a:xfrm>
            <a:prstGeom prst="roundRect">
              <a:avLst>
                <a:gd name="adj" fmla="val 50000"/>
              </a:avLst>
            </a:prstGeom>
            <a:noFill/>
            <a:ln w="635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20" name="Group 519">
              <a:extLst>
                <a:ext uri="{FF2B5EF4-FFF2-40B4-BE49-F238E27FC236}">
                  <a16:creationId xmlns:a16="http://schemas.microsoft.com/office/drawing/2014/main" id="{BFAFF8F5-180A-4054-B52E-B27DD7B3FACE}"/>
                </a:ext>
              </a:extLst>
            </p:cNvPr>
            <p:cNvGrpSpPr/>
            <p:nvPr/>
          </p:nvGrpSpPr>
          <p:grpSpPr>
            <a:xfrm rot="8359596" flipV="1">
              <a:off x="4167033" y="2813627"/>
              <a:ext cx="177571" cy="35073"/>
              <a:chOff x="3923607" y="1670623"/>
              <a:chExt cx="2223605" cy="439205"/>
            </a:xfrm>
          </p:grpSpPr>
          <p:sp>
            <p:nvSpPr>
              <p:cNvPr id="572" name="Rectangle: Rounded Corners 571">
                <a:extLst>
                  <a:ext uri="{FF2B5EF4-FFF2-40B4-BE49-F238E27FC236}">
                    <a16:creationId xmlns:a16="http://schemas.microsoft.com/office/drawing/2014/main" id="{A118DF7E-7F28-4E99-AB9C-4C9C491C767F}"/>
                  </a:ext>
                </a:extLst>
              </p:cNvPr>
              <p:cNvSpPr/>
              <p:nvPr/>
            </p:nvSpPr>
            <p:spPr>
              <a:xfrm>
                <a:off x="3923607" y="1670628"/>
                <a:ext cx="1634958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3" name="Rectangle: Rounded Corners 36">
                <a:extLst>
                  <a:ext uri="{FF2B5EF4-FFF2-40B4-BE49-F238E27FC236}">
                    <a16:creationId xmlns:a16="http://schemas.microsoft.com/office/drawing/2014/main" id="{F942820F-2508-45B2-B737-F5C5E41A6A6E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5645583" y="1692734"/>
                <a:ext cx="501629" cy="404063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20000"/>
                  <a:lumOff val="80000"/>
                </a:schemeClr>
              </a:solidFill>
              <a:ln w="3175">
                <a:solidFill>
                  <a:schemeClr val="accent1">
                    <a:lumMod val="60000"/>
                    <a:lumOff val="4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4" name="Rectangle 573">
                <a:extLst>
                  <a:ext uri="{FF2B5EF4-FFF2-40B4-BE49-F238E27FC236}">
                    <a16:creationId xmlns:a16="http://schemas.microsoft.com/office/drawing/2014/main" id="{8A3FF8B6-B4BF-462A-83B1-1DD43161E1CB}"/>
                  </a:ext>
                </a:extLst>
              </p:cNvPr>
              <p:cNvSpPr/>
              <p:nvPr/>
            </p:nvSpPr>
            <p:spPr>
              <a:xfrm>
                <a:off x="5095875" y="1670623"/>
                <a:ext cx="545329" cy="439200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21" name="Group 520">
              <a:extLst>
                <a:ext uri="{FF2B5EF4-FFF2-40B4-BE49-F238E27FC236}">
                  <a16:creationId xmlns:a16="http://schemas.microsoft.com/office/drawing/2014/main" id="{8BE4A725-C470-4EBB-A55D-1EF724C49218}"/>
                </a:ext>
              </a:extLst>
            </p:cNvPr>
            <p:cNvGrpSpPr/>
            <p:nvPr/>
          </p:nvGrpSpPr>
          <p:grpSpPr>
            <a:xfrm rot="19088968" flipV="1">
              <a:off x="4414345" y="2655262"/>
              <a:ext cx="137558" cy="35073"/>
              <a:chOff x="3923607" y="1094361"/>
              <a:chExt cx="1722553" cy="439200"/>
            </a:xfrm>
          </p:grpSpPr>
          <p:sp>
            <p:nvSpPr>
              <p:cNvPr id="570" name="Rectangle: Rounded Corners 569">
                <a:extLst>
                  <a:ext uri="{FF2B5EF4-FFF2-40B4-BE49-F238E27FC236}">
                    <a16:creationId xmlns:a16="http://schemas.microsoft.com/office/drawing/2014/main" id="{53531418-0367-4FBE-96B0-6C3AD2B0B9E5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1" name="Rectangle: Rounded Corners 36">
                <a:extLst>
                  <a:ext uri="{FF2B5EF4-FFF2-40B4-BE49-F238E27FC236}">
                    <a16:creationId xmlns:a16="http://schemas.microsoft.com/office/drawing/2014/main" id="{A16A93C8-71F9-4B15-AE57-628358DC6162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22" name="Rectangle: Rounded Corners 521">
              <a:extLst>
                <a:ext uri="{FF2B5EF4-FFF2-40B4-BE49-F238E27FC236}">
                  <a16:creationId xmlns:a16="http://schemas.microsoft.com/office/drawing/2014/main" id="{83228A76-66B1-498F-95AE-9A920614E5E6}"/>
                </a:ext>
              </a:extLst>
            </p:cNvPr>
            <p:cNvSpPr/>
            <p:nvPr/>
          </p:nvSpPr>
          <p:spPr>
            <a:xfrm rot="8283615" flipV="1">
              <a:off x="4541818" y="280850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3" name="Rectangle: Rounded Corners 522">
              <a:extLst>
                <a:ext uri="{FF2B5EF4-FFF2-40B4-BE49-F238E27FC236}">
                  <a16:creationId xmlns:a16="http://schemas.microsoft.com/office/drawing/2014/main" id="{9F300CBE-CF29-4F60-A26A-977BC0028CAF}"/>
                </a:ext>
              </a:extLst>
            </p:cNvPr>
            <p:cNvSpPr/>
            <p:nvPr/>
          </p:nvSpPr>
          <p:spPr>
            <a:xfrm rot="8283615" flipV="1">
              <a:off x="4568983" y="283837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4" name="Rectangle: Rounded Corners 523">
              <a:extLst>
                <a:ext uri="{FF2B5EF4-FFF2-40B4-BE49-F238E27FC236}">
                  <a16:creationId xmlns:a16="http://schemas.microsoft.com/office/drawing/2014/main" id="{DCA83A38-EE6F-4922-B6B0-D7C0BF495993}"/>
                </a:ext>
              </a:extLst>
            </p:cNvPr>
            <p:cNvSpPr/>
            <p:nvPr/>
          </p:nvSpPr>
          <p:spPr>
            <a:xfrm rot="12211763" flipV="1">
              <a:off x="4190418" y="260242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5" name="Rectangle: Rounded Corners 524">
              <a:extLst>
                <a:ext uri="{FF2B5EF4-FFF2-40B4-BE49-F238E27FC236}">
                  <a16:creationId xmlns:a16="http://schemas.microsoft.com/office/drawing/2014/main" id="{33980283-6077-45AC-AF1E-4DBAE1164070}"/>
                </a:ext>
              </a:extLst>
            </p:cNvPr>
            <p:cNvSpPr/>
            <p:nvPr/>
          </p:nvSpPr>
          <p:spPr>
            <a:xfrm rot="12211763" flipV="1">
              <a:off x="4174523" y="263953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6" name="Rectangle: Rounded Corners 525">
              <a:extLst>
                <a:ext uri="{FF2B5EF4-FFF2-40B4-BE49-F238E27FC236}">
                  <a16:creationId xmlns:a16="http://schemas.microsoft.com/office/drawing/2014/main" id="{CFB09EE6-EB41-4369-AFB6-0507088C7353}"/>
                </a:ext>
              </a:extLst>
            </p:cNvPr>
            <p:cNvSpPr/>
            <p:nvPr/>
          </p:nvSpPr>
          <p:spPr>
            <a:xfrm rot="8283615" flipV="1">
              <a:off x="4401123" y="2964714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7" name="Rectangle: Rounded Corners 526">
              <a:extLst>
                <a:ext uri="{FF2B5EF4-FFF2-40B4-BE49-F238E27FC236}">
                  <a16:creationId xmlns:a16="http://schemas.microsoft.com/office/drawing/2014/main" id="{61CEEBC4-0A3D-425C-BA68-3AF44F81B4C9}"/>
                </a:ext>
              </a:extLst>
            </p:cNvPr>
            <p:cNvSpPr/>
            <p:nvPr/>
          </p:nvSpPr>
          <p:spPr>
            <a:xfrm rot="8283615" flipV="1">
              <a:off x="4308682" y="286420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8" name="Rectangle: Rounded Corners 527">
              <a:extLst>
                <a:ext uri="{FF2B5EF4-FFF2-40B4-BE49-F238E27FC236}">
                  <a16:creationId xmlns:a16="http://schemas.microsoft.com/office/drawing/2014/main" id="{BC411E58-F4F3-40A3-A693-398480B43634}"/>
                </a:ext>
              </a:extLst>
            </p:cNvPr>
            <p:cNvSpPr/>
            <p:nvPr/>
          </p:nvSpPr>
          <p:spPr>
            <a:xfrm rot="8283615" flipV="1">
              <a:off x="4335847" y="289407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29" name="Rectangle: Rounded Corners 528">
              <a:extLst>
                <a:ext uri="{FF2B5EF4-FFF2-40B4-BE49-F238E27FC236}">
                  <a16:creationId xmlns:a16="http://schemas.microsoft.com/office/drawing/2014/main" id="{B101093D-AE8F-47A7-BBC8-05D4B80E0103}"/>
                </a:ext>
              </a:extLst>
            </p:cNvPr>
            <p:cNvSpPr/>
            <p:nvPr/>
          </p:nvSpPr>
          <p:spPr>
            <a:xfrm rot="8283615" flipV="1">
              <a:off x="4351910" y="2596488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0" name="Rectangle: Rounded Corners 529">
              <a:extLst>
                <a:ext uri="{FF2B5EF4-FFF2-40B4-BE49-F238E27FC236}">
                  <a16:creationId xmlns:a16="http://schemas.microsoft.com/office/drawing/2014/main" id="{9ACD9D7C-5205-42F7-A901-25A3D8A7C463}"/>
                </a:ext>
              </a:extLst>
            </p:cNvPr>
            <p:cNvSpPr/>
            <p:nvPr/>
          </p:nvSpPr>
          <p:spPr>
            <a:xfrm rot="8283615" flipV="1">
              <a:off x="4379075" y="2626358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1" name="Rectangle: Rounded Corners 530">
              <a:extLst>
                <a:ext uri="{FF2B5EF4-FFF2-40B4-BE49-F238E27FC236}">
                  <a16:creationId xmlns:a16="http://schemas.microsoft.com/office/drawing/2014/main" id="{0EB10FA7-5164-4373-81DD-F503D6248BB2}"/>
                </a:ext>
              </a:extLst>
            </p:cNvPr>
            <p:cNvSpPr/>
            <p:nvPr/>
          </p:nvSpPr>
          <p:spPr>
            <a:xfrm rot="5912259" flipV="1">
              <a:off x="4715803" y="330387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2" name="Rectangle: Rounded Corners 531">
              <a:extLst>
                <a:ext uri="{FF2B5EF4-FFF2-40B4-BE49-F238E27FC236}">
                  <a16:creationId xmlns:a16="http://schemas.microsoft.com/office/drawing/2014/main" id="{85783DAE-6E67-4AFA-A9BB-6D9B52855545}"/>
                </a:ext>
              </a:extLst>
            </p:cNvPr>
            <p:cNvSpPr/>
            <p:nvPr/>
          </p:nvSpPr>
          <p:spPr>
            <a:xfrm rot="5912259" flipV="1">
              <a:off x="4755766" y="330962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3" name="Rectangle: Rounded Corners 532">
              <a:extLst>
                <a:ext uri="{FF2B5EF4-FFF2-40B4-BE49-F238E27FC236}">
                  <a16:creationId xmlns:a16="http://schemas.microsoft.com/office/drawing/2014/main" id="{B4C92D08-FDE3-46BB-9134-8E1846C30622}"/>
                </a:ext>
              </a:extLst>
            </p:cNvPr>
            <p:cNvSpPr/>
            <p:nvPr/>
          </p:nvSpPr>
          <p:spPr>
            <a:xfrm rot="8745682" flipV="1">
              <a:off x="4182039" y="2717932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4" name="Rectangle: Rounded Corners 533">
              <a:extLst>
                <a:ext uri="{FF2B5EF4-FFF2-40B4-BE49-F238E27FC236}">
                  <a16:creationId xmlns:a16="http://schemas.microsoft.com/office/drawing/2014/main" id="{AA6530F4-9002-465F-8E4C-2C3269E5F6DA}"/>
                </a:ext>
              </a:extLst>
            </p:cNvPr>
            <p:cNvSpPr/>
            <p:nvPr/>
          </p:nvSpPr>
          <p:spPr>
            <a:xfrm rot="8745682" flipV="1">
              <a:off x="4204956" y="2751173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5" name="Rectangle: Rounded Corners 534">
              <a:extLst>
                <a:ext uri="{FF2B5EF4-FFF2-40B4-BE49-F238E27FC236}">
                  <a16:creationId xmlns:a16="http://schemas.microsoft.com/office/drawing/2014/main" id="{E765E838-0693-40F8-8C5E-2EBED46C6BE1}"/>
                </a:ext>
              </a:extLst>
            </p:cNvPr>
            <p:cNvSpPr/>
            <p:nvPr/>
          </p:nvSpPr>
          <p:spPr>
            <a:xfrm rot="8283615" flipV="1">
              <a:off x="4477277" y="273599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6" name="Rectangle: Rounded Corners 535">
              <a:extLst>
                <a:ext uri="{FF2B5EF4-FFF2-40B4-BE49-F238E27FC236}">
                  <a16:creationId xmlns:a16="http://schemas.microsoft.com/office/drawing/2014/main" id="{2E513E7A-3119-40CC-976B-B88E563018F9}"/>
                </a:ext>
              </a:extLst>
            </p:cNvPr>
            <p:cNvSpPr/>
            <p:nvPr/>
          </p:nvSpPr>
          <p:spPr>
            <a:xfrm rot="8283615" flipV="1">
              <a:off x="4504442" y="2765861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7" name="Rectangle: Rounded Corners 536">
              <a:extLst>
                <a:ext uri="{FF2B5EF4-FFF2-40B4-BE49-F238E27FC236}">
                  <a16:creationId xmlns:a16="http://schemas.microsoft.com/office/drawing/2014/main" id="{80056208-CFE2-4DBD-A97E-C6587DD574D9}"/>
                </a:ext>
              </a:extLst>
            </p:cNvPr>
            <p:cNvSpPr/>
            <p:nvPr/>
          </p:nvSpPr>
          <p:spPr>
            <a:xfrm rot="8283615" flipV="1">
              <a:off x="4265603" y="281743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8" name="Rectangle: Rounded Corners 537">
              <a:extLst>
                <a:ext uri="{FF2B5EF4-FFF2-40B4-BE49-F238E27FC236}">
                  <a16:creationId xmlns:a16="http://schemas.microsoft.com/office/drawing/2014/main" id="{1B138F3A-AFD1-4B05-B26A-BA3225108E3E}"/>
                </a:ext>
              </a:extLst>
            </p:cNvPr>
            <p:cNvSpPr/>
            <p:nvPr/>
          </p:nvSpPr>
          <p:spPr>
            <a:xfrm rot="8283615" flipV="1">
              <a:off x="4630905" y="291159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9" name="Rectangle: Rounded Corners 538">
              <a:extLst>
                <a:ext uri="{FF2B5EF4-FFF2-40B4-BE49-F238E27FC236}">
                  <a16:creationId xmlns:a16="http://schemas.microsoft.com/office/drawing/2014/main" id="{5C666E8A-B444-4A2B-8E4D-5822258AF0A5}"/>
                </a:ext>
              </a:extLst>
            </p:cNvPr>
            <p:cNvSpPr/>
            <p:nvPr/>
          </p:nvSpPr>
          <p:spPr>
            <a:xfrm rot="8283615" flipV="1">
              <a:off x="4666370" y="295756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0" name="Rectangle: Rounded Corners 539">
              <a:extLst>
                <a:ext uri="{FF2B5EF4-FFF2-40B4-BE49-F238E27FC236}">
                  <a16:creationId xmlns:a16="http://schemas.microsoft.com/office/drawing/2014/main" id="{45FEEE78-3814-4D71-93C5-2293907B00F1}"/>
                </a:ext>
              </a:extLst>
            </p:cNvPr>
            <p:cNvSpPr/>
            <p:nvPr/>
          </p:nvSpPr>
          <p:spPr>
            <a:xfrm rot="8283615" flipV="1">
              <a:off x="4693535" y="298743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1" name="Rectangle: Rounded Corners 540">
              <a:extLst>
                <a:ext uri="{FF2B5EF4-FFF2-40B4-BE49-F238E27FC236}">
                  <a16:creationId xmlns:a16="http://schemas.microsoft.com/office/drawing/2014/main" id="{D02035E3-AA78-47B2-A722-75A20AF469E2}"/>
                </a:ext>
              </a:extLst>
            </p:cNvPr>
            <p:cNvSpPr/>
            <p:nvPr/>
          </p:nvSpPr>
          <p:spPr>
            <a:xfrm rot="8283615" flipV="1">
              <a:off x="4730911" y="30300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2" name="Rectangle: Rounded Corners 541">
              <a:extLst>
                <a:ext uri="{FF2B5EF4-FFF2-40B4-BE49-F238E27FC236}">
                  <a16:creationId xmlns:a16="http://schemas.microsoft.com/office/drawing/2014/main" id="{645BA8B3-C4A7-43F8-A075-5C6BC8C7A19A}"/>
                </a:ext>
              </a:extLst>
            </p:cNvPr>
            <p:cNvSpPr/>
            <p:nvPr/>
          </p:nvSpPr>
          <p:spPr>
            <a:xfrm rot="8283615" flipV="1">
              <a:off x="4758076" y="305995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3" name="Rectangle: Rounded Corners 542">
              <a:extLst>
                <a:ext uri="{FF2B5EF4-FFF2-40B4-BE49-F238E27FC236}">
                  <a16:creationId xmlns:a16="http://schemas.microsoft.com/office/drawing/2014/main" id="{80D4848B-8EB5-4D41-A4AE-72C4E847B5D2}"/>
                </a:ext>
              </a:extLst>
            </p:cNvPr>
            <p:cNvSpPr/>
            <p:nvPr/>
          </p:nvSpPr>
          <p:spPr>
            <a:xfrm rot="8283615" flipV="1">
              <a:off x="4439207" y="300997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4" name="Rectangle: Rounded Corners 543">
              <a:extLst>
                <a:ext uri="{FF2B5EF4-FFF2-40B4-BE49-F238E27FC236}">
                  <a16:creationId xmlns:a16="http://schemas.microsoft.com/office/drawing/2014/main" id="{00A69958-F3EF-4433-9544-6FAA899C3802}"/>
                </a:ext>
              </a:extLst>
            </p:cNvPr>
            <p:cNvSpPr/>
            <p:nvPr/>
          </p:nvSpPr>
          <p:spPr>
            <a:xfrm rot="8283615" flipV="1">
              <a:off x="4466372" y="303984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5" name="Rectangle: Rounded Corners 544">
              <a:extLst>
                <a:ext uri="{FF2B5EF4-FFF2-40B4-BE49-F238E27FC236}">
                  <a16:creationId xmlns:a16="http://schemas.microsoft.com/office/drawing/2014/main" id="{E02B84E2-B0B8-4F0F-A37B-29986FF6FC1A}"/>
                </a:ext>
              </a:extLst>
            </p:cNvPr>
            <p:cNvSpPr/>
            <p:nvPr/>
          </p:nvSpPr>
          <p:spPr>
            <a:xfrm rot="8283615" flipV="1">
              <a:off x="4571117" y="31654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6" name="Rectangle: Rounded Corners 545">
              <a:extLst>
                <a:ext uri="{FF2B5EF4-FFF2-40B4-BE49-F238E27FC236}">
                  <a16:creationId xmlns:a16="http://schemas.microsoft.com/office/drawing/2014/main" id="{E5543629-EC4B-49BF-AEF5-1435C07A7222}"/>
                </a:ext>
              </a:extLst>
            </p:cNvPr>
            <p:cNvSpPr/>
            <p:nvPr/>
          </p:nvSpPr>
          <p:spPr>
            <a:xfrm rot="8283615" flipV="1">
              <a:off x="4598282" y="319535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7" name="Rectangle: Rounded Corners 546">
              <a:extLst>
                <a:ext uri="{FF2B5EF4-FFF2-40B4-BE49-F238E27FC236}">
                  <a16:creationId xmlns:a16="http://schemas.microsoft.com/office/drawing/2014/main" id="{A48FC809-6CB4-43ED-AF02-6C9D74D287C4}"/>
                </a:ext>
              </a:extLst>
            </p:cNvPr>
            <p:cNvSpPr/>
            <p:nvPr/>
          </p:nvSpPr>
          <p:spPr>
            <a:xfrm rot="7984868" flipV="1">
              <a:off x="4634412" y="3239227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8" name="Rectangle: Rounded Corners 547">
              <a:extLst>
                <a:ext uri="{FF2B5EF4-FFF2-40B4-BE49-F238E27FC236}">
                  <a16:creationId xmlns:a16="http://schemas.microsoft.com/office/drawing/2014/main" id="{5F4210C7-0436-4CCE-9A56-A0E63CB4B01A}"/>
                </a:ext>
              </a:extLst>
            </p:cNvPr>
            <p:cNvSpPr/>
            <p:nvPr/>
          </p:nvSpPr>
          <p:spPr>
            <a:xfrm rot="7984868" flipV="1">
              <a:off x="4664067" y="3266627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49" name="Rectangle: Rounded Corners 548">
              <a:extLst>
                <a:ext uri="{FF2B5EF4-FFF2-40B4-BE49-F238E27FC236}">
                  <a16:creationId xmlns:a16="http://schemas.microsoft.com/office/drawing/2014/main" id="{9BFDA1A6-31A4-4C9F-8EFF-D11AB93EEA1A}"/>
                </a:ext>
              </a:extLst>
            </p:cNvPr>
            <p:cNvSpPr/>
            <p:nvPr/>
          </p:nvSpPr>
          <p:spPr>
            <a:xfrm rot="12211763" flipV="1">
              <a:off x="4847756" y="3225965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0" name="Rectangle: Rounded Corners 549">
              <a:extLst>
                <a:ext uri="{FF2B5EF4-FFF2-40B4-BE49-F238E27FC236}">
                  <a16:creationId xmlns:a16="http://schemas.microsoft.com/office/drawing/2014/main" id="{930B45F0-0BF2-4E02-BF20-C2DF7C95E089}"/>
                </a:ext>
              </a:extLst>
            </p:cNvPr>
            <p:cNvSpPr/>
            <p:nvPr/>
          </p:nvSpPr>
          <p:spPr>
            <a:xfrm rot="12211763" flipV="1">
              <a:off x="4831861" y="32630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1" name="Rectangle: Rounded Corners 550">
              <a:extLst>
                <a:ext uri="{FF2B5EF4-FFF2-40B4-BE49-F238E27FC236}">
                  <a16:creationId xmlns:a16="http://schemas.microsoft.com/office/drawing/2014/main" id="{9FDC26F9-9EF5-4E43-9209-22B70E2B6DB8}"/>
                </a:ext>
              </a:extLst>
            </p:cNvPr>
            <p:cNvSpPr/>
            <p:nvPr/>
          </p:nvSpPr>
          <p:spPr>
            <a:xfrm rot="5912259" flipV="1">
              <a:off x="4304124" y="2563106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2" name="Group 551">
              <a:extLst>
                <a:ext uri="{FF2B5EF4-FFF2-40B4-BE49-F238E27FC236}">
                  <a16:creationId xmlns:a16="http://schemas.microsoft.com/office/drawing/2014/main" id="{F8D90853-F9B4-4E7C-8031-0FDDE5D8F66B}"/>
                </a:ext>
              </a:extLst>
            </p:cNvPr>
            <p:cNvGrpSpPr/>
            <p:nvPr/>
          </p:nvGrpSpPr>
          <p:grpSpPr>
            <a:xfrm rot="8425462" flipV="1">
              <a:off x="4337310" y="2945851"/>
              <a:ext cx="137558" cy="35073"/>
              <a:chOff x="3923607" y="1094361"/>
              <a:chExt cx="1722553" cy="439200"/>
            </a:xfrm>
          </p:grpSpPr>
          <p:sp>
            <p:nvSpPr>
              <p:cNvPr id="568" name="Rectangle: Rounded Corners 567">
                <a:extLst>
                  <a:ext uri="{FF2B5EF4-FFF2-40B4-BE49-F238E27FC236}">
                    <a16:creationId xmlns:a16="http://schemas.microsoft.com/office/drawing/2014/main" id="{2B9B112D-B1C0-4C93-BF0C-A84070A4A6EF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9" name="Rectangle: Rounded Corners 36">
                <a:extLst>
                  <a:ext uri="{FF2B5EF4-FFF2-40B4-BE49-F238E27FC236}">
                    <a16:creationId xmlns:a16="http://schemas.microsoft.com/office/drawing/2014/main" id="{3EA588E3-1A4F-4583-9710-4BF211EFED29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3" name="Group 552">
              <a:extLst>
                <a:ext uri="{FF2B5EF4-FFF2-40B4-BE49-F238E27FC236}">
                  <a16:creationId xmlns:a16="http://schemas.microsoft.com/office/drawing/2014/main" id="{FDB1043F-0719-4B6E-8B39-12AD5B4782CC}"/>
                </a:ext>
              </a:extLst>
            </p:cNvPr>
            <p:cNvGrpSpPr/>
            <p:nvPr/>
          </p:nvGrpSpPr>
          <p:grpSpPr>
            <a:xfrm rot="8425462" flipV="1">
              <a:off x="4495542" y="3131362"/>
              <a:ext cx="137558" cy="35073"/>
              <a:chOff x="3923607" y="1094361"/>
              <a:chExt cx="1722553" cy="439200"/>
            </a:xfrm>
          </p:grpSpPr>
          <p:sp>
            <p:nvSpPr>
              <p:cNvPr id="566" name="Rectangle: Rounded Corners 565">
                <a:extLst>
                  <a:ext uri="{FF2B5EF4-FFF2-40B4-BE49-F238E27FC236}">
                    <a16:creationId xmlns:a16="http://schemas.microsoft.com/office/drawing/2014/main" id="{98D85B28-53DA-4B2A-83DD-87FB55FFF210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7" name="Rectangle: Rounded Corners 36">
                <a:extLst>
                  <a:ext uri="{FF2B5EF4-FFF2-40B4-BE49-F238E27FC236}">
                    <a16:creationId xmlns:a16="http://schemas.microsoft.com/office/drawing/2014/main" id="{C628EA00-EAA9-427D-B934-B63B081B0A71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54" name="Group 553">
              <a:extLst>
                <a:ext uri="{FF2B5EF4-FFF2-40B4-BE49-F238E27FC236}">
                  <a16:creationId xmlns:a16="http://schemas.microsoft.com/office/drawing/2014/main" id="{CE16E153-5428-4F8F-927A-97FB95136890}"/>
                </a:ext>
              </a:extLst>
            </p:cNvPr>
            <p:cNvGrpSpPr/>
            <p:nvPr/>
          </p:nvGrpSpPr>
          <p:grpSpPr>
            <a:xfrm rot="19645183" flipV="1">
              <a:off x="4795301" y="3107687"/>
              <a:ext cx="137558" cy="35073"/>
              <a:chOff x="3923607" y="1094361"/>
              <a:chExt cx="1722553" cy="439200"/>
            </a:xfrm>
          </p:grpSpPr>
          <p:sp>
            <p:nvSpPr>
              <p:cNvPr id="564" name="Rectangle: Rounded Corners 563">
                <a:extLst>
                  <a:ext uri="{FF2B5EF4-FFF2-40B4-BE49-F238E27FC236}">
                    <a16:creationId xmlns:a16="http://schemas.microsoft.com/office/drawing/2014/main" id="{7EA1430C-CF10-4BC2-B8DB-2D537B5CBDC4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5" name="Rectangle: Rounded Corners 36">
                <a:extLst>
                  <a:ext uri="{FF2B5EF4-FFF2-40B4-BE49-F238E27FC236}">
                    <a16:creationId xmlns:a16="http://schemas.microsoft.com/office/drawing/2014/main" id="{91FDD16B-6A7E-45DB-BB05-E4C996A95110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5" name="Rectangle: Rounded Corners 554">
              <a:extLst>
                <a:ext uri="{FF2B5EF4-FFF2-40B4-BE49-F238E27FC236}">
                  <a16:creationId xmlns:a16="http://schemas.microsoft.com/office/drawing/2014/main" id="{006F413A-F8FA-4B60-B0A7-C85C9C55A5D1}"/>
                </a:ext>
              </a:extLst>
            </p:cNvPr>
            <p:cNvSpPr/>
            <p:nvPr/>
          </p:nvSpPr>
          <p:spPr>
            <a:xfrm rot="8283615" flipV="1">
              <a:off x="4506823" y="3089280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6" name="Group 555">
              <a:extLst>
                <a:ext uri="{FF2B5EF4-FFF2-40B4-BE49-F238E27FC236}">
                  <a16:creationId xmlns:a16="http://schemas.microsoft.com/office/drawing/2014/main" id="{DF710E48-B970-45DE-A3A3-6BD0E50D3BB7}"/>
                </a:ext>
              </a:extLst>
            </p:cNvPr>
            <p:cNvGrpSpPr/>
            <p:nvPr/>
          </p:nvGrpSpPr>
          <p:grpSpPr>
            <a:xfrm rot="18987025" flipV="1">
              <a:off x="4598542" y="2865476"/>
              <a:ext cx="137558" cy="35073"/>
              <a:chOff x="3923601" y="1094361"/>
              <a:chExt cx="1722559" cy="439208"/>
            </a:xfrm>
          </p:grpSpPr>
          <p:sp>
            <p:nvSpPr>
              <p:cNvPr id="562" name="Rectangle: Rounded Corners 561">
                <a:extLst>
                  <a:ext uri="{FF2B5EF4-FFF2-40B4-BE49-F238E27FC236}">
                    <a16:creationId xmlns:a16="http://schemas.microsoft.com/office/drawing/2014/main" id="{5913E551-3528-4A0F-A4EA-62440F522C78}"/>
                  </a:ext>
                </a:extLst>
              </p:cNvPr>
              <p:cNvSpPr/>
              <p:nvPr/>
            </p:nvSpPr>
            <p:spPr>
              <a:xfrm>
                <a:off x="3923601" y="1094365"/>
                <a:ext cx="1500885" cy="439204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3" name="Rectangle: Rounded Corners 36">
                <a:extLst>
                  <a:ext uri="{FF2B5EF4-FFF2-40B4-BE49-F238E27FC236}">
                    <a16:creationId xmlns:a16="http://schemas.microsoft.com/office/drawing/2014/main" id="{72749F26-979F-457D-B7CE-DE8793414455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57" name="Rectangle: Rounded Corners 556">
              <a:extLst>
                <a:ext uri="{FF2B5EF4-FFF2-40B4-BE49-F238E27FC236}">
                  <a16:creationId xmlns:a16="http://schemas.microsoft.com/office/drawing/2014/main" id="{42978C23-C2F1-4E12-8F1B-A2B324A7AB47}"/>
                </a:ext>
              </a:extLst>
            </p:cNvPr>
            <p:cNvSpPr/>
            <p:nvPr/>
          </p:nvSpPr>
          <p:spPr>
            <a:xfrm rot="8283615" flipV="1">
              <a:off x="4451083" y="2702653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58" name="Rectangle: Rounded Corners 557">
              <a:extLst>
                <a:ext uri="{FF2B5EF4-FFF2-40B4-BE49-F238E27FC236}">
                  <a16:creationId xmlns:a16="http://schemas.microsoft.com/office/drawing/2014/main" id="{71CC4B0F-C255-403D-B06B-23F4C6F24E55}"/>
                </a:ext>
              </a:extLst>
            </p:cNvPr>
            <p:cNvSpPr/>
            <p:nvPr/>
          </p:nvSpPr>
          <p:spPr>
            <a:xfrm rot="8920027" flipV="1">
              <a:off x="4824912" y="3151122"/>
              <a:ext cx="94184" cy="35073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559" name="Group 558">
              <a:extLst>
                <a:ext uri="{FF2B5EF4-FFF2-40B4-BE49-F238E27FC236}">
                  <a16:creationId xmlns:a16="http://schemas.microsoft.com/office/drawing/2014/main" id="{030622DD-975D-4383-BEA8-E848822D5B24}"/>
                </a:ext>
              </a:extLst>
            </p:cNvPr>
            <p:cNvGrpSpPr/>
            <p:nvPr/>
          </p:nvGrpSpPr>
          <p:grpSpPr>
            <a:xfrm rot="16641663" flipV="1">
              <a:off x="4244755" y="2536379"/>
              <a:ext cx="137558" cy="35073"/>
              <a:chOff x="3923607" y="1094361"/>
              <a:chExt cx="1722553" cy="439200"/>
            </a:xfrm>
          </p:grpSpPr>
          <p:sp>
            <p:nvSpPr>
              <p:cNvPr id="560" name="Rectangle: Rounded Corners 559">
                <a:extLst>
                  <a:ext uri="{FF2B5EF4-FFF2-40B4-BE49-F238E27FC236}">
                    <a16:creationId xmlns:a16="http://schemas.microsoft.com/office/drawing/2014/main" id="{488064B4-B051-4E5F-B23E-18B9D0E3EC27}"/>
                  </a:ext>
                </a:extLst>
              </p:cNvPr>
              <p:cNvSpPr/>
              <p:nvPr/>
            </p:nvSpPr>
            <p:spPr>
              <a:xfrm>
                <a:off x="3923607" y="1094361"/>
                <a:ext cx="1500881" cy="439200"/>
              </a:xfrm>
              <a:prstGeom prst="roundRect">
                <a:avLst/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1" name="Rectangle: Rounded Corners 36">
                <a:extLst>
                  <a:ext uri="{FF2B5EF4-FFF2-40B4-BE49-F238E27FC236}">
                    <a16:creationId xmlns:a16="http://schemas.microsoft.com/office/drawing/2014/main" id="{13D81A9E-DE73-42F8-8310-C36DDD52B656}"/>
                  </a:ext>
                </a:extLst>
              </p:cNvPr>
              <p:cNvSpPr/>
              <p:nvPr/>
            </p:nvSpPr>
            <p:spPr>
              <a:xfrm>
                <a:off x="5100906" y="1094361"/>
                <a:ext cx="545254" cy="439200"/>
              </a:xfrm>
              <a:custGeom>
                <a:avLst/>
                <a:gdLst>
                  <a:gd name="connsiteX0" fmla="*/ 0 w 1936866"/>
                  <a:gd name="connsiteY0" fmla="*/ 73430 h 440574"/>
                  <a:gd name="connsiteX1" fmla="*/ 73430 w 1936866"/>
                  <a:gd name="connsiteY1" fmla="*/ 0 h 440574"/>
                  <a:gd name="connsiteX2" fmla="*/ 1863436 w 1936866"/>
                  <a:gd name="connsiteY2" fmla="*/ 0 h 440574"/>
                  <a:gd name="connsiteX3" fmla="*/ 1936866 w 1936866"/>
                  <a:gd name="connsiteY3" fmla="*/ 73430 h 440574"/>
                  <a:gd name="connsiteX4" fmla="*/ 1936866 w 1936866"/>
                  <a:gd name="connsiteY4" fmla="*/ 367144 h 440574"/>
                  <a:gd name="connsiteX5" fmla="*/ 1863436 w 1936866"/>
                  <a:gd name="connsiteY5" fmla="*/ 440574 h 440574"/>
                  <a:gd name="connsiteX6" fmla="*/ 73430 w 1936866"/>
                  <a:gd name="connsiteY6" fmla="*/ 440574 h 440574"/>
                  <a:gd name="connsiteX7" fmla="*/ 0 w 1936866"/>
                  <a:gd name="connsiteY7" fmla="*/ 367144 h 440574"/>
                  <a:gd name="connsiteX8" fmla="*/ 0 w 1936866"/>
                  <a:gd name="connsiteY8" fmla="*/ 73430 h 440574"/>
                  <a:gd name="connsiteX0" fmla="*/ 0 w 1936866"/>
                  <a:gd name="connsiteY0" fmla="*/ 73430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73430 h 440574"/>
                  <a:gd name="connsiteX0" fmla="*/ 0 w 1936866"/>
                  <a:gd name="connsiteY0" fmla="*/ 31691 h 457332"/>
                  <a:gd name="connsiteX1" fmla="*/ 1863436 w 1936866"/>
                  <a:gd name="connsiteY1" fmla="*/ 16758 h 457332"/>
                  <a:gd name="connsiteX2" fmla="*/ 1936866 w 1936866"/>
                  <a:gd name="connsiteY2" fmla="*/ 90188 h 457332"/>
                  <a:gd name="connsiteX3" fmla="*/ 1936866 w 1936866"/>
                  <a:gd name="connsiteY3" fmla="*/ 383902 h 457332"/>
                  <a:gd name="connsiteX4" fmla="*/ 1863436 w 1936866"/>
                  <a:gd name="connsiteY4" fmla="*/ 457332 h 457332"/>
                  <a:gd name="connsiteX5" fmla="*/ 73430 w 1936866"/>
                  <a:gd name="connsiteY5" fmla="*/ 457332 h 457332"/>
                  <a:gd name="connsiteX6" fmla="*/ 0 w 1936866"/>
                  <a:gd name="connsiteY6" fmla="*/ 383902 h 457332"/>
                  <a:gd name="connsiteX7" fmla="*/ 0 w 1936866"/>
                  <a:gd name="connsiteY7" fmla="*/ 31691 h 457332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73430 w 1936866"/>
                  <a:gd name="connsiteY5" fmla="*/ 440574 h 440574"/>
                  <a:gd name="connsiteX6" fmla="*/ 0 w 1936866"/>
                  <a:gd name="connsiteY6" fmla="*/ 367144 h 440574"/>
                  <a:gd name="connsiteX7" fmla="*/ 0 w 1936866"/>
                  <a:gd name="connsiteY7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367144 h 440574"/>
                  <a:gd name="connsiteX6" fmla="*/ 0 w 1936866"/>
                  <a:gd name="connsiteY6" fmla="*/ 14933 h 440574"/>
                  <a:gd name="connsiteX0" fmla="*/ 0 w 1936866"/>
                  <a:gd name="connsiteY0" fmla="*/ 14933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14933 h 440574"/>
                  <a:gd name="connsiteX0" fmla="*/ 0 w 1936866"/>
                  <a:gd name="connsiteY0" fmla="*/ 5697 h 440574"/>
                  <a:gd name="connsiteX1" fmla="*/ 1863436 w 1936866"/>
                  <a:gd name="connsiteY1" fmla="*/ 0 h 440574"/>
                  <a:gd name="connsiteX2" fmla="*/ 1936866 w 1936866"/>
                  <a:gd name="connsiteY2" fmla="*/ 73430 h 440574"/>
                  <a:gd name="connsiteX3" fmla="*/ 1936866 w 1936866"/>
                  <a:gd name="connsiteY3" fmla="*/ 367144 h 440574"/>
                  <a:gd name="connsiteX4" fmla="*/ 1863436 w 1936866"/>
                  <a:gd name="connsiteY4" fmla="*/ 440574 h 440574"/>
                  <a:gd name="connsiteX5" fmla="*/ 0 w 1936866"/>
                  <a:gd name="connsiteY5" fmla="*/ 434877 h 440574"/>
                  <a:gd name="connsiteX6" fmla="*/ 0 w 1936866"/>
                  <a:gd name="connsiteY6" fmla="*/ 5697 h 440574"/>
                  <a:gd name="connsiteX0" fmla="*/ 0 w 1936866"/>
                  <a:gd name="connsiteY0" fmla="*/ 5697 h 444114"/>
                  <a:gd name="connsiteX1" fmla="*/ 1863436 w 1936866"/>
                  <a:gd name="connsiteY1" fmla="*/ 0 h 444114"/>
                  <a:gd name="connsiteX2" fmla="*/ 1936866 w 1936866"/>
                  <a:gd name="connsiteY2" fmla="*/ 73430 h 444114"/>
                  <a:gd name="connsiteX3" fmla="*/ 1936866 w 1936866"/>
                  <a:gd name="connsiteY3" fmla="*/ 367144 h 444114"/>
                  <a:gd name="connsiteX4" fmla="*/ 1863436 w 1936866"/>
                  <a:gd name="connsiteY4" fmla="*/ 440574 h 444114"/>
                  <a:gd name="connsiteX5" fmla="*/ 0 w 1936866"/>
                  <a:gd name="connsiteY5" fmla="*/ 444114 h 444114"/>
                  <a:gd name="connsiteX6" fmla="*/ 0 w 1936866"/>
                  <a:gd name="connsiteY6" fmla="*/ 5697 h 444114"/>
                  <a:gd name="connsiteX0" fmla="*/ 0 w 1936866"/>
                  <a:gd name="connsiteY0" fmla="*/ 2451 h 447026"/>
                  <a:gd name="connsiteX1" fmla="*/ 1863436 w 1936866"/>
                  <a:gd name="connsiteY1" fmla="*/ 2912 h 447026"/>
                  <a:gd name="connsiteX2" fmla="*/ 1936866 w 1936866"/>
                  <a:gd name="connsiteY2" fmla="*/ 76342 h 447026"/>
                  <a:gd name="connsiteX3" fmla="*/ 1936866 w 1936866"/>
                  <a:gd name="connsiteY3" fmla="*/ 370056 h 447026"/>
                  <a:gd name="connsiteX4" fmla="*/ 1863436 w 1936866"/>
                  <a:gd name="connsiteY4" fmla="*/ 443486 h 447026"/>
                  <a:gd name="connsiteX5" fmla="*/ 0 w 1936866"/>
                  <a:gd name="connsiteY5" fmla="*/ 447026 h 447026"/>
                  <a:gd name="connsiteX6" fmla="*/ 0 w 1936866"/>
                  <a:gd name="connsiteY6" fmla="*/ 2451 h 447026"/>
                  <a:gd name="connsiteX0" fmla="*/ 0 w 1936866"/>
                  <a:gd name="connsiteY0" fmla="*/ 0 h 444575"/>
                  <a:gd name="connsiteX1" fmla="*/ 1863436 w 1936866"/>
                  <a:gd name="connsiteY1" fmla="*/ 461 h 444575"/>
                  <a:gd name="connsiteX2" fmla="*/ 1936866 w 1936866"/>
                  <a:gd name="connsiteY2" fmla="*/ 73891 h 444575"/>
                  <a:gd name="connsiteX3" fmla="*/ 1936866 w 1936866"/>
                  <a:gd name="connsiteY3" fmla="*/ 367605 h 444575"/>
                  <a:gd name="connsiteX4" fmla="*/ 1863436 w 1936866"/>
                  <a:gd name="connsiteY4" fmla="*/ 441035 h 444575"/>
                  <a:gd name="connsiteX5" fmla="*/ 0 w 1936866"/>
                  <a:gd name="connsiteY5" fmla="*/ 444575 h 444575"/>
                  <a:gd name="connsiteX6" fmla="*/ 0 w 1936866"/>
                  <a:gd name="connsiteY6" fmla="*/ 0 h 44457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0 w 1936866"/>
                  <a:gd name="connsiteY0" fmla="*/ 0 h 441035"/>
                  <a:gd name="connsiteX1" fmla="*/ 1863436 w 1936866"/>
                  <a:gd name="connsiteY1" fmla="*/ 461 h 441035"/>
                  <a:gd name="connsiteX2" fmla="*/ 1936866 w 1936866"/>
                  <a:gd name="connsiteY2" fmla="*/ 73891 h 441035"/>
                  <a:gd name="connsiteX3" fmla="*/ 1936866 w 1936866"/>
                  <a:gd name="connsiteY3" fmla="*/ 367605 h 441035"/>
                  <a:gd name="connsiteX4" fmla="*/ 1863436 w 1936866"/>
                  <a:gd name="connsiteY4" fmla="*/ 441035 h 441035"/>
                  <a:gd name="connsiteX5" fmla="*/ 0 w 1936866"/>
                  <a:gd name="connsiteY5" fmla="*/ 438418 h 441035"/>
                  <a:gd name="connsiteX6" fmla="*/ 0 w 1936866"/>
                  <a:gd name="connsiteY6" fmla="*/ 0 h 441035"/>
                  <a:gd name="connsiteX0" fmla="*/ 1394691 w 1936866"/>
                  <a:gd name="connsiteY0" fmla="*/ 0 h 444114"/>
                  <a:gd name="connsiteX1" fmla="*/ 1863436 w 1936866"/>
                  <a:gd name="connsiteY1" fmla="*/ 3540 h 444114"/>
                  <a:gd name="connsiteX2" fmla="*/ 1936866 w 1936866"/>
                  <a:gd name="connsiteY2" fmla="*/ 76970 h 444114"/>
                  <a:gd name="connsiteX3" fmla="*/ 1936866 w 1936866"/>
                  <a:gd name="connsiteY3" fmla="*/ 370684 h 444114"/>
                  <a:gd name="connsiteX4" fmla="*/ 1863436 w 1936866"/>
                  <a:gd name="connsiteY4" fmla="*/ 444114 h 444114"/>
                  <a:gd name="connsiteX5" fmla="*/ 0 w 1936866"/>
                  <a:gd name="connsiteY5" fmla="*/ 441497 h 444114"/>
                  <a:gd name="connsiteX6" fmla="*/ 1394691 w 1936866"/>
                  <a:gd name="connsiteY6" fmla="*/ 0 h 444114"/>
                  <a:gd name="connsiteX0" fmla="*/ 3079 w 545254"/>
                  <a:gd name="connsiteY0" fmla="*/ 0 h 444575"/>
                  <a:gd name="connsiteX1" fmla="*/ 471824 w 545254"/>
                  <a:gd name="connsiteY1" fmla="*/ 3540 h 444575"/>
                  <a:gd name="connsiteX2" fmla="*/ 545254 w 545254"/>
                  <a:gd name="connsiteY2" fmla="*/ 76970 h 444575"/>
                  <a:gd name="connsiteX3" fmla="*/ 545254 w 545254"/>
                  <a:gd name="connsiteY3" fmla="*/ 370684 h 444575"/>
                  <a:gd name="connsiteX4" fmla="*/ 471824 w 545254"/>
                  <a:gd name="connsiteY4" fmla="*/ 444114 h 444575"/>
                  <a:gd name="connsiteX5" fmla="*/ 0 w 545254"/>
                  <a:gd name="connsiteY5" fmla="*/ 444575 h 444575"/>
                  <a:gd name="connsiteX6" fmla="*/ 3079 w 545254"/>
                  <a:gd name="connsiteY6" fmla="*/ 0 h 444575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0 h 442063"/>
                  <a:gd name="connsiteX1" fmla="*/ 473938 w 547368"/>
                  <a:gd name="connsiteY1" fmla="*/ 1028 h 442063"/>
                  <a:gd name="connsiteX2" fmla="*/ 547368 w 547368"/>
                  <a:gd name="connsiteY2" fmla="*/ 74458 h 442063"/>
                  <a:gd name="connsiteX3" fmla="*/ 547368 w 547368"/>
                  <a:gd name="connsiteY3" fmla="*/ 368172 h 442063"/>
                  <a:gd name="connsiteX4" fmla="*/ 473938 w 547368"/>
                  <a:gd name="connsiteY4" fmla="*/ 441602 h 442063"/>
                  <a:gd name="connsiteX5" fmla="*/ 2114 w 547368"/>
                  <a:gd name="connsiteY5" fmla="*/ 442063 h 442063"/>
                  <a:gd name="connsiteX6" fmla="*/ 169 w 547368"/>
                  <a:gd name="connsiteY6" fmla="*/ 0 h 442063"/>
                  <a:gd name="connsiteX0" fmla="*/ 567 w 545254"/>
                  <a:gd name="connsiteY0" fmla="*/ 0 h 442063"/>
                  <a:gd name="connsiteX1" fmla="*/ 471824 w 545254"/>
                  <a:gd name="connsiteY1" fmla="*/ 1028 h 442063"/>
                  <a:gd name="connsiteX2" fmla="*/ 545254 w 545254"/>
                  <a:gd name="connsiteY2" fmla="*/ 74458 h 442063"/>
                  <a:gd name="connsiteX3" fmla="*/ 545254 w 545254"/>
                  <a:gd name="connsiteY3" fmla="*/ 368172 h 442063"/>
                  <a:gd name="connsiteX4" fmla="*/ 471824 w 545254"/>
                  <a:gd name="connsiteY4" fmla="*/ 441602 h 442063"/>
                  <a:gd name="connsiteX5" fmla="*/ 0 w 545254"/>
                  <a:gd name="connsiteY5" fmla="*/ 442063 h 442063"/>
                  <a:gd name="connsiteX6" fmla="*/ 567 w 545254"/>
                  <a:gd name="connsiteY6" fmla="*/ 0 h 442063"/>
                  <a:gd name="connsiteX0" fmla="*/ 169 w 547368"/>
                  <a:gd name="connsiteY0" fmla="*/ 3997 h 441035"/>
                  <a:gd name="connsiteX1" fmla="*/ 473938 w 547368"/>
                  <a:gd name="connsiteY1" fmla="*/ 0 h 441035"/>
                  <a:gd name="connsiteX2" fmla="*/ 547368 w 547368"/>
                  <a:gd name="connsiteY2" fmla="*/ 73430 h 441035"/>
                  <a:gd name="connsiteX3" fmla="*/ 547368 w 547368"/>
                  <a:gd name="connsiteY3" fmla="*/ 367144 h 441035"/>
                  <a:gd name="connsiteX4" fmla="*/ 473938 w 547368"/>
                  <a:gd name="connsiteY4" fmla="*/ 440574 h 441035"/>
                  <a:gd name="connsiteX5" fmla="*/ 2114 w 547368"/>
                  <a:gd name="connsiteY5" fmla="*/ 441035 h 441035"/>
                  <a:gd name="connsiteX6" fmla="*/ 169 w 547368"/>
                  <a:gd name="connsiteY6" fmla="*/ 3997 h 441035"/>
                  <a:gd name="connsiteX0" fmla="*/ 436 w 545254"/>
                  <a:gd name="connsiteY0" fmla="*/ 1616 h 441035"/>
                  <a:gd name="connsiteX1" fmla="*/ 471824 w 545254"/>
                  <a:gd name="connsiteY1" fmla="*/ 0 h 441035"/>
                  <a:gd name="connsiteX2" fmla="*/ 545254 w 545254"/>
                  <a:gd name="connsiteY2" fmla="*/ 73430 h 441035"/>
                  <a:gd name="connsiteX3" fmla="*/ 545254 w 545254"/>
                  <a:gd name="connsiteY3" fmla="*/ 367144 h 441035"/>
                  <a:gd name="connsiteX4" fmla="*/ 471824 w 545254"/>
                  <a:gd name="connsiteY4" fmla="*/ 440574 h 441035"/>
                  <a:gd name="connsiteX5" fmla="*/ 0 w 545254"/>
                  <a:gd name="connsiteY5" fmla="*/ 441035 h 441035"/>
                  <a:gd name="connsiteX6" fmla="*/ 436 w 545254"/>
                  <a:gd name="connsiteY6" fmla="*/ 1616 h 4410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45254" h="441035">
                    <a:moveTo>
                      <a:pt x="436" y="1616"/>
                    </a:moveTo>
                    <a:lnTo>
                      <a:pt x="471824" y="0"/>
                    </a:lnTo>
                    <a:cubicBezTo>
                      <a:pt x="512378" y="0"/>
                      <a:pt x="545254" y="32876"/>
                      <a:pt x="545254" y="73430"/>
                    </a:cubicBezTo>
                    <a:lnTo>
                      <a:pt x="545254" y="367144"/>
                    </a:lnTo>
                    <a:cubicBezTo>
                      <a:pt x="545254" y="407698"/>
                      <a:pt x="512378" y="440574"/>
                      <a:pt x="471824" y="440574"/>
                    </a:cubicBezTo>
                    <a:lnTo>
                      <a:pt x="0" y="441035"/>
                    </a:lnTo>
                    <a:cubicBezTo>
                      <a:pt x="1026" y="292843"/>
                      <a:pt x="-590" y="149808"/>
                      <a:pt x="436" y="1616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>
                <a:noFill/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en-CA" sz="14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600" name="Oval 6">
            <a:extLst>
              <a:ext uri="{FF2B5EF4-FFF2-40B4-BE49-F238E27FC236}">
                <a16:creationId xmlns:a16="http://schemas.microsoft.com/office/drawing/2014/main" id="{15B0CBCF-E694-4728-AE26-F24B1D43CBD8}"/>
              </a:ext>
            </a:extLst>
          </p:cNvPr>
          <p:cNvSpPr/>
          <p:nvPr/>
        </p:nvSpPr>
        <p:spPr>
          <a:xfrm>
            <a:off x="4438420" y="2037975"/>
            <a:ext cx="283250" cy="3809512"/>
          </a:xfrm>
          <a:custGeom>
            <a:avLst/>
            <a:gdLst>
              <a:gd name="connsiteX0" fmla="*/ 0 w 678426"/>
              <a:gd name="connsiteY0" fmla="*/ 2885768 h 5771536"/>
              <a:gd name="connsiteX1" fmla="*/ 339213 w 678426"/>
              <a:gd name="connsiteY1" fmla="*/ 0 h 5771536"/>
              <a:gd name="connsiteX2" fmla="*/ 678426 w 678426"/>
              <a:gd name="connsiteY2" fmla="*/ 2885768 h 5771536"/>
              <a:gd name="connsiteX3" fmla="*/ 339213 w 678426"/>
              <a:gd name="connsiteY3" fmla="*/ 5771536 h 5771536"/>
              <a:gd name="connsiteX4" fmla="*/ 0 w 678426"/>
              <a:gd name="connsiteY4" fmla="*/ 2885768 h 5771536"/>
              <a:gd name="connsiteX0" fmla="*/ 0 w 678426"/>
              <a:gd name="connsiteY0" fmla="*/ 2885768 h 5771536"/>
              <a:gd name="connsiteX1" fmla="*/ 339213 w 678426"/>
              <a:gd name="connsiteY1" fmla="*/ 0 h 5771536"/>
              <a:gd name="connsiteX2" fmla="*/ 678426 w 678426"/>
              <a:gd name="connsiteY2" fmla="*/ 2885768 h 5771536"/>
              <a:gd name="connsiteX3" fmla="*/ 339213 w 678426"/>
              <a:gd name="connsiteY3" fmla="*/ 5771536 h 5771536"/>
              <a:gd name="connsiteX4" fmla="*/ 91440 w 678426"/>
              <a:gd name="connsiteY4" fmla="*/ 2977208 h 5771536"/>
              <a:gd name="connsiteX0" fmla="*/ 0 w 678426"/>
              <a:gd name="connsiteY0" fmla="*/ 2885768 h 5771536"/>
              <a:gd name="connsiteX1" fmla="*/ 339213 w 678426"/>
              <a:gd name="connsiteY1" fmla="*/ 0 h 5771536"/>
              <a:gd name="connsiteX2" fmla="*/ 678426 w 678426"/>
              <a:gd name="connsiteY2" fmla="*/ 2885768 h 5771536"/>
              <a:gd name="connsiteX3" fmla="*/ 339213 w 678426"/>
              <a:gd name="connsiteY3" fmla="*/ 5771536 h 5771536"/>
              <a:gd name="connsiteX0" fmla="*/ 0 w 339213"/>
              <a:gd name="connsiteY0" fmla="*/ 0 h 5771536"/>
              <a:gd name="connsiteX1" fmla="*/ 339213 w 339213"/>
              <a:gd name="connsiteY1" fmla="*/ 2885768 h 5771536"/>
              <a:gd name="connsiteX2" fmla="*/ 0 w 339213"/>
              <a:gd name="connsiteY2" fmla="*/ 5771536 h 577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39213" h="5771536">
                <a:moveTo>
                  <a:pt x="0" y="0"/>
                </a:moveTo>
                <a:cubicBezTo>
                  <a:pt x="187342" y="0"/>
                  <a:pt x="339213" y="1292002"/>
                  <a:pt x="339213" y="2885768"/>
                </a:cubicBezTo>
                <a:cubicBezTo>
                  <a:pt x="339213" y="4479534"/>
                  <a:pt x="187342" y="5771536"/>
                  <a:pt x="0" y="5771536"/>
                </a:cubicBezTo>
              </a:path>
            </a:pathLst>
          </a:custGeom>
          <a:noFill/>
          <a:ln w="2413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601" name="TextBox 600">
            <a:extLst>
              <a:ext uri="{FF2B5EF4-FFF2-40B4-BE49-F238E27FC236}">
                <a16:creationId xmlns:a16="http://schemas.microsoft.com/office/drawing/2014/main" id="{A3465281-1EFD-4ED1-A6D5-F968F87A6CC4}"/>
              </a:ext>
            </a:extLst>
          </p:cNvPr>
          <p:cNvSpPr txBox="1"/>
          <p:nvPr/>
        </p:nvSpPr>
        <p:spPr>
          <a:xfrm>
            <a:off x="2133392" y="3420161"/>
            <a:ext cx="16033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ER lumen</a:t>
            </a:r>
          </a:p>
        </p:txBody>
      </p:sp>
      <p:grpSp>
        <p:nvGrpSpPr>
          <p:cNvPr id="602" name="Group 601">
            <a:extLst>
              <a:ext uri="{FF2B5EF4-FFF2-40B4-BE49-F238E27FC236}">
                <a16:creationId xmlns:a16="http://schemas.microsoft.com/office/drawing/2014/main" id="{C94D6F71-F949-4A0E-9C6C-CA09A560FC9F}"/>
              </a:ext>
            </a:extLst>
          </p:cNvPr>
          <p:cNvGrpSpPr/>
          <p:nvPr/>
        </p:nvGrpSpPr>
        <p:grpSpPr>
          <a:xfrm>
            <a:off x="4396810" y="5480333"/>
            <a:ext cx="671723" cy="199777"/>
            <a:chOff x="1358199" y="4869208"/>
            <a:chExt cx="479349" cy="142563"/>
          </a:xfrm>
        </p:grpSpPr>
        <p:sp>
          <p:nvSpPr>
            <p:cNvPr id="603" name="Rectangle: Rounded Corners 602">
              <a:extLst>
                <a:ext uri="{FF2B5EF4-FFF2-40B4-BE49-F238E27FC236}">
                  <a16:creationId xmlns:a16="http://schemas.microsoft.com/office/drawing/2014/main" id="{8300E7E5-4DDC-44AE-B632-09C98EFADD70}"/>
                </a:ext>
              </a:extLst>
            </p:cNvPr>
            <p:cNvSpPr/>
            <p:nvPr/>
          </p:nvSpPr>
          <p:spPr>
            <a:xfrm rot="710545" flipV="1">
              <a:off x="1358199" y="4869208"/>
              <a:ext cx="356243" cy="95698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  <p:sp>
          <p:nvSpPr>
            <p:cNvPr id="604" name="Rectangle: Rounded Corners 36">
              <a:extLst>
                <a:ext uri="{FF2B5EF4-FFF2-40B4-BE49-F238E27FC236}">
                  <a16:creationId xmlns:a16="http://schemas.microsoft.com/office/drawing/2014/main" id="{9E536EDD-4B72-4F9D-81B5-C7E6CCBFC203}"/>
                </a:ext>
              </a:extLst>
            </p:cNvPr>
            <p:cNvSpPr>
              <a:spLocks noChangeAspect="1"/>
            </p:cNvSpPr>
            <p:nvPr/>
          </p:nvSpPr>
          <p:spPr>
            <a:xfrm rot="710545" flipV="1">
              <a:off x="1728247" y="4923729"/>
              <a:ext cx="109301" cy="88042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  <p:sp>
          <p:nvSpPr>
            <p:cNvPr id="605" name="Rectangle 604">
              <a:extLst>
                <a:ext uri="{FF2B5EF4-FFF2-40B4-BE49-F238E27FC236}">
                  <a16:creationId xmlns:a16="http://schemas.microsoft.com/office/drawing/2014/main" id="{5E92715A-F38C-4127-9905-30AD6554D43E}"/>
                </a:ext>
              </a:extLst>
            </p:cNvPr>
            <p:cNvSpPr/>
            <p:nvPr/>
          </p:nvSpPr>
          <p:spPr>
            <a:xfrm rot="710545" flipV="1">
              <a:off x="1610716" y="4897266"/>
              <a:ext cx="118822" cy="95698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</p:grpSp>
      <p:grpSp>
        <p:nvGrpSpPr>
          <p:cNvPr id="606" name="Group 605">
            <a:extLst>
              <a:ext uri="{FF2B5EF4-FFF2-40B4-BE49-F238E27FC236}">
                <a16:creationId xmlns:a16="http://schemas.microsoft.com/office/drawing/2014/main" id="{84DDF187-74C5-4EF9-A4AD-1106F4ED7854}"/>
              </a:ext>
            </a:extLst>
          </p:cNvPr>
          <p:cNvGrpSpPr/>
          <p:nvPr/>
        </p:nvGrpSpPr>
        <p:grpSpPr>
          <a:xfrm rot="21399698" flipV="1">
            <a:off x="4496243" y="3040108"/>
            <a:ext cx="525957" cy="134103"/>
            <a:chOff x="3923607" y="1094361"/>
            <a:chExt cx="1722553" cy="439200"/>
          </a:xfrm>
        </p:grpSpPr>
        <p:sp>
          <p:nvSpPr>
            <p:cNvPr id="607" name="Rectangle: Rounded Corners 606">
              <a:extLst>
                <a:ext uri="{FF2B5EF4-FFF2-40B4-BE49-F238E27FC236}">
                  <a16:creationId xmlns:a16="http://schemas.microsoft.com/office/drawing/2014/main" id="{90A4B985-6136-49FC-9E2D-C196A1AD06C1}"/>
                </a:ext>
              </a:extLst>
            </p:cNvPr>
            <p:cNvSpPr/>
            <p:nvPr/>
          </p:nvSpPr>
          <p:spPr>
            <a:xfrm>
              <a:off x="3923607" y="1094361"/>
              <a:ext cx="1500881" cy="439200"/>
            </a:xfrm>
            <a:prstGeom prst="round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08" name="Rectangle: Rounded Corners 36">
              <a:extLst>
                <a:ext uri="{FF2B5EF4-FFF2-40B4-BE49-F238E27FC236}">
                  <a16:creationId xmlns:a16="http://schemas.microsoft.com/office/drawing/2014/main" id="{983E2ECB-A339-4C15-99BE-6AB4A4417E7E}"/>
                </a:ext>
              </a:extLst>
            </p:cNvPr>
            <p:cNvSpPr/>
            <p:nvPr/>
          </p:nvSpPr>
          <p:spPr>
            <a:xfrm>
              <a:off x="5100906" y="1094361"/>
              <a:ext cx="545254" cy="439200"/>
            </a:xfrm>
            <a:custGeom>
              <a:avLst/>
              <a:gdLst>
                <a:gd name="connsiteX0" fmla="*/ 0 w 1936866"/>
                <a:gd name="connsiteY0" fmla="*/ 73430 h 440574"/>
                <a:gd name="connsiteX1" fmla="*/ 73430 w 1936866"/>
                <a:gd name="connsiteY1" fmla="*/ 0 h 440574"/>
                <a:gd name="connsiteX2" fmla="*/ 1863436 w 1936866"/>
                <a:gd name="connsiteY2" fmla="*/ 0 h 440574"/>
                <a:gd name="connsiteX3" fmla="*/ 1936866 w 1936866"/>
                <a:gd name="connsiteY3" fmla="*/ 73430 h 440574"/>
                <a:gd name="connsiteX4" fmla="*/ 1936866 w 1936866"/>
                <a:gd name="connsiteY4" fmla="*/ 367144 h 440574"/>
                <a:gd name="connsiteX5" fmla="*/ 1863436 w 1936866"/>
                <a:gd name="connsiteY5" fmla="*/ 440574 h 440574"/>
                <a:gd name="connsiteX6" fmla="*/ 73430 w 1936866"/>
                <a:gd name="connsiteY6" fmla="*/ 440574 h 440574"/>
                <a:gd name="connsiteX7" fmla="*/ 0 w 1936866"/>
                <a:gd name="connsiteY7" fmla="*/ 367144 h 440574"/>
                <a:gd name="connsiteX8" fmla="*/ 0 w 1936866"/>
                <a:gd name="connsiteY8" fmla="*/ 73430 h 440574"/>
                <a:gd name="connsiteX0" fmla="*/ 0 w 1936866"/>
                <a:gd name="connsiteY0" fmla="*/ 73430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73430 h 440574"/>
                <a:gd name="connsiteX0" fmla="*/ 0 w 1936866"/>
                <a:gd name="connsiteY0" fmla="*/ 31691 h 457332"/>
                <a:gd name="connsiteX1" fmla="*/ 1863436 w 1936866"/>
                <a:gd name="connsiteY1" fmla="*/ 16758 h 457332"/>
                <a:gd name="connsiteX2" fmla="*/ 1936866 w 1936866"/>
                <a:gd name="connsiteY2" fmla="*/ 90188 h 457332"/>
                <a:gd name="connsiteX3" fmla="*/ 1936866 w 1936866"/>
                <a:gd name="connsiteY3" fmla="*/ 383902 h 457332"/>
                <a:gd name="connsiteX4" fmla="*/ 1863436 w 1936866"/>
                <a:gd name="connsiteY4" fmla="*/ 457332 h 457332"/>
                <a:gd name="connsiteX5" fmla="*/ 73430 w 1936866"/>
                <a:gd name="connsiteY5" fmla="*/ 457332 h 457332"/>
                <a:gd name="connsiteX6" fmla="*/ 0 w 1936866"/>
                <a:gd name="connsiteY6" fmla="*/ 383902 h 457332"/>
                <a:gd name="connsiteX7" fmla="*/ 0 w 1936866"/>
                <a:gd name="connsiteY7" fmla="*/ 31691 h 457332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73430 w 1936866"/>
                <a:gd name="connsiteY5" fmla="*/ 440574 h 440574"/>
                <a:gd name="connsiteX6" fmla="*/ 0 w 1936866"/>
                <a:gd name="connsiteY6" fmla="*/ 367144 h 440574"/>
                <a:gd name="connsiteX7" fmla="*/ 0 w 1936866"/>
                <a:gd name="connsiteY7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367144 h 440574"/>
                <a:gd name="connsiteX6" fmla="*/ 0 w 1936866"/>
                <a:gd name="connsiteY6" fmla="*/ 14933 h 440574"/>
                <a:gd name="connsiteX0" fmla="*/ 0 w 1936866"/>
                <a:gd name="connsiteY0" fmla="*/ 14933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14933 h 440574"/>
                <a:gd name="connsiteX0" fmla="*/ 0 w 1936866"/>
                <a:gd name="connsiteY0" fmla="*/ 5697 h 440574"/>
                <a:gd name="connsiteX1" fmla="*/ 1863436 w 1936866"/>
                <a:gd name="connsiteY1" fmla="*/ 0 h 440574"/>
                <a:gd name="connsiteX2" fmla="*/ 1936866 w 1936866"/>
                <a:gd name="connsiteY2" fmla="*/ 73430 h 440574"/>
                <a:gd name="connsiteX3" fmla="*/ 1936866 w 1936866"/>
                <a:gd name="connsiteY3" fmla="*/ 367144 h 440574"/>
                <a:gd name="connsiteX4" fmla="*/ 1863436 w 1936866"/>
                <a:gd name="connsiteY4" fmla="*/ 440574 h 440574"/>
                <a:gd name="connsiteX5" fmla="*/ 0 w 1936866"/>
                <a:gd name="connsiteY5" fmla="*/ 434877 h 440574"/>
                <a:gd name="connsiteX6" fmla="*/ 0 w 1936866"/>
                <a:gd name="connsiteY6" fmla="*/ 5697 h 440574"/>
                <a:gd name="connsiteX0" fmla="*/ 0 w 1936866"/>
                <a:gd name="connsiteY0" fmla="*/ 5697 h 444114"/>
                <a:gd name="connsiteX1" fmla="*/ 1863436 w 1936866"/>
                <a:gd name="connsiteY1" fmla="*/ 0 h 444114"/>
                <a:gd name="connsiteX2" fmla="*/ 1936866 w 1936866"/>
                <a:gd name="connsiteY2" fmla="*/ 73430 h 444114"/>
                <a:gd name="connsiteX3" fmla="*/ 1936866 w 1936866"/>
                <a:gd name="connsiteY3" fmla="*/ 367144 h 444114"/>
                <a:gd name="connsiteX4" fmla="*/ 1863436 w 1936866"/>
                <a:gd name="connsiteY4" fmla="*/ 440574 h 444114"/>
                <a:gd name="connsiteX5" fmla="*/ 0 w 1936866"/>
                <a:gd name="connsiteY5" fmla="*/ 444114 h 444114"/>
                <a:gd name="connsiteX6" fmla="*/ 0 w 1936866"/>
                <a:gd name="connsiteY6" fmla="*/ 5697 h 444114"/>
                <a:gd name="connsiteX0" fmla="*/ 0 w 1936866"/>
                <a:gd name="connsiteY0" fmla="*/ 2451 h 447026"/>
                <a:gd name="connsiteX1" fmla="*/ 1863436 w 1936866"/>
                <a:gd name="connsiteY1" fmla="*/ 2912 h 447026"/>
                <a:gd name="connsiteX2" fmla="*/ 1936866 w 1936866"/>
                <a:gd name="connsiteY2" fmla="*/ 76342 h 447026"/>
                <a:gd name="connsiteX3" fmla="*/ 1936866 w 1936866"/>
                <a:gd name="connsiteY3" fmla="*/ 370056 h 447026"/>
                <a:gd name="connsiteX4" fmla="*/ 1863436 w 1936866"/>
                <a:gd name="connsiteY4" fmla="*/ 443486 h 447026"/>
                <a:gd name="connsiteX5" fmla="*/ 0 w 1936866"/>
                <a:gd name="connsiteY5" fmla="*/ 447026 h 447026"/>
                <a:gd name="connsiteX6" fmla="*/ 0 w 1936866"/>
                <a:gd name="connsiteY6" fmla="*/ 2451 h 447026"/>
                <a:gd name="connsiteX0" fmla="*/ 0 w 1936866"/>
                <a:gd name="connsiteY0" fmla="*/ 0 h 444575"/>
                <a:gd name="connsiteX1" fmla="*/ 1863436 w 1936866"/>
                <a:gd name="connsiteY1" fmla="*/ 461 h 444575"/>
                <a:gd name="connsiteX2" fmla="*/ 1936866 w 1936866"/>
                <a:gd name="connsiteY2" fmla="*/ 73891 h 444575"/>
                <a:gd name="connsiteX3" fmla="*/ 1936866 w 1936866"/>
                <a:gd name="connsiteY3" fmla="*/ 367605 h 444575"/>
                <a:gd name="connsiteX4" fmla="*/ 1863436 w 1936866"/>
                <a:gd name="connsiteY4" fmla="*/ 441035 h 444575"/>
                <a:gd name="connsiteX5" fmla="*/ 0 w 1936866"/>
                <a:gd name="connsiteY5" fmla="*/ 444575 h 444575"/>
                <a:gd name="connsiteX6" fmla="*/ 0 w 1936866"/>
                <a:gd name="connsiteY6" fmla="*/ 0 h 44457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0 w 1936866"/>
                <a:gd name="connsiteY0" fmla="*/ 0 h 441035"/>
                <a:gd name="connsiteX1" fmla="*/ 1863436 w 1936866"/>
                <a:gd name="connsiteY1" fmla="*/ 461 h 441035"/>
                <a:gd name="connsiteX2" fmla="*/ 1936866 w 1936866"/>
                <a:gd name="connsiteY2" fmla="*/ 73891 h 441035"/>
                <a:gd name="connsiteX3" fmla="*/ 1936866 w 1936866"/>
                <a:gd name="connsiteY3" fmla="*/ 367605 h 441035"/>
                <a:gd name="connsiteX4" fmla="*/ 1863436 w 1936866"/>
                <a:gd name="connsiteY4" fmla="*/ 441035 h 441035"/>
                <a:gd name="connsiteX5" fmla="*/ 0 w 1936866"/>
                <a:gd name="connsiteY5" fmla="*/ 438418 h 441035"/>
                <a:gd name="connsiteX6" fmla="*/ 0 w 1936866"/>
                <a:gd name="connsiteY6" fmla="*/ 0 h 441035"/>
                <a:gd name="connsiteX0" fmla="*/ 1394691 w 1936866"/>
                <a:gd name="connsiteY0" fmla="*/ 0 h 444114"/>
                <a:gd name="connsiteX1" fmla="*/ 1863436 w 1936866"/>
                <a:gd name="connsiteY1" fmla="*/ 3540 h 444114"/>
                <a:gd name="connsiteX2" fmla="*/ 1936866 w 1936866"/>
                <a:gd name="connsiteY2" fmla="*/ 76970 h 444114"/>
                <a:gd name="connsiteX3" fmla="*/ 1936866 w 1936866"/>
                <a:gd name="connsiteY3" fmla="*/ 370684 h 444114"/>
                <a:gd name="connsiteX4" fmla="*/ 1863436 w 1936866"/>
                <a:gd name="connsiteY4" fmla="*/ 444114 h 444114"/>
                <a:gd name="connsiteX5" fmla="*/ 0 w 1936866"/>
                <a:gd name="connsiteY5" fmla="*/ 441497 h 444114"/>
                <a:gd name="connsiteX6" fmla="*/ 1394691 w 1936866"/>
                <a:gd name="connsiteY6" fmla="*/ 0 h 444114"/>
                <a:gd name="connsiteX0" fmla="*/ 3079 w 545254"/>
                <a:gd name="connsiteY0" fmla="*/ 0 h 444575"/>
                <a:gd name="connsiteX1" fmla="*/ 471824 w 545254"/>
                <a:gd name="connsiteY1" fmla="*/ 3540 h 444575"/>
                <a:gd name="connsiteX2" fmla="*/ 545254 w 545254"/>
                <a:gd name="connsiteY2" fmla="*/ 76970 h 444575"/>
                <a:gd name="connsiteX3" fmla="*/ 545254 w 545254"/>
                <a:gd name="connsiteY3" fmla="*/ 370684 h 444575"/>
                <a:gd name="connsiteX4" fmla="*/ 471824 w 545254"/>
                <a:gd name="connsiteY4" fmla="*/ 444114 h 444575"/>
                <a:gd name="connsiteX5" fmla="*/ 0 w 545254"/>
                <a:gd name="connsiteY5" fmla="*/ 444575 h 444575"/>
                <a:gd name="connsiteX6" fmla="*/ 3079 w 545254"/>
                <a:gd name="connsiteY6" fmla="*/ 0 h 444575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0 h 442063"/>
                <a:gd name="connsiteX1" fmla="*/ 473938 w 547368"/>
                <a:gd name="connsiteY1" fmla="*/ 1028 h 442063"/>
                <a:gd name="connsiteX2" fmla="*/ 547368 w 547368"/>
                <a:gd name="connsiteY2" fmla="*/ 74458 h 442063"/>
                <a:gd name="connsiteX3" fmla="*/ 547368 w 547368"/>
                <a:gd name="connsiteY3" fmla="*/ 368172 h 442063"/>
                <a:gd name="connsiteX4" fmla="*/ 473938 w 547368"/>
                <a:gd name="connsiteY4" fmla="*/ 441602 h 442063"/>
                <a:gd name="connsiteX5" fmla="*/ 2114 w 547368"/>
                <a:gd name="connsiteY5" fmla="*/ 442063 h 442063"/>
                <a:gd name="connsiteX6" fmla="*/ 169 w 547368"/>
                <a:gd name="connsiteY6" fmla="*/ 0 h 442063"/>
                <a:gd name="connsiteX0" fmla="*/ 567 w 545254"/>
                <a:gd name="connsiteY0" fmla="*/ 0 h 442063"/>
                <a:gd name="connsiteX1" fmla="*/ 471824 w 545254"/>
                <a:gd name="connsiteY1" fmla="*/ 1028 h 442063"/>
                <a:gd name="connsiteX2" fmla="*/ 545254 w 545254"/>
                <a:gd name="connsiteY2" fmla="*/ 74458 h 442063"/>
                <a:gd name="connsiteX3" fmla="*/ 545254 w 545254"/>
                <a:gd name="connsiteY3" fmla="*/ 368172 h 442063"/>
                <a:gd name="connsiteX4" fmla="*/ 471824 w 545254"/>
                <a:gd name="connsiteY4" fmla="*/ 441602 h 442063"/>
                <a:gd name="connsiteX5" fmla="*/ 0 w 545254"/>
                <a:gd name="connsiteY5" fmla="*/ 442063 h 442063"/>
                <a:gd name="connsiteX6" fmla="*/ 567 w 545254"/>
                <a:gd name="connsiteY6" fmla="*/ 0 h 442063"/>
                <a:gd name="connsiteX0" fmla="*/ 169 w 547368"/>
                <a:gd name="connsiteY0" fmla="*/ 3997 h 441035"/>
                <a:gd name="connsiteX1" fmla="*/ 473938 w 547368"/>
                <a:gd name="connsiteY1" fmla="*/ 0 h 441035"/>
                <a:gd name="connsiteX2" fmla="*/ 547368 w 547368"/>
                <a:gd name="connsiteY2" fmla="*/ 73430 h 441035"/>
                <a:gd name="connsiteX3" fmla="*/ 547368 w 547368"/>
                <a:gd name="connsiteY3" fmla="*/ 367144 h 441035"/>
                <a:gd name="connsiteX4" fmla="*/ 473938 w 547368"/>
                <a:gd name="connsiteY4" fmla="*/ 440574 h 441035"/>
                <a:gd name="connsiteX5" fmla="*/ 2114 w 547368"/>
                <a:gd name="connsiteY5" fmla="*/ 441035 h 441035"/>
                <a:gd name="connsiteX6" fmla="*/ 169 w 547368"/>
                <a:gd name="connsiteY6" fmla="*/ 3997 h 441035"/>
                <a:gd name="connsiteX0" fmla="*/ 436 w 545254"/>
                <a:gd name="connsiteY0" fmla="*/ 1616 h 441035"/>
                <a:gd name="connsiteX1" fmla="*/ 471824 w 545254"/>
                <a:gd name="connsiteY1" fmla="*/ 0 h 441035"/>
                <a:gd name="connsiteX2" fmla="*/ 545254 w 545254"/>
                <a:gd name="connsiteY2" fmla="*/ 73430 h 441035"/>
                <a:gd name="connsiteX3" fmla="*/ 545254 w 545254"/>
                <a:gd name="connsiteY3" fmla="*/ 367144 h 441035"/>
                <a:gd name="connsiteX4" fmla="*/ 471824 w 545254"/>
                <a:gd name="connsiteY4" fmla="*/ 440574 h 441035"/>
                <a:gd name="connsiteX5" fmla="*/ 0 w 545254"/>
                <a:gd name="connsiteY5" fmla="*/ 441035 h 441035"/>
                <a:gd name="connsiteX6" fmla="*/ 436 w 545254"/>
                <a:gd name="connsiteY6" fmla="*/ 1616 h 441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45254" h="441035">
                  <a:moveTo>
                    <a:pt x="436" y="1616"/>
                  </a:moveTo>
                  <a:lnTo>
                    <a:pt x="471824" y="0"/>
                  </a:lnTo>
                  <a:cubicBezTo>
                    <a:pt x="512378" y="0"/>
                    <a:pt x="545254" y="32876"/>
                    <a:pt x="545254" y="73430"/>
                  </a:cubicBezTo>
                  <a:lnTo>
                    <a:pt x="545254" y="367144"/>
                  </a:lnTo>
                  <a:cubicBezTo>
                    <a:pt x="545254" y="407698"/>
                    <a:pt x="512378" y="440574"/>
                    <a:pt x="471824" y="440574"/>
                  </a:cubicBezTo>
                  <a:lnTo>
                    <a:pt x="0" y="441035"/>
                  </a:lnTo>
                  <a:cubicBezTo>
                    <a:pt x="1026" y="292843"/>
                    <a:pt x="-590" y="149808"/>
                    <a:pt x="436" y="1616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 dirty="0"/>
            </a:p>
          </p:txBody>
        </p:sp>
      </p:grpSp>
      <p:grpSp>
        <p:nvGrpSpPr>
          <p:cNvPr id="609" name="Group 608">
            <a:extLst>
              <a:ext uri="{FF2B5EF4-FFF2-40B4-BE49-F238E27FC236}">
                <a16:creationId xmlns:a16="http://schemas.microsoft.com/office/drawing/2014/main" id="{09F658A1-9792-45E2-8C0E-31501FC8FB97}"/>
              </a:ext>
            </a:extLst>
          </p:cNvPr>
          <p:cNvGrpSpPr/>
          <p:nvPr/>
        </p:nvGrpSpPr>
        <p:grpSpPr>
          <a:xfrm rot="204466">
            <a:off x="4503295" y="4592779"/>
            <a:ext cx="360119" cy="278631"/>
            <a:chOff x="1560183" y="4100423"/>
            <a:chExt cx="431268" cy="333682"/>
          </a:xfrm>
          <a:solidFill>
            <a:schemeClr val="accent1">
              <a:lumMod val="75000"/>
            </a:schemeClr>
          </a:solidFill>
        </p:grpSpPr>
        <p:sp>
          <p:nvSpPr>
            <p:cNvPr id="610" name="Rectangle: Rounded Corners 609">
              <a:extLst>
                <a:ext uri="{FF2B5EF4-FFF2-40B4-BE49-F238E27FC236}">
                  <a16:creationId xmlns:a16="http://schemas.microsoft.com/office/drawing/2014/main" id="{8775B4B9-D524-43F0-9B6A-C3FB1BF8D17F}"/>
                </a:ext>
              </a:extLst>
            </p:cNvPr>
            <p:cNvSpPr/>
            <p:nvPr/>
          </p:nvSpPr>
          <p:spPr>
            <a:xfrm flipV="1">
              <a:off x="1560183" y="4100423"/>
              <a:ext cx="431267" cy="1605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  <p:sp>
          <p:nvSpPr>
            <p:cNvPr id="611" name="Rectangle: Rounded Corners 610">
              <a:extLst>
                <a:ext uri="{FF2B5EF4-FFF2-40B4-BE49-F238E27FC236}">
                  <a16:creationId xmlns:a16="http://schemas.microsoft.com/office/drawing/2014/main" id="{19DF36FE-C887-4865-B933-4B264B3ECB4E}"/>
                </a:ext>
              </a:extLst>
            </p:cNvPr>
            <p:cNvSpPr/>
            <p:nvPr/>
          </p:nvSpPr>
          <p:spPr>
            <a:xfrm flipV="1">
              <a:off x="1560184" y="4273506"/>
              <a:ext cx="431267" cy="1605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sp>
        <p:nvSpPr>
          <p:cNvPr id="612" name="Rectangle: Rounded Corners 611">
            <a:extLst>
              <a:ext uri="{FF2B5EF4-FFF2-40B4-BE49-F238E27FC236}">
                <a16:creationId xmlns:a16="http://schemas.microsoft.com/office/drawing/2014/main" id="{585B62AB-536D-45F9-9D29-D138ED3309C6}"/>
              </a:ext>
            </a:extLst>
          </p:cNvPr>
          <p:cNvSpPr/>
          <p:nvPr/>
        </p:nvSpPr>
        <p:spPr>
          <a:xfrm rot="21586" flipV="1">
            <a:off x="4522029" y="3976446"/>
            <a:ext cx="499213" cy="1341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613" name="Rectangle: Rounded Corners 36">
            <a:extLst>
              <a:ext uri="{FF2B5EF4-FFF2-40B4-BE49-F238E27FC236}">
                <a16:creationId xmlns:a16="http://schemas.microsoft.com/office/drawing/2014/main" id="{58C50EB5-7FF6-4822-A489-9607CA0AC816}"/>
              </a:ext>
            </a:extLst>
          </p:cNvPr>
          <p:cNvSpPr>
            <a:spLocks noChangeAspect="1"/>
          </p:cNvSpPr>
          <p:nvPr/>
        </p:nvSpPr>
        <p:spPr>
          <a:xfrm rot="21586" flipV="1">
            <a:off x="5047813" y="3982640"/>
            <a:ext cx="153167" cy="123375"/>
          </a:xfrm>
          <a:custGeom>
            <a:avLst/>
            <a:gdLst>
              <a:gd name="connsiteX0" fmla="*/ 0 w 1936866"/>
              <a:gd name="connsiteY0" fmla="*/ 73430 h 440574"/>
              <a:gd name="connsiteX1" fmla="*/ 73430 w 1936866"/>
              <a:gd name="connsiteY1" fmla="*/ 0 h 440574"/>
              <a:gd name="connsiteX2" fmla="*/ 1863436 w 1936866"/>
              <a:gd name="connsiteY2" fmla="*/ 0 h 440574"/>
              <a:gd name="connsiteX3" fmla="*/ 1936866 w 1936866"/>
              <a:gd name="connsiteY3" fmla="*/ 73430 h 440574"/>
              <a:gd name="connsiteX4" fmla="*/ 1936866 w 1936866"/>
              <a:gd name="connsiteY4" fmla="*/ 367144 h 440574"/>
              <a:gd name="connsiteX5" fmla="*/ 1863436 w 1936866"/>
              <a:gd name="connsiteY5" fmla="*/ 440574 h 440574"/>
              <a:gd name="connsiteX6" fmla="*/ 73430 w 1936866"/>
              <a:gd name="connsiteY6" fmla="*/ 440574 h 440574"/>
              <a:gd name="connsiteX7" fmla="*/ 0 w 1936866"/>
              <a:gd name="connsiteY7" fmla="*/ 367144 h 440574"/>
              <a:gd name="connsiteX8" fmla="*/ 0 w 1936866"/>
              <a:gd name="connsiteY8" fmla="*/ 73430 h 440574"/>
              <a:gd name="connsiteX0" fmla="*/ 0 w 1936866"/>
              <a:gd name="connsiteY0" fmla="*/ 73430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73430 h 440574"/>
              <a:gd name="connsiteX0" fmla="*/ 0 w 1936866"/>
              <a:gd name="connsiteY0" fmla="*/ 31691 h 457332"/>
              <a:gd name="connsiteX1" fmla="*/ 1863436 w 1936866"/>
              <a:gd name="connsiteY1" fmla="*/ 16758 h 457332"/>
              <a:gd name="connsiteX2" fmla="*/ 1936866 w 1936866"/>
              <a:gd name="connsiteY2" fmla="*/ 90188 h 457332"/>
              <a:gd name="connsiteX3" fmla="*/ 1936866 w 1936866"/>
              <a:gd name="connsiteY3" fmla="*/ 383902 h 457332"/>
              <a:gd name="connsiteX4" fmla="*/ 1863436 w 1936866"/>
              <a:gd name="connsiteY4" fmla="*/ 457332 h 457332"/>
              <a:gd name="connsiteX5" fmla="*/ 73430 w 1936866"/>
              <a:gd name="connsiteY5" fmla="*/ 457332 h 457332"/>
              <a:gd name="connsiteX6" fmla="*/ 0 w 1936866"/>
              <a:gd name="connsiteY6" fmla="*/ 383902 h 457332"/>
              <a:gd name="connsiteX7" fmla="*/ 0 w 1936866"/>
              <a:gd name="connsiteY7" fmla="*/ 31691 h 457332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73430 w 1936866"/>
              <a:gd name="connsiteY5" fmla="*/ 440574 h 440574"/>
              <a:gd name="connsiteX6" fmla="*/ 0 w 1936866"/>
              <a:gd name="connsiteY6" fmla="*/ 367144 h 440574"/>
              <a:gd name="connsiteX7" fmla="*/ 0 w 1936866"/>
              <a:gd name="connsiteY7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367144 h 440574"/>
              <a:gd name="connsiteX6" fmla="*/ 0 w 1936866"/>
              <a:gd name="connsiteY6" fmla="*/ 14933 h 440574"/>
              <a:gd name="connsiteX0" fmla="*/ 0 w 1936866"/>
              <a:gd name="connsiteY0" fmla="*/ 14933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14933 h 440574"/>
              <a:gd name="connsiteX0" fmla="*/ 0 w 1936866"/>
              <a:gd name="connsiteY0" fmla="*/ 5697 h 440574"/>
              <a:gd name="connsiteX1" fmla="*/ 1863436 w 1936866"/>
              <a:gd name="connsiteY1" fmla="*/ 0 h 440574"/>
              <a:gd name="connsiteX2" fmla="*/ 1936866 w 1936866"/>
              <a:gd name="connsiteY2" fmla="*/ 73430 h 440574"/>
              <a:gd name="connsiteX3" fmla="*/ 1936866 w 1936866"/>
              <a:gd name="connsiteY3" fmla="*/ 367144 h 440574"/>
              <a:gd name="connsiteX4" fmla="*/ 1863436 w 1936866"/>
              <a:gd name="connsiteY4" fmla="*/ 440574 h 440574"/>
              <a:gd name="connsiteX5" fmla="*/ 0 w 1936866"/>
              <a:gd name="connsiteY5" fmla="*/ 434877 h 440574"/>
              <a:gd name="connsiteX6" fmla="*/ 0 w 1936866"/>
              <a:gd name="connsiteY6" fmla="*/ 5697 h 440574"/>
              <a:gd name="connsiteX0" fmla="*/ 0 w 1936866"/>
              <a:gd name="connsiteY0" fmla="*/ 5697 h 444114"/>
              <a:gd name="connsiteX1" fmla="*/ 1863436 w 1936866"/>
              <a:gd name="connsiteY1" fmla="*/ 0 h 444114"/>
              <a:gd name="connsiteX2" fmla="*/ 1936866 w 1936866"/>
              <a:gd name="connsiteY2" fmla="*/ 73430 h 444114"/>
              <a:gd name="connsiteX3" fmla="*/ 1936866 w 1936866"/>
              <a:gd name="connsiteY3" fmla="*/ 367144 h 444114"/>
              <a:gd name="connsiteX4" fmla="*/ 1863436 w 1936866"/>
              <a:gd name="connsiteY4" fmla="*/ 440574 h 444114"/>
              <a:gd name="connsiteX5" fmla="*/ 0 w 1936866"/>
              <a:gd name="connsiteY5" fmla="*/ 444114 h 444114"/>
              <a:gd name="connsiteX6" fmla="*/ 0 w 1936866"/>
              <a:gd name="connsiteY6" fmla="*/ 5697 h 444114"/>
              <a:gd name="connsiteX0" fmla="*/ 0 w 1936866"/>
              <a:gd name="connsiteY0" fmla="*/ 2451 h 447026"/>
              <a:gd name="connsiteX1" fmla="*/ 1863436 w 1936866"/>
              <a:gd name="connsiteY1" fmla="*/ 2912 h 447026"/>
              <a:gd name="connsiteX2" fmla="*/ 1936866 w 1936866"/>
              <a:gd name="connsiteY2" fmla="*/ 76342 h 447026"/>
              <a:gd name="connsiteX3" fmla="*/ 1936866 w 1936866"/>
              <a:gd name="connsiteY3" fmla="*/ 370056 h 447026"/>
              <a:gd name="connsiteX4" fmla="*/ 1863436 w 1936866"/>
              <a:gd name="connsiteY4" fmla="*/ 443486 h 447026"/>
              <a:gd name="connsiteX5" fmla="*/ 0 w 1936866"/>
              <a:gd name="connsiteY5" fmla="*/ 447026 h 447026"/>
              <a:gd name="connsiteX6" fmla="*/ 0 w 1936866"/>
              <a:gd name="connsiteY6" fmla="*/ 2451 h 447026"/>
              <a:gd name="connsiteX0" fmla="*/ 0 w 1936866"/>
              <a:gd name="connsiteY0" fmla="*/ 0 h 444575"/>
              <a:gd name="connsiteX1" fmla="*/ 1863436 w 1936866"/>
              <a:gd name="connsiteY1" fmla="*/ 461 h 444575"/>
              <a:gd name="connsiteX2" fmla="*/ 1936866 w 1936866"/>
              <a:gd name="connsiteY2" fmla="*/ 73891 h 444575"/>
              <a:gd name="connsiteX3" fmla="*/ 1936866 w 1936866"/>
              <a:gd name="connsiteY3" fmla="*/ 367605 h 444575"/>
              <a:gd name="connsiteX4" fmla="*/ 1863436 w 1936866"/>
              <a:gd name="connsiteY4" fmla="*/ 441035 h 444575"/>
              <a:gd name="connsiteX5" fmla="*/ 0 w 1936866"/>
              <a:gd name="connsiteY5" fmla="*/ 444575 h 444575"/>
              <a:gd name="connsiteX6" fmla="*/ 0 w 1936866"/>
              <a:gd name="connsiteY6" fmla="*/ 0 h 44457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0 w 1936866"/>
              <a:gd name="connsiteY0" fmla="*/ 0 h 441035"/>
              <a:gd name="connsiteX1" fmla="*/ 1863436 w 1936866"/>
              <a:gd name="connsiteY1" fmla="*/ 461 h 441035"/>
              <a:gd name="connsiteX2" fmla="*/ 1936866 w 1936866"/>
              <a:gd name="connsiteY2" fmla="*/ 73891 h 441035"/>
              <a:gd name="connsiteX3" fmla="*/ 1936866 w 1936866"/>
              <a:gd name="connsiteY3" fmla="*/ 367605 h 441035"/>
              <a:gd name="connsiteX4" fmla="*/ 1863436 w 1936866"/>
              <a:gd name="connsiteY4" fmla="*/ 441035 h 441035"/>
              <a:gd name="connsiteX5" fmla="*/ 0 w 1936866"/>
              <a:gd name="connsiteY5" fmla="*/ 438418 h 441035"/>
              <a:gd name="connsiteX6" fmla="*/ 0 w 1936866"/>
              <a:gd name="connsiteY6" fmla="*/ 0 h 441035"/>
              <a:gd name="connsiteX0" fmla="*/ 1394691 w 1936866"/>
              <a:gd name="connsiteY0" fmla="*/ 0 h 444114"/>
              <a:gd name="connsiteX1" fmla="*/ 1863436 w 1936866"/>
              <a:gd name="connsiteY1" fmla="*/ 3540 h 444114"/>
              <a:gd name="connsiteX2" fmla="*/ 1936866 w 1936866"/>
              <a:gd name="connsiteY2" fmla="*/ 76970 h 444114"/>
              <a:gd name="connsiteX3" fmla="*/ 1936866 w 1936866"/>
              <a:gd name="connsiteY3" fmla="*/ 370684 h 444114"/>
              <a:gd name="connsiteX4" fmla="*/ 1863436 w 1936866"/>
              <a:gd name="connsiteY4" fmla="*/ 444114 h 444114"/>
              <a:gd name="connsiteX5" fmla="*/ 0 w 1936866"/>
              <a:gd name="connsiteY5" fmla="*/ 441497 h 444114"/>
              <a:gd name="connsiteX6" fmla="*/ 1394691 w 1936866"/>
              <a:gd name="connsiteY6" fmla="*/ 0 h 444114"/>
              <a:gd name="connsiteX0" fmla="*/ 3079 w 545254"/>
              <a:gd name="connsiteY0" fmla="*/ 0 h 444575"/>
              <a:gd name="connsiteX1" fmla="*/ 471824 w 545254"/>
              <a:gd name="connsiteY1" fmla="*/ 3540 h 444575"/>
              <a:gd name="connsiteX2" fmla="*/ 545254 w 545254"/>
              <a:gd name="connsiteY2" fmla="*/ 76970 h 444575"/>
              <a:gd name="connsiteX3" fmla="*/ 545254 w 545254"/>
              <a:gd name="connsiteY3" fmla="*/ 370684 h 444575"/>
              <a:gd name="connsiteX4" fmla="*/ 471824 w 545254"/>
              <a:gd name="connsiteY4" fmla="*/ 444114 h 444575"/>
              <a:gd name="connsiteX5" fmla="*/ 0 w 545254"/>
              <a:gd name="connsiteY5" fmla="*/ 444575 h 444575"/>
              <a:gd name="connsiteX6" fmla="*/ 3079 w 545254"/>
              <a:gd name="connsiteY6" fmla="*/ 0 h 444575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0 h 442063"/>
              <a:gd name="connsiteX1" fmla="*/ 473938 w 547368"/>
              <a:gd name="connsiteY1" fmla="*/ 1028 h 442063"/>
              <a:gd name="connsiteX2" fmla="*/ 547368 w 547368"/>
              <a:gd name="connsiteY2" fmla="*/ 74458 h 442063"/>
              <a:gd name="connsiteX3" fmla="*/ 547368 w 547368"/>
              <a:gd name="connsiteY3" fmla="*/ 368172 h 442063"/>
              <a:gd name="connsiteX4" fmla="*/ 473938 w 547368"/>
              <a:gd name="connsiteY4" fmla="*/ 441602 h 442063"/>
              <a:gd name="connsiteX5" fmla="*/ 2114 w 547368"/>
              <a:gd name="connsiteY5" fmla="*/ 442063 h 442063"/>
              <a:gd name="connsiteX6" fmla="*/ 169 w 547368"/>
              <a:gd name="connsiteY6" fmla="*/ 0 h 442063"/>
              <a:gd name="connsiteX0" fmla="*/ 567 w 545254"/>
              <a:gd name="connsiteY0" fmla="*/ 0 h 442063"/>
              <a:gd name="connsiteX1" fmla="*/ 471824 w 545254"/>
              <a:gd name="connsiteY1" fmla="*/ 1028 h 442063"/>
              <a:gd name="connsiteX2" fmla="*/ 545254 w 545254"/>
              <a:gd name="connsiteY2" fmla="*/ 74458 h 442063"/>
              <a:gd name="connsiteX3" fmla="*/ 545254 w 545254"/>
              <a:gd name="connsiteY3" fmla="*/ 368172 h 442063"/>
              <a:gd name="connsiteX4" fmla="*/ 471824 w 545254"/>
              <a:gd name="connsiteY4" fmla="*/ 441602 h 442063"/>
              <a:gd name="connsiteX5" fmla="*/ 0 w 545254"/>
              <a:gd name="connsiteY5" fmla="*/ 442063 h 442063"/>
              <a:gd name="connsiteX6" fmla="*/ 567 w 545254"/>
              <a:gd name="connsiteY6" fmla="*/ 0 h 442063"/>
              <a:gd name="connsiteX0" fmla="*/ 169 w 547368"/>
              <a:gd name="connsiteY0" fmla="*/ 3997 h 441035"/>
              <a:gd name="connsiteX1" fmla="*/ 473938 w 547368"/>
              <a:gd name="connsiteY1" fmla="*/ 0 h 441035"/>
              <a:gd name="connsiteX2" fmla="*/ 547368 w 547368"/>
              <a:gd name="connsiteY2" fmla="*/ 73430 h 441035"/>
              <a:gd name="connsiteX3" fmla="*/ 547368 w 547368"/>
              <a:gd name="connsiteY3" fmla="*/ 367144 h 441035"/>
              <a:gd name="connsiteX4" fmla="*/ 473938 w 547368"/>
              <a:gd name="connsiteY4" fmla="*/ 440574 h 441035"/>
              <a:gd name="connsiteX5" fmla="*/ 2114 w 547368"/>
              <a:gd name="connsiteY5" fmla="*/ 441035 h 441035"/>
              <a:gd name="connsiteX6" fmla="*/ 169 w 547368"/>
              <a:gd name="connsiteY6" fmla="*/ 3997 h 441035"/>
              <a:gd name="connsiteX0" fmla="*/ 436 w 545254"/>
              <a:gd name="connsiteY0" fmla="*/ 1616 h 441035"/>
              <a:gd name="connsiteX1" fmla="*/ 471824 w 545254"/>
              <a:gd name="connsiteY1" fmla="*/ 0 h 441035"/>
              <a:gd name="connsiteX2" fmla="*/ 545254 w 545254"/>
              <a:gd name="connsiteY2" fmla="*/ 73430 h 441035"/>
              <a:gd name="connsiteX3" fmla="*/ 545254 w 545254"/>
              <a:gd name="connsiteY3" fmla="*/ 367144 h 441035"/>
              <a:gd name="connsiteX4" fmla="*/ 471824 w 545254"/>
              <a:gd name="connsiteY4" fmla="*/ 440574 h 441035"/>
              <a:gd name="connsiteX5" fmla="*/ 0 w 545254"/>
              <a:gd name="connsiteY5" fmla="*/ 441035 h 441035"/>
              <a:gd name="connsiteX6" fmla="*/ 436 w 545254"/>
              <a:gd name="connsiteY6" fmla="*/ 1616 h 4410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45254" h="441035">
                <a:moveTo>
                  <a:pt x="436" y="1616"/>
                </a:moveTo>
                <a:lnTo>
                  <a:pt x="471824" y="0"/>
                </a:lnTo>
                <a:cubicBezTo>
                  <a:pt x="512378" y="0"/>
                  <a:pt x="545254" y="32876"/>
                  <a:pt x="545254" y="73430"/>
                </a:cubicBezTo>
                <a:lnTo>
                  <a:pt x="545254" y="367144"/>
                </a:lnTo>
                <a:cubicBezTo>
                  <a:pt x="545254" y="407698"/>
                  <a:pt x="512378" y="440574"/>
                  <a:pt x="471824" y="440574"/>
                </a:cubicBezTo>
                <a:lnTo>
                  <a:pt x="0" y="441035"/>
                </a:lnTo>
                <a:cubicBezTo>
                  <a:pt x="1026" y="292843"/>
                  <a:pt x="-590" y="149808"/>
                  <a:pt x="436" y="1616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</a:schemeClr>
          </a:solidFill>
          <a:ln w="952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614" name="Rectangle 613">
            <a:extLst>
              <a:ext uri="{FF2B5EF4-FFF2-40B4-BE49-F238E27FC236}">
                <a16:creationId xmlns:a16="http://schemas.microsoft.com/office/drawing/2014/main" id="{8C17D298-ECFE-47A3-844C-FC5865152E55}"/>
              </a:ext>
            </a:extLst>
          </p:cNvPr>
          <p:cNvSpPr/>
          <p:nvPr/>
        </p:nvSpPr>
        <p:spPr>
          <a:xfrm rot="21586" flipV="1">
            <a:off x="4879962" y="3977651"/>
            <a:ext cx="166509" cy="134103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/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35973802-EB6C-44D5-8A47-1AFAF819FCFC}"/>
              </a:ext>
            </a:extLst>
          </p:cNvPr>
          <p:cNvSpPr txBox="1"/>
          <p:nvPr/>
        </p:nvSpPr>
        <p:spPr>
          <a:xfrm rot="20841661">
            <a:off x="3626850" y="2597305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S-HBsAg</a:t>
            </a:r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7C67A7DC-56F9-4017-ADF0-088A0858C6AE}"/>
              </a:ext>
            </a:extLst>
          </p:cNvPr>
          <p:cNvSpPr txBox="1"/>
          <p:nvPr/>
        </p:nvSpPr>
        <p:spPr>
          <a:xfrm rot="21331005">
            <a:off x="3616754" y="2977156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40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M-HBsAg</a:t>
            </a:r>
          </a:p>
        </p:txBody>
      </p:sp>
      <p:sp>
        <p:nvSpPr>
          <p:cNvPr id="617" name="TextBox 616">
            <a:extLst>
              <a:ext uri="{FF2B5EF4-FFF2-40B4-BE49-F238E27FC236}">
                <a16:creationId xmlns:a16="http://schemas.microsoft.com/office/drawing/2014/main" id="{AE944BDE-B626-4BC1-B616-967DB5954EC4}"/>
              </a:ext>
            </a:extLst>
          </p:cNvPr>
          <p:cNvSpPr txBox="1"/>
          <p:nvPr/>
        </p:nvSpPr>
        <p:spPr>
          <a:xfrm>
            <a:off x="3671928" y="3859483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400" dirty="0">
                <a:ln w="6350">
                  <a:solidFill>
                    <a:schemeClr val="accent1">
                      <a:lumMod val="60000"/>
                      <a:lumOff val="40000"/>
                    </a:schemeClr>
                  </a:solidFill>
                </a:ln>
                <a:solidFill>
                  <a:schemeClr val="accent1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L-HBsAg</a:t>
            </a:r>
          </a:p>
        </p:txBody>
      </p:sp>
      <p:sp>
        <p:nvSpPr>
          <p:cNvPr id="618" name="Rectangle: Rounded Corners 617">
            <a:extLst>
              <a:ext uri="{FF2B5EF4-FFF2-40B4-BE49-F238E27FC236}">
                <a16:creationId xmlns:a16="http://schemas.microsoft.com/office/drawing/2014/main" id="{73FE3EE7-01F8-4849-932D-18FA68AF66C9}"/>
              </a:ext>
            </a:extLst>
          </p:cNvPr>
          <p:cNvSpPr/>
          <p:nvPr/>
        </p:nvSpPr>
        <p:spPr>
          <a:xfrm rot="671686" flipV="1">
            <a:off x="4437983" y="5316850"/>
            <a:ext cx="360117" cy="1341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619" name="Rectangle: Rounded Corners 618">
            <a:extLst>
              <a:ext uri="{FF2B5EF4-FFF2-40B4-BE49-F238E27FC236}">
                <a16:creationId xmlns:a16="http://schemas.microsoft.com/office/drawing/2014/main" id="{34DDBD6C-4952-492A-9A9F-FF3EB4E5DFF1}"/>
              </a:ext>
            </a:extLst>
          </p:cNvPr>
          <p:cNvSpPr/>
          <p:nvPr/>
        </p:nvSpPr>
        <p:spPr>
          <a:xfrm flipV="1">
            <a:off x="4527931" y="3820018"/>
            <a:ext cx="360117" cy="1341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sp>
        <p:nvSpPr>
          <p:cNvPr id="620" name="Rectangle: Rounded Corners 619">
            <a:extLst>
              <a:ext uri="{FF2B5EF4-FFF2-40B4-BE49-F238E27FC236}">
                <a16:creationId xmlns:a16="http://schemas.microsoft.com/office/drawing/2014/main" id="{87F1F5FB-4A14-4B21-B393-745BCBFDD927}"/>
              </a:ext>
            </a:extLst>
          </p:cNvPr>
          <p:cNvSpPr/>
          <p:nvPr/>
        </p:nvSpPr>
        <p:spPr>
          <a:xfrm rot="21383630" flipV="1">
            <a:off x="4507594" y="3199671"/>
            <a:ext cx="360117" cy="134103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629" name="Group 628">
            <a:extLst>
              <a:ext uri="{FF2B5EF4-FFF2-40B4-BE49-F238E27FC236}">
                <a16:creationId xmlns:a16="http://schemas.microsoft.com/office/drawing/2014/main" id="{C4C0163C-297E-4710-8604-8A2E20A1C6C1}"/>
              </a:ext>
            </a:extLst>
          </p:cNvPr>
          <p:cNvGrpSpPr/>
          <p:nvPr/>
        </p:nvGrpSpPr>
        <p:grpSpPr>
          <a:xfrm rot="20834066">
            <a:off x="4455914" y="2415598"/>
            <a:ext cx="360119" cy="278632"/>
            <a:chOff x="1560183" y="4100423"/>
            <a:chExt cx="431268" cy="333682"/>
          </a:xfrm>
          <a:solidFill>
            <a:schemeClr val="accent1">
              <a:lumMod val="75000"/>
            </a:schemeClr>
          </a:solidFill>
        </p:grpSpPr>
        <p:sp>
          <p:nvSpPr>
            <p:cNvPr id="633" name="Rectangle: Rounded Corners 632">
              <a:extLst>
                <a:ext uri="{FF2B5EF4-FFF2-40B4-BE49-F238E27FC236}">
                  <a16:creationId xmlns:a16="http://schemas.microsoft.com/office/drawing/2014/main" id="{838628A3-F78D-40C6-AC7C-5868CD629EE0}"/>
                </a:ext>
              </a:extLst>
            </p:cNvPr>
            <p:cNvSpPr/>
            <p:nvPr/>
          </p:nvSpPr>
          <p:spPr>
            <a:xfrm rot="10835749" flipV="1">
              <a:off x="1560183" y="4100423"/>
              <a:ext cx="431267" cy="1605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lIns="0" tIns="0" rIns="0" bIns="0" rtlCol="0" anchor="ctr"/>
            <a:lstStyle/>
            <a:p>
              <a:pPr algn="ctr"/>
              <a:endParaRPr lang="en-CA" sz="5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4" name="Rectangle: Rounded Corners 633">
              <a:extLst>
                <a:ext uri="{FF2B5EF4-FFF2-40B4-BE49-F238E27FC236}">
                  <a16:creationId xmlns:a16="http://schemas.microsoft.com/office/drawing/2014/main" id="{C8F453CA-6E5F-4FDD-A328-915693898093}"/>
                </a:ext>
              </a:extLst>
            </p:cNvPr>
            <p:cNvSpPr/>
            <p:nvPr/>
          </p:nvSpPr>
          <p:spPr>
            <a:xfrm flipV="1">
              <a:off x="1560184" y="4273506"/>
              <a:ext cx="431267" cy="160599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</p:grpSp>
      <p:cxnSp>
        <p:nvCxnSpPr>
          <p:cNvPr id="641" name="Straight Connector 640">
            <a:extLst>
              <a:ext uri="{FF2B5EF4-FFF2-40B4-BE49-F238E27FC236}">
                <a16:creationId xmlns:a16="http://schemas.microsoft.com/office/drawing/2014/main" id="{50B017EE-DE14-4AE9-8F30-DDDC74E633D4}"/>
              </a:ext>
            </a:extLst>
          </p:cNvPr>
          <p:cNvCxnSpPr>
            <a:cxnSpLocks/>
            <a:stCxn id="390" idx="3"/>
          </p:cNvCxnSpPr>
          <p:nvPr/>
        </p:nvCxnSpPr>
        <p:spPr>
          <a:xfrm flipV="1">
            <a:off x="3172408" y="1418254"/>
            <a:ext cx="2332653" cy="747814"/>
          </a:xfrm>
          <a:prstGeom prst="line">
            <a:avLst/>
          </a:prstGeom>
          <a:ln w="889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2" name="TextBox 641">
            <a:extLst>
              <a:ext uri="{FF2B5EF4-FFF2-40B4-BE49-F238E27FC236}">
                <a16:creationId xmlns:a16="http://schemas.microsoft.com/office/drawing/2014/main" id="{17FE752F-7159-4156-B8E0-43538B465E89}"/>
              </a:ext>
            </a:extLst>
          </p:cNvPr>
          <p:cNvSpPr txBox="1"/>
          <p:nvPr/>
        </p:nvSpPr>
        <p:spPr>
          <a:xfrm>
            <a:off x="4468143" y="5662880"/>
            <a:ext cx="182584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L-HBsAg</a:t>
            </a:r>
          </a:p>
          <a:p>
            <a:pPr algn="ctr">
              <a:lnSpc>
                <a:spcPts val="1200"/>
              </a:lnSpc>
            </a:pPr>
            <a:r>
              <a:rPr lang="en-CA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enrichment</a:t>
            </a:r>
          </a:p>
          <a:p>
            <a:pPr algn="ctr">
              <a:lnSpc>
                <a:spcPts val="1400"/>
              </a:lnSpc>
            </a:pPr>
            <a:r>
              <a:rPr lang="el-GR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γ</a:t>
            </a:r>
            <a:r>
              <a:rPr lang="en-CA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2-adaptin</a:t>
            </a:r>
          </a:p>
        </p:txBody>
      </p:sp>
      <p:sp>
        <p:nvSpPr>
          <p:cNvPr id="636" name="Rectangle: Rounded Corners 635">
            <a:extLst>
              <a:ext uri="{FF2B5EF4-FFF2-40B4-BE49-F238E27FC236}">
                <a16:creationId xmlns:a16="http://schemas.microsoft.com/office/drawing/2014/main" id="{7D0AAAC8-CADC-44E1-8C3E-B1C785430277}"/>
              </a:ext>
            </a:extLst>
          </p:cNvPr>
          <p:cNvSpPr/>
          <p:nvPr/>
        </p:nvSpPr>
        <p:spPr>
          <a:xfrm rot="7212346" flipV="1">
            <a:off x="6282067" y="1928376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endParaRPr lang="en-CA" sz="5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7" name="Rectangle: Rounded Corners 636">
            <a:extLst>
              <a:ext uri="{FF2B5EF4-FFF2-40B4-BE49-F238E27FC236}">
                <a16:creationId xmlns:a16="http://schemas.microsoft.com/office/drawing/2014/main" id="{2678F379-1517-4B4A-869F-960A549493AD}"/>
              </a:ext>
            </a:extLst>
          </p:cNvPr>
          <p:cNvSpPr/>
          <p:nvPr/>
        </p:nvSpPr>
        <p:spPr>
          <a:xfrm rot="17976597" flipV="1">
            <a:off x="6307212" y="1942667"/>
            <a:ext cx="72067" cy="26836"/>
          </a:xfrm>
          <a:prstGeom prst="round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CA" sz="1400"/>
          </a:p>
        </p:txBody>
      </p:sp>
      <p:grpSp>
        <p:nvGrpSpPr>
          <p:cNvPr id="650" name="Group 649">
            <a:extLst>
              <a:ext uri="{FF2B5EF4-FFF2-40B4-BE49-F238E27FC236}">
                <a16:creationId xmlns:a16="http://schemas.microsoft.com/office/drawing/2014/main" id="{F6BDDD25-8686-42C8-B1E1-8289334D3B02}"/>
              </a:ext>
            </a:extLst>
          </p:cNvPr>
          <p:cNvGrpSpPr/>
          <p:nvPr/>
        </p:nvGrpSpPr>
        <p:grpSpPr>
          <a:xfrm>
            <a:off x="3099932" y="1377695"/>
            <a:ext cx="4134248" cy="3368826"/>
            <a:chOff x="3099932" y="1377695"/>
            <a:chExt cx="4134248" cy="3368826"/>
          </a:xfrm>
        </p:grpSpPr>
        <p:grpSp>
          <p:nvGrpSpPr>
            <p:cNvPr id="575" name="Group 574">
              <a:extLst>
                <a:ext uri="{FF2B5EF4-FFF2-40B4-BE49-F238E27FC236}">
                  <a16:creationId xmlns:a16="http://schemas.microsoft.com/office/drawing/2014/main" id="{6643A089-D037-4CB8-9C75-DA7FE6D8EF69}"/>
                </a:ext>
              </a:extLst>
            </p:cNvPr>
            <p:cNvGrpSpPr/>
            <p:nvPr/>
          </p:nvGrpSpPr>
          <p:grpSpPr>
            <a:xfrm rot="10454097">
              <a:off x="6184254" y="1805433"/>
              <a:ext cx="43822" cy="140010"/>
              <a:chOff x="2850804" y="2306173"/>
              <a:chExt cx="55291" cy="176653"/>
            </a:xfrm>
          </p:grpSpPr>
          <p:sp>
            <p:nvSpPr>
              <p:cNvPr id="576" name="Rectangle: Rounded Corners 575">
                <a:extLst>
                  <a:ext uri="{FF2B5EF4-FFF2-40B4-BE49-F238E27FC236}">
                    <a16:creationId xmlns:a16="http://schemas.microsoft.com/office/drawing/2014/main" id="{35664ED5-3605-46FB-9716-D969DD1E6A06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7" name="Rectangle: Rounded Corners 576">
                <a:extLst>
                  <a:ext uri="{FF2B5EF4-FFF2-40B4-BE49-F238E27FC236}">
                    <a16:creationId xmlns:a16="http://schemas.microsoft.com/office/drawing/2014/main" id="{02A12DD5-63CC-429B-8CCD-8FEC001AFF59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78" name="Group 577">
              <a:extLst>
                <a:ext uri="{FF2B5EF4-FFF2-40B4-BE49-F238E27FC236}">
                  <a16:creationId xmlns:a16="http://schemas.microsoft.com/office/drawing/2014/main" id="{BBE9979C-FAE5-4119-AAD8-86571564219A}"/>
                </a:ext>
              </a:extLst>
            </p:cNvPr>
            <p:cNvGrpSpPr/>
            <p:nvPr/>
          </p:nvGrpSpPr>
          <p:grpSpPr>
            <a:xfrm rot="8195013">
              <a:off x="5964919" y="1862053"/>
              <a:ext cx="43822" cy="140010"/>
              <a:chOff x="2850804" y="2306173"/>
              <a:chExt cx="55291" cy="176653"/>
            </a:xfrm>
          </p:grpSpPr>
          <p:sp>
            <p:nvSpPr>
              <p:cNvPr id="579" name="Rectangle: Rounded Corners 578">
                <a:extLst>
                  <a:ext uri="{FF2B5EF4-FFF2-40B4-BE49-F238E27FC236}">
                    <a16:creationId xmlns:a16="http://schemas.microsoft.com/office/drawing/2014/main" id="{3436074E-9768-4EBF-BCAD-65714D86A330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0" name="Rectangle: Rounded Corners 579">
                <a:extLst>
                  <a:ext uri="{FF2B5EF4-FFF2-40B4-BE49-F238E27FC236}">
                    <a16:creationId xmlns:a16="http://schemas.microsoft.com/office/drawing/2014/main" id="{156F4C10-97F2-4929-82C2-DDB978B7C0A7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1" name="Group 580">
              <a:extLst>
                <a:ext uri="{FF2B5EF4-FFF2-40B4-BE49-F238E27FC236}">
                  <a16:creationId xmlns:a16="http://schemas.microsoft.com/office/drawing/2014/main" id="{B6D4E9E5-7EEA-44A0-9615-CEDCC4A18E7D}"/>
                </a:ext>
              </a:extLst>
            </p:cNvPr>
            <p:cNvGrpSpPr/>
            <p:nvPr/>
          </p:nvGrpSpPr>
          <p:grpSpPr>
            <a:xfrm rot="3317138">
              <a:off x="5812454" y="2266835"/>
              <a:ext cx="43822" cy="140010"/>
              <a:chOff x="2850804" y="2306173"/>
              <a:chExt cx="55291" cy="176653"/>
            </a:xfrm>
          </p:grpSpPr>
          <p:sp>
            <p:nvSpPr>
              <p:cNvPr id="582" name="Rectangle: Rounded Corners 581">
                <a:extLst>
                  <a:ext uri="{FF2B5EF4-FFF2-40B4-BE49-F238E27FC236}">
                    <a16:creationId xmlns:a16="http://schemas.microsoft.com/office/drawing/2014/main" id="{FD93F074-E5E6-4FAE-B073-8C8A22597CD1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3" name="Rectangle: Rounded Corners 582">
                <a:extLst>
                  <a:ext uri="{FF2B5EF4-FFF2-40B4-BE49-F238E27FC236}">
                    <a16:creationId xmlns:a16="http://schemas.microsoft.com/office/drawing/2014/main" id="{F90B76BB-F145-4FB5-9D54-81B9496459E6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4" name="Group 583">
              <a:extLst>
                <a:ext uri="{FF2B5EF4-FFF2-40B4-BE49-F238E27FC236}">
                  <a16:creationId xmlns:a16="http://schemas.microsoft.com/office/drawing/2014/main" id="{DB0DCA91-8591-413E-81F4-3A99ECACF151}"/>
                </a:ext>
              </a:extLst>
            </p:cNvPr>
            <p:cNvGrpSpPr/>
            <p:nvPr/>
          </p:nvGrpSpPr>
          <p:grpSpPr>
            <a:xfrm rot="1952060">
              <a:off x="5918143" y="2432918"/>
              <a:ext cx="43822" cy="140010"/>
              <a:chOff x="2850804" y="2306173"/>
              <a:chExt cx="55291" cy="176653"/>
            </a:xfrm>
          </p:grpSpPr>
          <p:sp>
            <p:nvSpPr>
              <p:cNvPr id="585" name="Rectangle: Rounded Corners 584">
                <a:extLst>
                  <a:ext uri="{FF2B5EF4-FFF2-40B4-BE49-F238E27FC236}">
                    <a16:creationId xmlns:a16="http://schemas.microsoft.com/office/drawing/2014/main" id="{A7BDBA94-44D5-49F7-821C-191CD488296A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6" name="Rectangle: Rounded Corners 585">
                <a:extLst>
                  <a:ext uri="{FF2B5EF4-FFF2-40B4-BE49-F238E27FC236}">
                    <a16:creationId xmlns:a16="http://schemas.microsoft.com/office/drawing/2014/main" id="{F750E782-AC62-47A9-9BFC-E4E6F134502E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87" name="Group 586">
              <a:extLst>
                <a:ext uri="{FF2B5EF4-FFF2-40B4-BE49-F238E27FC236}">
                  <a16:creationId xmlns:a16="http://schemas.microsoft.com/office/drawing/2014/main" id="{DDAEDAB7-891B-4F8E-BAC2-0789C9EDE21D}"/>
                </a:ext>
              </a:extLst>
            </p:cNvPr>
            <p:cNvGrpSpPr/>
            <p:nvPr/>
          </p:nvGrpSpPr>
          <p:grpSpPr>
            <a:xfrm rot="16979014">
              <a:off x="6463577" y="2353651"/>
              <a:ext cx="43822" cy="140010"/>
              <a:chOff x="2850804" y="2306173"/>
              <a:chExt cx="55291" cy="176653"/>
            </a:xfrm>
          </p:grpSpPr>
          <p:sp>
            <p:nvSpPr>
              <p:cNvPr id="588" name="Rectangle: Rounded Corners 587">
                <a:extLst>
                  <a:ext uri="{FF2B5EF4-FFF2-40B4-BE49-F238E27FC236}">
                    <a16:creationId xmlns:a16="http://schemas.microsoft.com/office/drawing/2014/main" id="{128BB554-F94D-42C0-BF88-22D4A0F04A55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9" name="Rectangle: Rounded Corners 588">
                <a:extLst>
                  <a:ext uri="{FF2B5EF4-FFF2-40B4-BE49-F238E27FC236}">
                    <a16:creationId xmlns:a16="http://schemas.microsoft.com/office/drawing/2014/main" id="{24F1BDD5-E649-4C05-AAA5-6AFBD6952044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90" name="Group 589">
              <a:extLst>
                <a:ext uri="{FF2B5EF4-FFF2-40B4-BE49-F238E27FC236}">
                  <a16:creationId xmlns:a16="http://schemas.microsoft.com/office/drawing/2014/main" id="{6ED48BF3-FE5C-4DD1-BABB-B5272717B5D3}"/>
                </a:ext>
              </a:extLst>
            </p:cNvPr>
            <p:cNvGrpSpPr/>
            <p:nvPr/>
          </p:nvGrpSpPr>
          <p:grpSpPr>
            <a:xfrm rot="14737303">
              <a:off x="6505096" y="2066781"/>
              <a:ext cx="43822" cy="140010"/>
              <a:chOff x="2850804" y="2306173"/>
              <a:chExt cx="55291" cy="176653"/>
            </a:xfrm>
          </p:grpSpPr>
          <p:sp>
            <p:nvSpPr>
              <p:cNvPr id="591" name="Rectangle: Rounded Corners 590">
                <a:extLst>
                  <a:ext uri="{FF2B5EF4-FFF2-40B4-BE49-F238E27FC236}">
                    <a16:creationId xmlns:a16="http://schemas.microsoft.com/office/drawing/2014/main" id="{61502CE8-E0E6-414F-A491-FE59D9F684B8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2" name="Rectangle: Rounded Corners 591">
                <a:extLst>
                  <a:ext uri="{FF2B5EF4-FFF2-40B4-BE49-F238E27FC236}">
                    <a16:creationId xmlns:a16="http://schemas.microsoft.com/office/drawing/2014/main" id="{58E8690C-D3D6-440A-A448-E68D2A702CD8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93" name="Group 592">
              <a:extLst>
                <a:ext uri="{FF2B5EF4-FFF2-40B4-BE49-F238E27FC236}">
                  <a16:creationId xmlns:a16="http://schemas.microsoft.com/office/drawing/2014/main" id="{84602E9A-9799-4B98-A895-380EE4313359}"/>
                </a:ext>
              </a:extLst>
            </p:cNvPr>
            <p:cNvGrpSpPr/>
            <p:nvPr/>
          </p:nvGrpSpPr>
          <p:grpSpPr>
            <a:xfrm rot="20548173">
              <a:off x="6146507" y="2529171"/>
              <a:ext cx="43822" cy="140010"/>
              <a:chOff x="2850804" y="2306173"/>
              <a:chExt cx="55291" cy="176653"/>
            </a:xfrm>
          </p:grpSpPr>
          <p:sp>
            <p:nvSpPr>
              <p:cNvPr id="594" name="Rectangle: Rounded Corners 593">
                <a:extLst>
                  <a:ext uri="{FF2B5EF4-FFF2-40B4-BE49-F238E27FC236}">
                    <a16:creationId xmlns:a16="http://schemas.microsoft.com/office/drawing/2014/main" id="{55BB4D2C-BD17-42E5-B38A-C5B58A16C0EE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5" name="Rectangle: Rounded Corners 594">
                <a:extLst>
                  <a:ext uri="{FF2B5EF4-FFF2-40B4-BE49-F238E27FC236}">
                    <a16:creationId xmlns:a16="http://schemas.microsoft.com/office/drawing/2014/main" id="{B5B2494B-91C7-4052-85EF-E857BD2F33CF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596" name="Group 595">
              <a:extLst>
                <a:ext uri="{FF2B5EF4-FFF2-40B4-BE49-F238E27FC236}">
                  <a16:creationId xmlns:a16="http://schemas.microsoft.com/office/drawing/2014/main" id="{81773221-942C-4236-997F-3344D1AEBD23}"/>
                </a:ext>
              </a:extLst>
            </p:cNvPr>
            <p:cNvGrpSpPr/>
            <p:nvPr/>
          </p:nvGrpSpPr>
          <p:grpSpPr>
            <a:xfrm rot="5400000">
              <a:off x="5812454" y="2057346"/>
              <a:ext cx="43822" cy="140010"/>
              <a:chOff x="2850804" y="2306173"/>
              <a:chExt cx="55291" cy="176653"/>
            </a:xfrm>
          </p:grpSpPr>
          <p:sp>
            <p:nvSpPr>
              <p:cNvPr id="597" name="Rectangle: Rounded Corners 596">
                <a:extLst>
                  <a:ext uri="{FF2B5EF4-FFF2-40B4-BE49-F238E27FC236}">
                    <a16:creationId xmlns:a16="http://schemas.microsoft.com/office/drawing/2014/main" id="{215F32A7-A622-44BA-8C7E-74812BC37818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8" name="Rectangle: Rounded Corners 597">
                <a:extLst>
                  <a:ext uri="{FF2B5EF4-FFF2-40B4-BE49-F238E27FC236}">
                    <a16:creationId xmlns:a16="http://schemas.microsoft.com/office/drawing/2014/main" id="{D0F74E71-75F6-43B4-A6DB-9D2F7FEF3D6D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599" name="Arrow: Right 598">
              <a:extLst>
                <a:ext uri="{FF2B5EF4-FFF2-40B4-BE49-F238E27FC236}">
                  <a16:creationId xmlns:a16="http://schemas.microsoft.com/office/drawing/2014/main" id="{C3949D3B-1F5F-4DA9-B2BD-F577B31982A9}"/>
                </a:ext>
              </a:extLst>
            </p:cNvPr>
            <p:cNvSpPr/>
            <p:nvPr/>
          </p:nvSpPr>
          <p:spPr>
            <a:xfrm rot="21063272">
              <a:off x="6648590" y="1912588"/>
              <a:ext cx="585590" cy="403390"/>
            </a:xfrm>
            <a:prstGeom prst="rightArrow">
              <a:avLst>
                <a:gd name="adj1" fmla="val 50000"/>
                <a:gd name="adj2" fmla="val 101667"/>
              </a:avLst>
            </a:prstGeom>
            <a:solidFill>
              <a:schemeClr val="accent6">
                <a:lumMod val="40000"/>
                <a:lumOff val="60000"/>
              </a:schemeClr>
            </a:solidFill>
            <a:ln w="25400"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 sz="1400"/>
            </a:p>
          </p:txBody>
        </p:sp>
        <p:sp>
          <p:nvSpPr>
            <p:cNvPr id="621" name="TextBox 620">
              <a:extLst>
                <a:ext uri="{FF2B5EF4-FFF2-40B4-BE49-F238E27FC236}">
                  <a16:creationId xmlns:a16="http://schemas.microsoft.com/office/drawing/2014/main" id="{C5D19FCB-E34A-425B-B7AA-F5A49BF64658}"/>
                </a:ext>
              </a:extLst>
            </p:cNvPr>
            <p:cNvSpPr txBox="1"/>
            <p:nvPr/>
          </p:nvSpPr>
          <p:spPr>
            <a:xfrm rot="159312">
              <a:off x="3099932" y="4223301"/>
              <a:ext cx="145905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CA" sz="1400" dirty="0">
                  <a:ln w="6350">
                    <a:noFill/>
                  </a:ln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Hsp70 / Hsc70?</a:t>
              </a:r>
            </a:p>
            <a:p>
              <a:pPr algn="r"/>
              <a:r>
                <a:rPr lang="en-CA" sz="1400" dirty="0">
                  <a:ln w="6350">
                    <a:solidFill>
                      <a:srgbClr val="00B050"/>
                    </a:solidFill>
                  </a:ln>
                  <a:solidFill>
                    <a:schemeClr val="accent6">
                      <a:lumMod val="40000"/>
                      <a:lumOff val="60000"/>
                    </a:schemeClr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DNAJB12</a:t>
              </a:r>
            </a:p>
          </p:txBody>
        </p:sp>
        <p:grpSp>
          <p:nvGrpSpPr>
            <p:cNvPr id="622" name="Group 621">
              <a:extLst>
                <a:ext uri="{FF2B5EF4-FFF2-40B4-BE49-F238E27FC236}">
                  <a16:creationId xmlns:a16="http://schemas.microsoft.com/office/drawing/2014/main" id="{3D4ECFAF-DE63-46E5-9741-90667DFFF40B}"/>
                </a:ext>
              </a:extLst>
            </p:cNvPr>
            <p:cNvGrpSpPr/>
            <p:nvPr/>
          </p:nvGrpSpPr>
          <p:grpSpPr>
            <a:xfrm rot="15527309">
              <a:off x="4743503" y="4192954"/>
              <a:ext cx="205327" cy="656014"/>
              <a:chOff x="2850804" y="2306173"/>
              <a:chExt cx="55291" cy="176653"/>
            </a:xfrm>
          </p:grpSpPr>
          <p:sp>
            <p:nvSpPr>
              <p:cNvPr id="623" name="Rectangle: Rounded Corners 622">
                <a:extLst>
                  <a:ext uri="{FF2B5EF4-FFF2-40B4-BE49-F238E27FC236}">
                    <a16:creationId xmlns:a16="http://schemas.microsoft.com/office/drawing/2014/main" id="{1575F7B5-68F9-4ABA-A911-E11C56A21B31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4" name="Rectangle: Rounded Corners 623">
                <a:extLst>
                  <a:ext uri="{FF2B5EF4-FFF2-40B4-BE49-F238E27FC236}">
                    <a16:creationId xmlns:a16="http://schemas.microsoft.com/office/drawing/2014/main" id="{B11D6A20-93D0-4C99-911D-4373ED55F9D3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25" name="Group 624">
              <a:extLst>
                <a:ext uri="{FF2B5EF4-FFF2-40B4-BE49-F238E27FC236}">
                  <a16:creationId xmlns:a16="http://schemas.microsoft.com/office/drawing/2014/main" id="{B92DF941-6F20-4C9B-BBAB-A92F9FD29080}"/>
                </a:ext>
              </a:extLst>
            </p:cNvPr>
            <p:cNvGrpSpPr/>
            <p:nvPr/>
          </p:nvGrpSpPr>
          <p:grpSpPr>
            <a:xfrm rot="15143393">
              <a:off x="4750937" y="3075069"/>
              <a:ext cx="205327" cy="656014"/>
              <a:chOff x="2850804" y="2306173"/>
              <a:chExt cx="55291" cy="176653"/>
            </a:xfrm>
          </p:grpSpPr>
          <p:sp>
            <p:nvSpPr>
              <p:cNvPr id="626" name="Rectangle: Rounded Corners 625">
                <a:extLst>
                  <a:ext uri="{FF2B5EF4-FFF2-40B4-BE49-F238E27FC236}">
                    <a16:creationId xmlns:a16="http://schemas.microsoft.com/office/drawing/2014/main" id="{B3812A47-9D9D-4557-8DBA-B9A74070441E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7" name="Rectangle: Rounded Corners 626">
                <a:extLst>
                  <a:ext uri="{FF2B5EF4-FFF2-40B4-BE49-F238E27FC236}">
                    <a16:creationId xmlns:a16="http://schemas.microsoft.com/office/drawing/2014/main" id="{6EEBCBF4-5CE2-4ADD-A93D-AC27E016B0F1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0" name="Group 629">
              <a:extLst>
                <a:ext uri="{FF2B5EF4-FFF2-40B4-BE49-F238E27FC236}">
                  <a16:creationId xmlns:a16="http://schemas.microsoft.com/office/drawing/2014/main" id="{3B61609B-BB7F-432D-BED2-930D3CF23B3B}"/>
                </a:ext>
              </a:extLst>
            </p:cNvPr>
            <p:cNvGrpSpPr/>
            <p:nvPr/>
          </p:nvGrpSpPr>
          <p:grpSpPr>
            <a:xfrm rot="14641650">
              <a:off x="4639071" y="1981452"/>
              <a:ext cx="205328" cy="656014"/>
              <a:chOff x="2850804" y="2306173"/>
              <a:chExt cx="55291" cy="176653"/>
            </a:xfrm>
          </p:grpSpPr>
          <p:sp>
            <p:nvSpPr>
              <p:cNvPr id="631" name="Rectangle: Rounded Corners 630">
                <a:extLst>
                  <a:ext uri="{FF2B5EF4-FFF2-40B4-BE49-F238E27FC236}">
                    <a16:creationId xmlns:a16="http://schemas.microsoft.com/office/drawing/2014/main" id="{588EF7DF-7175-4002-BB25-6283A0B5C0CD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32" name="Rectangle: Rounded Corners 631">
                <a:extLst>
                  <a:ext uri="{FF2B5EF4-FFF2-40B4-BE49-F238E27FC236}">
                    <a16:creationId xmlns:a16="http://schemas.microsoft.com/office/drawing/2014/main" id="{E7E9B7A4-D9E0-48D0-B73D-E28070514077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38" name="Group 637">
              <a:extLst>
                <a:ext uri="{FF2B5EF4-FFF2-40B4-BE49-F238E27FC236}">
                  <a16:creationId xmlns:a16="http://schemas.microsoft.com/office/drawing/2014/main" id="{916A1139-4DC3-40B5-BB62-67DF37F15D2B}"/>
                </a:ext>
              </a:extLst>
            </p:cNvPr>
            <p:cNvGrpSpPr/>
            <p:nvPr/>
          </p:nvGrpSpPr>
          <p:grpSpPr>
            <a:xfrm rot="11884625">
              <a:off x="6367323" y="1874276"/>
              <a:ext cx="43822" cy="140010"/>
              <a:chOff x="2850804" y="2306173"/>
              <a:chExt cx="55291" cy="176653"/>
            </a:xfrm>
          </p:grpSpPr>
          <p:sp>
            <p:nvSpPr>
              <p:cNvPr id="639" name="Rectangle: Rounded Corners 638">
                <a:extLst>
                  <a:ext uri="{FF2B5EF4-FFF2-40B4-BE49-F238E27FC236}">
                    <a16:creationId xmlns:a16="http://schemas.microsoft.com/office/drawing/2014/main" id="{805C6F7D-F0AA-4B0B-AAAC-CFEA703266D2}"/>
                  </a:ext>
                </a:extLst>
              </p:cNvPr>
              <p:cNvSpPr/>
              <p:nvPr/>
            </p:nvSpPr>
            <p:spPr>
              <a:xfrm rot="6224668" flipV="1">
                <a:off x="2822270" y="2420432"/>
                <a:ext cx="90928" cy="33860"/>
              </a:xfrm>
              <a:prstGeom prst="round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3175">
                <a:solidFill>
                  <a:srgbClr val="00B050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40" name="Rectangle: Rounded Corners 639">
                <a:extLst>
                  <a:ext uri="{FF2B5EF4-FFF2-40B4-BE49-F238E27FC236}">
                    <a16:creationId xmlns:a16="http://schemas.microsoft.com/office/drawing/2014/main" id="{CB908F0D-4836-442B-A80E-F4FB95E43E54}"/>
                  </a:ext>
                </a:extLst>
              </p:cNvPr>
              <p:cNvSpPr/>
              <p:nvPr/>
            </p:nvSpPr>
            <p:spPr>
              <a:xfrm rot="6224668" flipV="1">
                <a:off x="2843701" y="2334707"/>
                <a:ext cx="90928" cy="33860"/>
              </a:xfrm>
              <a:prstGeom prst="roundRect">
                <a:avLst/>
              </a:prstGeom>
              <a:solidFill>
                <a:schemeClr val="bg2"/>
              </a:solidFill>
              <a:ln w="3175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CA" sz="5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643" name="Group 642">
              <a:extLst>
                <a:ext uri="{FF2B5EF4-FFF2-40B4-BE49-F238E27FC236}">
                  <a16:creationId xmlns:a16="http://schemas.microsoft.com/office/drawing/2014/main" id="{A1D40942-2FAB-4340-9EDD-9CEB25CF88E4}"/>
                </a:ext>
              </a:extLst>
            </p:cNvPr>
            <p:cNvGrpSpPr/>
            <p:nvPr/>
          </p:nvGrpSpPr>
          <p:grpSpPr>
            <a:xfrm>
              <a:off x="5811455" y="1377695"/>
              <a:ext cx="1393902" cy="420051"/>
              <a:chOff x="5464098" y="3217116"/>
              <a:chExt cx="1393902" cy="420051"/>
            </a:xfrm>
          </p:grpSpPr>
          <p:sp>
            <p:nvSpPr>
              <p:cNvPr id="644" name="Rectangle 643">
                <a:extLst>
                  <a:ext uri="{FF2B5EF4-FFF2-40B4-BE49-F238E27FC236}">
                    <a16:creationId xmlns:a16="http://schemas.microsoft.com/office/drawing/2014/main" id="{05B7331B-B44F-4E24-A960-D20D91411113}"/>
                  </a:ext>
                </a:extLst>
              </p:cNvPr>
              <p:cNvSpPr/>
              <p:nvPr/>
            </p:nvSpPr>
            <p:spPr>
              <a:xfrm>
                <a:off x="5482843" y="3277272"/>
                <a:ext cx="1368925" cy="316348"/>
              </a:xfrm>
              <a:prstGeom prst="rect">
                <a:avLst/>
              </a:prstGeom>
              <a:noFill/>
              <a:ln w="38100">
                <a:solidFill>
                  <a:srgbClr val="00B05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 sz="1400">
                  <a:solidFill>
                    <a:srgbClr val="00B050"/>
                  </a:solidFill>
                </a:endParaRPr>
              </a:p>
            </p:txBody>
          </p:sp>
          <p:sp>
            <p:nvSpPr>
              <p:cNvPr id="645" name="TextBox 644">
                <a:extLst>
                  <a:ext uri="{FF2B5EF4-FFF2-40B4-BE49-F238E27FC236}">
                    <a16:creationId xmlns:a16="http://schemas.microsoft.com/office/drawing/2014/main" id="{9E426882-6A41-413E-9A26-93ACD0F14D73}"/>
                  </a:ext>
                </a:extLst>
              </p:cNvPr>
              <p:cNvSpPr txBox="1"/>
              <p:nvPr/>
            </p:nvSpPr>
            <p:spPr>
              <a:xfrm>
                <a:off x="5464098" y="3217116"/>
                <a:ext cx="1393902" cy="42005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457200" rtl="0" eaLnBrk="1" fontAlgn="auto" latinLnBrk="0" hangingPunct="1">
                  <a:lnSpc>
                    <a:spcPts val="28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CA" sz="2000" b="1" i="0" u="none" strike="noStrike" kern="1200" cap="none" spc="0" normalizeH="0" baseline="0" noProof="0" dirty="0">
                    <a:ln w="12700">
                      <a:solidFill>
                        <a:srgbClr val="00B050"/>
                      </a:solidFill>
                    </a:ln>
                    <a:solidFill>
                      <a:srgbClr val="70AD47">
                        <a:lumMod val="40000"/>
                        <a:lumOff val="60000"/>
                      </a:srgbClr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DNAJB12</a:t>
                </a:r>
              </a:p>
            </p:txBody>
          </p:sp>
        </p:grpSp>
      </p:grpSp>
      <p:sp>
        <p:nvSpPr>
          <p:cNvPr id="649" name="TextBox 648">
            <a:extLst>
              <a:ext uri="{FF2B5EF4-FFF2-40B4-BE49-F238E27FC236}">
                <a16:creationId xmlns:a16="http://schemas.microsoft.com/office/drawing/2014/main" id="{1216C173-16EC-4629-9522-B2863FE4B4E4}"/>
              </a:ext>
            </a:extLst>
          </p:cNvPr>
          <p:cNvSpPr txBox="1"/>
          <p:nvPr/>
        </p:nvSpPr>
        <p:spPr>
          <a:xfrm>
            <a:off x="10479875" y="5549696"/>
            <a:ext cx="13140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&lt;0.001% of circulating</a:t>
            </a:r>
          </a:p>
          <a:p>
            <a:pPr>
              <a:lnSpc>
                <a:spcPts val="1600"/>
              </a:lnSpc>
            </a:pPr>
            <a:r>
              <a:rPr lang="en-CA" sz="1600" b="1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HBsAg</a:t>
            </a:r>
          </a:p>
        </p:txBody>
      </p:sp>
      <p:cxnSp>
        <p:nvCxnSpPr>
          <p:cNvPr id="651" name="Straight Connector 650">
            <a:extLst>
              <a:ext uri="{FF2B5EF4-FFF2-40B4-BE49-F238E27FC236}">
                <a16:creationId xmlns:a16="http://schemas.microsoft.com/office/drawing/2014/main" id="{32BF12AE-9103-4031-805E-AC446F72D899}"/>
              </a:ext>
            </a:extLst>
          </p:cNvPr>
          <p:cNvCxnSpPr>
            <a:cxnSpLocks/>
          </p:cNvCxnSpPr>
          <p:nvPr/>
        </p:nvCxnSpPr>
        <p:spPr>
          <a:xfrm>
            <a:off x="5520287" y="1057827"/>
            <a:ext cx="0" cy="724320"/>
          </a:xfrm>
          <a:prstGeom prst="line">
            <a:avLst/>
          </a:prstGeom>
          <a:ln w="8890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0546C337-C5B8-4926-8807-058128C611F8}"/>
              </a:ext>
            </a:extLst>
          </p:cNvPr>
          <p:cNvSpPr txBox="1"/>
          <p:nvPr/>
        </p:nvSpPr>
        <p:spPr>
          <a:xfrm>
            <a:off x="7445829" y="4590661"/>
            <a:ext cx="679994" cy="460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400"/>
              </a:lnSpc>
            </a:pPr>
            <a:r>
              <a:rPr lang="en-CA" sz="1600" b="1" dirty="0">
                <a:solidFill>
                  <a:srgbClr val="FF0000"/>
                </a:solidFill>
              </a:rPr>
              <a:t>NUCs</a:t>
            </a:r>
          </a:p>
          <a:p>
            <a:pPr>
              <a:lnSpc>
                <a:spcPts val="1400"/>
              </a:lnSpc>
            </a:pPr>
            <a:r>
              <a:rPr lang="en-CA" sz="1600" b="1" dirty="0">
                <a:solidFill>
                  <a:srgbClr val="FF0000"/>
                </a:solidFill>
              </a:rPr>
              <a:t>CAMs</a:t>
            </a:r>
          </a:p>
        </p:txBody>
      </p:sp>
      <p:sp>
        <p:nvSpPr>
          <p:cNvPr id="646" name="TextBox 645">
            <a:extLst>
              <a:ext uri="{FF2B5EF4-FFF2-40B4-BE49-F238E27FC236}">
                <a16:creationId xmlns:a16="http://schemas.microsoft.com/office/drawing/2014/main" id="{684300FD-63FE-46FB-8F85-6799CFAEB856}"/>
              </a:ext>
            </a:extLst>
          </p:cNvPr>
          <p:cNvSpPr txBox="1"/>
          <p:nvPr/>
        </p:nvSpPr>
        <p:spPr>
          <a:xfrm>
            <a:off x="8099664" y="4941347"/>
            <a:ext cx="1439818" cy="4606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FF0000"/>
                </a:solidFill>
              </a:rPr>
              <a:t>dsRNA→TLR3?</a:t>
            </a:r>
          </a:p>
          <a:p>
            <a:pPr algn="ctr">
              <a:lnSpc>
                <a:spcPts val="1400"/>
              </a:lnSpc>
            </a:pPr>
            <a:r>
              <a:rPr lang="en-CA" sz="1600" b="1" dirty="0">
                <a:solidFill>
                  <a:srgbClr val="FF0000"/>
                </a:solidFill>
              </a:rPr>
              <a:t>(RNAi)</a:t>
            </a:r>
          </a:p>
        </p:txBody>
      </p:sp>
      <p:sp>
        <p:nvSpPr>
          <p:cNvPr id="648" name="TextBox 647">
            <a:extLst>
              <a:ext uri="{FF2B5EF4-FFF2-40B4-BE49-F238E27FC236}">
                <a16:creationId xmlns:a16="http://schemas.microsoft.com/office/drawing/2014/main" id="{0A437189-4FA9-4A81-856C-78279741778B}"/>
              </a:ext>
            </a:extLst>
          </p:cNvPr>
          <p:cNvSpPr txBox="1"/>
          <p:nvPr/>
        </p:nvSpPr>
        <p:spPr>
          <a:xfrm>
            <a:off x="99076" y="6222467"/>
            <a:ext cx="3149600" cy="3574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en-CA" sz="1200" dirty="0">
                <a:solidFill>
                  <a:srgbClr val="002060"/>
                </a:solidFill>
              </a:rPr>
              <a:t>Vaillant, ACS Infectious Dis 2021; 7: 1351-1368</a:t>
            </a:r>
          </a:p>
          <a:p>
            <a:pPr>
              <a:lnSpc>
                <a:spcPts val="1000"/>
              </a:lnSpc>
            </a:pPr>
            <a:r>
              <a:rPr lang="en-CA" sz="1200" dirty="0">
                <a:solidFill>
                  <a:srgbClr val="002060"/>
                </a:solidFill>
              </a:rPr>
              <a:t>Boulon et al., AASLD 2021 Poster 836</a:t>
            </a:r>
          </a:p>
        </p:txBody>
      </p:sp>
      <p:sp>
        <p:nvSpPr>
          <p:cNvPr id="652" name="TextBox 651">
            <a:extLst>
              <a:ext uri="{FF2B5EF4-FFF2-40B4-BE49-F238E27FC236}">
                <a16:creationId xmlns:a16="http://schemas.microsoft.com/office/drawing/2014/main" id="{FA96F664-13F6-4F93-8DCD-48F3B1ECB150}"/>
              </a:ext>
            </a:extLst>
          </p:cNvPr>
          <p:cNvSpPr txBox="1"/>
          <p:nvPr/>
        </p:nvSpPr>
        <p:spPr>
          <a:xfrm>
            <a:off x="7418538" y="3660876"/>
            <a:ext cx="41153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Rapid turnover of SVP (1-6 days ½ life)</a:t>
            </a:r>
          </a:p>
          <a:p>
            <a:r>
              <a:rPr lang="en-CA" b="1" dirty="0">
                <a:solidFill>
                  <a:srgbClr val="00B050"/>
                </a:solidFill>
              </a:rPr>
              <a:t>results in host mediated clearance of SVP.</a:t>
            </a:r>
          </a:p>
        </p:txBody>
      </p:sp>
      <p:sp>
        <p:nvSpPr>
          <p:cNvPr id="653" name="TextBox 652">
            <a:extLst>
              <a:ext uri="{FF2B5EF4-FFF2-40B4-BE49-F238E27FC236}">
                <a16:creationId xmlns:a16="http://schemas.microsoft.com/office/drawing/2014/main" id="{A42F83BB-1D5E-4F7A-AA9A-BB70F76AB11F}"/>
              </a:ext>
            </a:extLst>
          </p:cNvPr>
          <p:cNvSpPr txBox="1"/>
          <p:nvPr/>
        </p:nvSpPr>
        <p:spPr>
          <a:xfrm>
            <a:off x="7428812" y="3177990"/>
            <a:ext cx="33337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Replenishment of SVP is blocked.</a:t>
            </a:r>
          </a:p>
        </p:txBody>
      </p:sp>
    </p:spTree>
    <p:extLst>
      <p:ext uri="{BB962C8B-B14F-4D97-AF65-F5344CB8AC3E}">
        <p14:creationId xmlns:p14="http://schemas.microsoft.com/office/powerpoint/2010/main" val="3600320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0" grpId="0" animBg="1"/>
      <p:bldP spid="652" grpId="0"/>
      <p:bldP spid="65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: Rounded Corners 34">
            <a:extLst>
              <a:ext uri="{FF2B5EF4-FFF2-40B4-BE49-F238E27FC236}">
                <a16:creationId xmlns:a16="http://schemas.microsoft.com/office/drawing/2014/main" id="{823F0D6D-BA5A-469D-8938-058DF36A2ED2}"/>
              </a:ext>
            </a:extLst>
          </p:cNvPr>
          <p:cNvSpPr/>
          <p:nvPr/>
        </p:nvSpPr>
        <p:spPr>
          <a:xfrm>
            <a:off x="301841" y="1651981"/>
            <a:ext cx="3415701" cy="4118579"/>
          </a:xfrm>
          <a:prstGeom prst="round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085FECE-A36F-4591-83D2-39D37E1BF282}"/>
              </a:ext>
            </a:extLst>
          </p:cNvPr>
          <p:cNvSpPr/>
          <p:nvPr/>
        </p:nvSpPr>
        <p:spPr>
          <a:xfrm rot="2444072">
            <a:off x="2201456" y="4559766"/>
            <a:ext cx="1932443" cy="1012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6A0BCC-1A3D-44D4-8FB7-BD193E8DF660}"/>
              </a:ext>
            </a:extLst>
          </p:cNvPr>
          <p:cNvSpPr/>
          <p:nvPr/>
        </p:nvSpPr>
        <p:spPr>
          <a:xfrm>
            <a:off x="1797558" y="3957955"/>
            <a:ext cx="854099" cy="6358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6346F993-67B5-47DF-9FCB-89848EE5F0DF}"/>
              </a:ext>
            </a:extLst>
          </p:cNvPr>
          <p:cNvSpPr/>
          <p:nvPr/>
        </p:nvSpPr>
        <p:spPr>
          <a:xfrm rot="2444072">
            <a:off x="2166345" y="4519617"/>
            <a:ext cx="2012406" cy="4761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758915A-4EC4-4DA8-BB5A-07E070866044}"/>
              </a:ext>
            </a:extLst>
          </p:cNvPr>
          <p:cNvSpPr txBox="1"/>
          <p:nvPr/>
        </p:nvSpPr>
        <p:spPr>
          <a:xfrm>
            <a:off x="744325" y="2294305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L-HBsAg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6DFB5BC7-0C71-4545-A5F8-E524134786A2}"/>
              </a:ext>
            </a:extLst>
          </p:cNvPr>
          <p:cNvSpPr txBox="1"/>
          <p:nvPr/>
        </p:nvSpPr>
        <p:spPr>
          <a:xfrm>
            <a:off x="744325" y="2068129"/>
            <a:ext cx="9525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M-HBsAg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24CDC8-A3A1-4B01-BF73-E9A45CD4CD9D}"/>
              </a:ext>
            </a:extLst>
          </p:cNvPr>
          <p:cNvSpPr txBox="1"/>
          <p:nvPr/>
        </p:nvSpPr>
        <p:spPr>
          <a:xfrm>
            <a:off x="744325" y="1827085"/>
            <a:ext cx="9236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S-HBsAg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85AE2-EC40-48D2-982B-CD2C7C24B967}"/>
              </a:ext>
            </a:extLst>
          </p:cNvPr>
          <p:cNvSpPr/>
          <p:nvPr/>
        </p:nvSpPr>
        <p:spPr>
          <a:xfrm>
            <a:off x="620121" y="1897868"/>
            <a:ext cx="163552" cy="1635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9D375A7-D01F-4EEC-BB10-CEFB67AA08B8}"/>
              </a:ext>
            </a:extLst>
          </p:cNvPr>
          <p:cNvSpPr/>
          <p:nvPr/>
        </p:nvSpPr>
        <p:spPr>
          <a:xfrm>
            <a:off x="620121" y="2135761"/>
            <a:ext cx="163552" cy="1635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5873C1-AA4E-4986-9F8E-871053F99362}"/>
              </a:ext>
            </a:extLst>
          </p:cNvPr>
          <p:cNvSpPr/>
          <p:nvPr/>
        </p:nvSpPr>
        <p:spPr>
          <a:xfrm>
            <a:off x="620121" y="2366220"/>
            <a:ext cx="163552" cy="16355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DAE3F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0F130AA-E835-4BAB-ADE6-02A7CC0B3927}"/>
              </a:ext>
            </a:extLst>
          </p:cNvPr>
          <p:cNvSpPr/>
          <p:nvPr/>
        </p:nvSpPr>
        <p:spPr>
          <a:xfrm>
            <a:off x="1797558" y="3177783"/>
            <a:ext cx="854099" cy="76963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6191F1B-F470-4AA0-8B6A-F655CCB684D3}"/>
              </a:ext>
            </a:extLst>
          </p:cNvPr>
          <p:cNvSpPr/>
          <p:nvPr/>
        </p:nvSpPr>
        <p:spPr>
          <a:xfrm>
            <a:off x="1797558" y="3881841"/>
            <a:ext cx="854099" cy="7679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E7F2BE6-4DD5-45B4-8F62-45ECEE10AFC9}"/>
              </a:ext>
            </a:extLst>
          </p:cNvPr>
          <p:cNvSpPr/>
          <p:nvPr/>
        </p:nvSpPr>
        <p:spPr>
          <a:xfrm rot="19281563">
            <a:off x="2399515" y="3265844"/>
            <a:ext cx="1905060" cy="540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94AC2AC-425A-4A25-9836-AB97F3AFBB16}"/>
              </a:ext>
            </a:extLst>
          </p:cNvPr>
          <p:cNvSpPr/>
          <p:nvPr/>
        </p:nvSpPr>
        <p:spPr>
          <a:xfrm rot="19281563">
            <a:off x="2198446" y="2741953"/>
            <a:ext cx="1905060" cy="594363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0E2FEF-1370-4FD0-A1C1-889E44839B68}"/>
              </a:ext>
            </a:extLst>
          </p:cNvPr>
          <p:cNvSpPr/>
          <p:nvPr/>
        </p:nvSpPr>
        <p:spPr>
          <a:xfrm rot="19281563">
            <a:off x="2429867" y="3313069"/>
            <a:ext cx="1905060" cy="72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AC71F48-952C-4643-B647-EC3855362EC2}"/>
              </a:ext>
            </a:extLst>
          </p:cNvPr>
          <p:cNvSpPr/>
          <p:nvPr/>
        </p:nvSpPr>
        <p:spPr>
          <a:xfrm rot="2444072">
            <a:off x="2259071" y="4357710"/>
            <a:ext cx="1996355" cy="19812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9B73961C-AB93-4086-864E-9E77F3AC238D}"/>
              </a:ext>
            </a:extLst>
          </p:cNvPr>
          <p:cNvSpPr txBox="1"/>
          <p:nvPr/>
        </p:nvSpPr>
        <p:spPr>
          <a:xfrm rot="19264789">
            <a:off x="2373146" y="2430163"/>
            <a:ext cx="124467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ERGIC-Golgi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7735E4-F801-415A-99FE-7EBCAD702F9C}"/>
              </a:ext>
            </a:extLst>
          </p:cNvPr>
          <p:cNvSpPr txBox="1"/>
          <p:nvPr/>
        </p:nvSpPr>
        <p:spPr>
          <a:xfrm rot="2398306">
            <a:off x="2298775" y="4553179"/>
            <a:ext cx="1269898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Multivesicular</a:t>
            </a:r>
          </a:p>
          <a:p>
            <a:pPr algn="ctr">
              <a:lnSpc>
                <a:spcPts val="1400"/>
              </a:lnSpc>
            </a:pPr>
            <a:r>
              <a:rPr lang="en-CA" sz="1400" dirty="0">
                <a:latin typeface="Arial" panose="020B0604020202020204" pitchFamily="34" charset="0"/>
                <a:cs typeface="Arial" panose="020B0604020202020204" pitchFamily="34" charset="0"/>
              </a:rPr>
              <a:t>body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D42BA1E4-B1A2-4FC5-8346-8447C5745BCB}"/>
              </a:ext>
            </a:extLst>
          </p:cNvPr>
          <p:cNvSpPr/>
          <p:nvPr/>
        </p:nvSpPr>
        <p:spPr>
          <a:xfrm>
            <a:off x="3717543" y="1868126"/>
            <a:ext cx="483649" cy="37256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Arrow: Right 13">
            <a:extLst>
              <a:ext uri="{FF2B5EF4-FFF2-40B4-BE49-F238E27FC236}">
                <a16:creationId xmlns:a16="http://schemas.microsoft.com/office/drawing/2014/main" id="{AA500CEA-1A46-41B9-AC5B-4F90226D9871}"/>
              </a:ext>
            </a:extLst>
          </p:cNvPr>
          <p:cNvSpPr/>
          <p:nvPr/>
        </p:nvSpPr>
        <p:spPr>
          <a:xfrm>
            <a:off x="4337294" y="1942839"/>
            <a:ext cx="1296000" cy="1386802"/>
          </a:xfrm>
          <a:prstGeom prst="rightArrow">
            <a:avLst>
              <a:gd name="adj1" fmla="val 58719"/>
              <a:gd name="adj2" fmla="val 50000"/>
            </a:avLst>
          </a:prstGeom>
          <a:solidFill>
            <a:schemeClr val="bg1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Arrow: Right 14">
            <a:extLst>
              <a:ext uri="{FF2B5EF4-FFF2-40B4-BE49-F238E27FC236}">
                <a16:creationId xmlns:a16="http://schemas.microsoft.com/office/drawing/2014/main" id="{CC883C91-29EF-4D3D-AF06-6446959A2571}"/>
              </a:ext>
            </a:extLst>
          </p:cNvPr>
          <p:cNvSpPr/>
          <p:nvPr/>
        </p:nvSpPr>
        <p:spPr>
          <a:xfrm>
            <a:off x="4354337" y="4742773"/>
            <a:ext cx="1296000" cy="347738"/>
          </a:xfrm>
          <a:prstGeom prst="rightArrow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sz="1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DC07E07-9BF8-4F4B-9F49-C28749168606}"/>
              </a:ext>
            </a:extLst>
          </p:cNvPr>
          <p:cNvSpPr txBox="1"/>
          <p:nvPr/>
        </p:nvSpPr>
        <p:spPr>
          <a:xfrm>
            <a:off x="328474" y="3383392"/>
            <a:ext cx="769485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HBV</a:t>
            </a:r>
          </a:p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mRNA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50B33FC-0E66-4F1A-8015-BD6C166B4D80}"/>
              </a:ext>
            </a:extLst>
          </p:cNvPr>
          <p:cNvSpPr txBox="1"/>
          <p:nvPr/>
        </p:nvSpPr>
        <p:spPr>
          <a:xfrm>
            <a:off x="4335124" y="2453026"/>
            <a:ext cx="1217000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Constitutive</a:t>
            </a:r>
          </a:p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secretion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2FB932C-64C2-4700-9514-A0678B1C611E}"/>
              </a:ext>
            </a:extLst>
          </p:cNvPr>
          <p:cNvSpPr txBox="1"/>
          <p:nvPr/>
        </p:nvSpPr>
        <p:spPr>
          <a:xfrm>
            <a:off x="5488783" y="2084960"/>
            <a:ext cx="1915195" cy="12208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SVP</a:t>
            </a:r>
          </a:p>
          <a:p>
            <a:pPr marL="0" marR="0" lvl="0" indent="0" algn="ctr" defTabSz="457200" rtl="0" eaLnBrk="1" fontAlgn="auto" latinLnBrk="0" hangingPunct="1">
              <a:lnSpc>
                <a:spcPts val="2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28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kumimoji="0" lang="en-CA" sz="2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pheres</a:t>
            </a:r>
            <a:endParaRPr kumimoji="0" lang="en-CA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10,000 fold</a:t>
            </a:r>
          </a:p>
          <a:p>
            <a:pPr marL="0" marR="0" lvl="0" indent="0" algn="ctr" defTabSz="457200" rtl="0" eaLnBrk="1" fontAlgn="auto" latinLnBrk="0" hangingPunct="1">
              <a:lnSpc>
                <a:spcPts val="16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excess</a:t>
            </a:r>
            <a:endParaRPr kumimoji="0" lang="en-CA" sz="32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0D480DBD-B1FF-4A80-A6BB-47CCC87C0865}"/>
              </a:ext>
            </a:extLst>
          </p:cNvPr>
          <p:cNvSpPr txBox="1"/>
          <p:nvPr/>
        </p:nvSpPr>
        <p:spPr>
          <a:xfrm>
            <a:off x="4416643" y="4774063"/>
            <a:ext cx="1099546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Exocytosis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30861A85-5770-4205-AA5E-EBAA5665B053}"/>
              </a:ext>
            </a:extLst>
          </p:cNvPr>
          <p:cNvSpPr txBox="1"/>
          <p:nvPr/>
        </p:nvSpPr>
        <p:spPr>
          <a:xfrm>
            <a:off x="5657387" y="4459971"/>
            <a:ext cx="1577987" cy="8463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CA" sz="16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SVP filaments</a:t>
            </a:r>
          </a:p>
          <a:p>
            <a:pPr algn="ctr">
              <a:defRPr/>
            </a:pPr>
            <a:r>
              <a:rPr lang="en-CA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1,000 fold excess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A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Virions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B0727CB-A7BF-4D54-B2FD-65C871A76827}"/>
              </a:ext>
            </a:extLst>
          </p:cNvPr>
          <p:cNvSpPr txBox="1"/>
          <p:nvPr/>
        </p:nvSpPr>
        <p:spPr>
          <a:xfrm>
            <a:off x="1967805" y="5098572"/>
            <a:ext cx="1388521" cy="45140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Enrichment of</a:t>
            </a:r>
          </a:p>
          <a:p>
            <a:pPr algn="ctr">
              <a:lnSpc>
                <a:spcPts val="1400"/>
              </a:lnSpc>
            </a:pPr>
            <a:r>
              <a:rPr lang="en-CA" sz="1400" b="1" dirty="0">
                <a:latin typeface="Arial" panose="020B0604020202020204" pitchFamily="34" charset="0"/>
                <a:cs typeface="Arial" panose="020B0604020202020204" pitchFamily="34" charset="0"/>
              </a:rPr>
              <a:t>L-HBsAg</a:t>
            </a:r>
          </a:p>
        </p:txBody>
      </p:sp>
      <p:sp>
        <p:nvSpPr>
          <p:cNvPr id="46" name="Title 3">
            <a:extLst>
              <a:ext uri="{FF2B5EF4-FFF2-40B4-BE49-F238E27FC236}">
                <a16:creationId xmlns:a16="http://schemas.microsoft.com/office/drawing/2014/main" id="{4BC2F442-E47A-45F7-9AA0-371305EDF086}"/>
              </a:ext>
            </a:extLst>
          </p:cNvPr>
          <p:cNvSpPr txBox="1">
            <a:spLocks/>
          </p:cNvSpPr>
          <p:nvPr/>
        </p:nvSpPr>
        <p:spPr bwMode="auto">
          <a:xfrm>
            <a:off x="438539" y="-111125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eaLnBrk="0" fontAlgn="base" hangingPunct="0">
              <a:spcBef>
                <a:spcPct val="0"/>
              </a:spcBef>
              <a:spcAft>
                <a:spcPct val="0"/>
              </a:spcAft>
              <a:defRPr sz="2800" b="0" cap="none" spc="0">
                <a:ln w="0"/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+mj-ea"/>
                <a:cs typeface="+mj-cs"/>
              </a:defRPr>
            </a:lvl1pPr>
            <a:lvl2pPr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 eaLnBrk="0" fontAlgn="base" hangingPunct="0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r>
              <a:rPr lang="en-CA" dirty="0"/>
              <a:t>HBsAg isoform response during therapy can identify antiviral effects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1A59A0D-33C5-45E3-A453-BD1C64407A7E}"/>
              </a:ext>
            </a:extLst>
          </p:cNvPr>
          <p:cNvSpPr txBox="1"/>
          <p:nvPr/>
        </p:nvSpPr>
        <p:spPr>
          <a:xfrm>
            <a:off x="7714694" y="1162588"/>
            <a:ext cx="356882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800" b="1" dirty="0">
                <a:solidFill>
                  <a:srgbClr val="002060"/>
                </a:solidFill>
              </a:rPr>
              <a:t>SVP turn over rapidly</a:t>
            </a:r>
          </a:p>
          <a:p>
            <a:pPr algn="ctr"/>
            <a:r>
              <a:rPr lang="en-CA" sz="2800" b="1" dirty="0">
                <a:solidFill>
                  <a:srgbClr val="002060"/>
                </a:solidFill>
              </a:rPr>
              <a:t>99.99% of HBsAg</a:t>
            </a:r>
          </a:p>
        </p:txBody>
      </p:sp>
      <p:sp>
        <p:nvSpPr>
          <p:cNvPr id="49" name="Left Brace 48">
            <a:extLst>
              <a:ext uri="{FF2B5EF4-FFF2-40B4-BE49-F238E27FC236}">
                <a16:creationId xmlns:a16="http://schemas.microsoft.com/office/drawing/2014/main" id="{D1FFA520-DC67-4612-B2A7-D746C4AD76B8}"/>
              </a:ext>
            </a:extLst>
          </p:cNvPr>
          <p:cNvSpPr/>
          <p:nvPr/>
        </p:nvSpPr>
        <p:spPr>
          <a:xfrm>
            <a:off x="1233995" y="3204839"/>
            <a:ext cx="497151" cy="790113"/>
          </a:xfrm>
          <a:prstGeom prst="leftBrace">
            <a:avLst>
              <a:gd name="adj1" fmla="val 0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4CBF658-FBEE-4BAD-B0BF-DDC1D1D79BBA}"/>
              </a:ext>
            </a:extLst>
          </p:cNvPr>
          <p:cNvSpPr txBox="1"/>
          <p:nvPr/>
        </p:nvSpPr>
        <p:spPr>
          <a:xfrm>
            <a:off x="7741329" y="2514175"/>
            <a:ext cx="418138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2060"/>
                </a:solidFill>
              </a:rPr>
              <a:t>Selective decline in S-HBsAg</a:t>
            </a:r>
          </a:p>
          <a:p>
            <a:r>
              <a:rPr lang="en-CA" sz="1600" b="1" dirty="0">
                <a:solidFill>
                  <a:srgbClr val="002060"/>
                </a:solidFill>
              </a:rPr>
              <a:t>Signals inhibition of spherical SVP release</a:t>
            </a:r>
          </a:p>
          <a:p>
            <a:pPr marL="538163" indent="-17780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2060"/>
                </a:solidFill>
              </a:rPr>
              <a:t>HBV mRNA degradation</a:t>
            </a:r>
          </a:p>
          <a:p>
            <a:pPr marL="538163" indent="-177800">
              <a:buFont typeface="Arial" panose="020B0604020202020204" pitchFamily="34" charset="0"/>
              <a:buChar char="•"/>
            </a:pPr>
            <a:r>
              <a:rPr lang="en-CA" sz="1600" dirty="0">
                <a:solidFill>
                  <a:srgbClr val="002060"/>
                </a:solidFill>
              </a:rPr>
              <a:t>Inhibition of SVP assembly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7EF8A93-8E39-4474-9A2D-6CD505A34618}"/>
              </a:ext>
            </a:extLst>
          </p:cNvPr>
          <p:cNvSpPr/>
          <p:nvPr/>
        </p:nvSpPr>
        <p:spPr>
          <a:xfrm rot="10800000">
            <a:off x="3781048" y="5240312"/>
            <a:ext cx="441547" cy="360000"/>
          </a:xfrm>
          <a:prstGeom prst="rect">
            <a:avLst/>
          </a:prstGeom>
          <a:solidFill>
            <a:srgbClr val="DAE3F3"/>
          </a:solidFill>
          <a:ln w="6350"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1199FD8-1B1E-44B3-B85B-C71C006AF0E4}"/>
              </a:ext>
            </a:extLst>
          </p:cNvPr>
          <p:cNvSpPr/>
          <p:nvPr/>
        </p:nvSpPr>
        <p:spPr>
          <a:xfrm rot="10800000">
            <a:off x="3781048" y="5092424"/>
            <a:ext cx="441547" cy="144000"/>
          </a:xfrm>
          <a:prstGeom prst="rect">
            <a:avLst/>
          </a:prstGeom>
          <a:solidFill>
            <a:srgbClr val="8FAADC"/>
          </a:solidFill>
          <a:ln w="6350"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7A71A8F-C170-42CD-896B-9768D94DA722}"/>
              </a:ext>
            </a:extLst>
          </p:cNvPr>
          <p:cNvSpPr/>
          <p:nvPr/>
        </p:nvSpPr>
        <p:spPr>
          <a:xfrm rot="10800000">
            <a:off x="3781048" y="4151134"/>
            <a:ext cx="441547" cy="936000"/>
          </a:xfrm>
          <a:prstGeom prst="rect">
            <a:avLst/>
          </a:prstGeom>
          <a:solidFill>
            <a:srgbClr val="2F5597"/>
          </a:solidFill>
          <a:ln w="635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D7E7393-02D4-4985-BC99-0A78B7ECC063}"/>
              </a:ext>
            </a:extLst>
          </p:cNvPr>
          <p:cNvSpPr txBox="1"/>
          <p:nvPr/>
        </p:nvSpPr>
        <p:spPr>
          <a:xfrm>
            <a:off x="3688884" y="4466266"/>
            <a:ext cx="6258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00" dirty="0">
                <a:solidFill>
                  <a:schemeClr val="bg1"/>
                </a:solidFill>
              </a:rPr>
              <a:t>65%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EF5D32A5-B8B0-4DA6-8CC1-DB182C7DFEDF}"/>
              </a:ext>
            </a:extLst>
          </p:cNvPr>
          <p:cNvSpPr txBox="1"/>
          <p:nvPr/>
        </p:nvSpPr>
        <p:spPr>
          <a:xfrm>
            <a:off x="3688884" y="5024968"/>
            <a:ext cx="625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1" dirty="0"/>
              <a:t>10%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A8EB78E2-7A97-4772-88B0-56FD001411DF}"/>
              </a:ext>
            </a:extLst>
          </p:cNvPr>
          <p:cNvSpPr txBox="1"/>
          <p:nvPr/>
        </p:nvSpPr>
        <p:spPr>
          <a:xfrm>
            <a:off x="3688884" y="5256376"/>
            <a:ext cx="6258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00" b="1" dirty="0">
                <a:solidFill>
                  <a:srgbClr val="FF0000"/>
                </a:solidFill>
              </a:rPr>
              <a:t>25%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FD447EB6-8B5A-4900-9E44-6F45D866F5AA}"/>
              </a:ext>
            </a:extLst>
          </p:cNvPr>
          <p:cNvSpPr/>
          <p:nvPr/>
        </p:nvSpPr>
        <p:spPr>
          <a:xfrm rot="10800000">
            <a:off x="3781048" y="1901587"/>
            <a:ext cx="441547" cy="1296000"/>
          </a:xfrm>
          <a:prstGeom prst="rect">
            <a:avLst/>
          </a:prstGeom>
          <a:solidFill>
            <a:srgbClr val="2F5597"/>
          </a:solidFill>
          <a:ln w="6350">
            <a:solidFill>
              <a:srgbClr val="2F559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2B058170-88FA-45C8-BAD3-233DE38705D2}"/>
              </a:ext>
            </a:extLst>
          </p:cNvPr>
          <p:cNvSpPr/>
          <p:nvPr/>
        </p:nvSpPr>
        <p:spPr>
          <a:xfrm rot="10800000">
            <a:off x="3781048" y="3193544"/>
            <a:ext cx="441547" cy="144000"/>
          </a:xfrm>
          <a:prstGeom prst="rect">
            <a:avLst/>
          </a:prstGeom>
          <a:solidFill>
            <a:srgbClr val="8FAADC"/>
          </a:solidFill>
          <a:ln w="6350"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29BCA2D8-9829-4290-BC17-F4C2DF22170E}"/>
              </a:ext>
            </a:extLst>
          </p:cNvPr>
          <p:cNvSpPr/>
          <p:nvPr/>
        </p:nvSpPr>
        <p:spPr>
          <a:xfrm rot="10800000">
            <a:off x="3781048" y="3339971"/>
            <a:ext cx="441547" cy="18000"/>
          </a:xfrm>
          <a:prstGeom prst="rect">
            <a:avLst/>
          </a:prstGeom>
          <a:solidFill>
            <a:srgbClr val="DAE3F3"/>
          </a:solidFill>
          <a:ln w="6350">
            <a:solidFill>
              <a:srgbClr val="8FAAD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E88B40D-FD73-47FB-A569-5EBD2A52DA7D}"/>
              </a:ext>
            </a:extLst>
          </p:cNvPr>
          <p:cNvSpPr txBox="1"/>
          <p:nvPr/>
        </p:nvSpPr>
        <p:spPr>
          <a:xfrm>
            <a:off x="3688884" y="2455359"/>
            <a:ext cx="62587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600" dirty="0">
                <a:solidFill>
                  <a:schemeClr val="bg1"/>
                </a:solidFill>
              </a:rPr>
              <a:t>90%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5BA05B5-B0D0-452C-87AE-3E5AC56E52D3}"/>
              </a:ext>
            </a:extLst>
          </p:cNvPr>
          <p:cNvSpPr txBox="1"/>
          <p:nvPr/>
        </p:nvSpPr>
        <p:spPr>
          <a:xfrm>
            <a:off x="3688884" y="3129473"/>
            <a:ext cx="62587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1" dirty="0"/>
              <a:t>10%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CE065A50-1B9B-44FA-9041-3366E87FC98D}"/>
              </a:ext>
            </a:extLst>
          </p:cNvPr>
          <p:cNvSpPr txBox="1"/>
          <p:nvPr/>
        </p:nvSpPr>
        <p:spPr>
          <a:xfrm>
            <a:off x="3632550" y="3307025"/>
            <a:ext cx="74296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1" dirty="0">
                <a:solidFill>
                  <a:srgbClr val="FF0000"/>
                </a:solidFill>
              </a:rPr>
              <a:t>Trace</a:t>
            </a:r>
          </a:p>
          <a:p>
            <a:pPr algn="ctr"/>
            <a:r>
              <a:rPr lang="en-CA" sz="1200" b="1" dirty="0">
                <a:solidFill>
                  <a:srgbClr val="FF0000"/>
                </a:solidFill>
              </a:rPr>
              <a:t>L-HBsAg</a:t>
            </a:r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7A28288C-950D-467E-AF1F-D1CC27B4C403}"/>
              </a:ext>
            </a:extLst>
          </p:cNvPr>
          <p:cNvSpPr/>
          <p:nvPr/>
        </p:nvSpPr>
        <p:spPr>
          <a:xfrm>
            <a:off x="532661" y="3009530"/>
            <a:ext cx="346230" cy="34623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89D81AD-ADFA-45DC-9507-19970E631251}"/>
              </a:ext>
            </a:extLst>
          </p:cNvPr>
          <p:cNvSpPr txBox="1"/>
          <p:nvPr/>
        </p:nvSpPr>
        <p:spPr>
          <a:xfrm>
            <a:off x="7741329" y="4345039"/>
            <a:ext cx="4340949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400" b="1" dirty="0">
                <a:solidFill>
                  <a:srgbClr val="002060"/>
                </a:solidFill>
              </a:rPr>
              <a:t>Selective decline in M/L-HBsAg</a:t>
            </a:r>
          </a:p>
          <a:p>
            <a:r>
              <a:rPr lang="en-CA" sz="1600" dirty="0">
                <a:solidFill>
                  <a:srgbClr val="002060"/>
                </a:solidFill>
              </a:rPr>
              <a:t>Inhibition of virion assembly?</a:t>
            </a:r>
          </a:p>
          <a:p>
            <a:r>
              <a:rPr lang="en-CA" sz="1600" dirty="0">
                <a:solidFill>
                  <a:srgbClr val="002060"/>
                </a:solidFill>
              </a:rPr>
              <a:t>Inhibition of exocytosis of virions / filaments?</a:t>
            </a:r>
          </a:p>
          <a:p>
            <a:r>
              <a:rPr lang="en-CA" sz="1600" dirty="0">
                <a:solidFill>
                  <a:srgbClr val="002060"/>
                </a:solidFill>
              </a:rPr>
              <a:t>Enhanced autophagy?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D5F54334-E03A-4E88-8B04-FA08B98FB5AE}"/>
              </a:ext>
            </a:extLst>
          </p:cNvPr>
          <p:cNvSpPr/>
          <p:nvPr/>
        </p:nvSpPr>
        <p:spPr>
          <a:xfrm>
            <a:off x="2610036" y="2166151"/>
            <a:ext cx="346230" cy="34623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id="{E0D372A8-411D-462B-B0FB-0C17746E5659}"/>
              </a:ext>
            </a:extLst>
          </p:cNvPr>
          <p:cNvSpPr/>
          <p:nvPr/>
        </p:nvSpPr>
        <p:spPr>
          <a:xfrm>
            <a:off x="2308194" y="4465468"/>
            <a:ext cx="346230" cy="34623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BBDFFB54-7EB3-48CC-9945-2BBCFA420368}"/>
              </a:ext>
            </a:extLst>
          </p:cNvPr>
          <p:cNvSpPr/>
          <p:nvPr/>
        </p:nvSpPr>
        <p:spPr>
          <a:xfrm>
            <a:off x="7412856" y="2567441"/>
            <a:ext cx="346230" cy="346230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7C4C8C9-366E-4453-97DB-AE1CB9607307}"/>
              </a:ext>
            </a:extLst>
          </p:cNvPr>
          <p:cNvSpPr/>
          <p:nvPr/>
        </p:nvSpPr>
        <p:spPr>
          <a:xfrm>
            <a:off x="7421732" y="4424940"/>
            <a:ext cx="346230" cy="346230"/>
          </a:xfrm>
          <a:prstGeom prst="ellipse">
            <a:avLst/>
          </a:prstGeom>
          <a:solidFill>
            <a:srgbClr val="FF00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24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C6DCE27F-5B44-49E1-B5B5-5A8294A1903A}"/>
              </a:ext>
            </a:extLst>
          </p:cNvPr>
          <p:cNvSpPr txBox="1"/>
          <p:nvPr/>
        </p:nvSpPr>
        <p:spPr>
          <a:xfrm>
            <a:off x="3493366" y="1436059"/>
            <a:ext cx="109954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Isoform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CA" sz="12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composition</a:t>
            </a:r>
            <a:endParaRPr kumimoji="0" lang="en-CA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1470D5B-9FE0-4893-B67A-14E268CCA063}"/>
              </a:ext>
            </a:extLst>
          </p:cNvPr>
          <p:cNvSpPr txBox="1"/>
          <p:nvPr/>
        </p:nvSpPr>
        <p:spPr>
          <a:xfrm>
            <a:off x="93217" y="6315296"/>
            <a:ext cx="2747638" cy="2551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CA" sz="1200" dirty="0">
                <a:solidFill>
                  <a:srgbClr val="002060"/>
                </a:solidFill>
              </a:rPr>
              <a:t>Vaillant, ACS Inf Dis 2021; 7: 1351-1368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47A41863-32ED-4BAD-AD3F-133CF1EA90D7}"/>
              </a:ext>
            </a:extLst>
          </p:cNvPr>
          <p:cNvSpPr txBox="1"/>
          <p:nvPr/>
        </p:nvSpPr>
        <p:spPr>
          <a:xfrm>
            <a:off x="3624993" y="5536347"/>
            <a:ext cx="74296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1200" b="1" dirty="0">
                <a:solidFill>
                  <a:srgbClr val="FF0000"/>
                </a:solidFill>
              </a:rPr>
              <a:t>L-HBsAg</a:t>
            </a:r>
          </a:p>
        </p:txBody>
      </p:sp>
    </p:spTree>
    <p:extLst>
      <p:ext uri="{BB962C8B-B14F-4D97-AF65-F5344CB8AC3E}">
        <p14:creationId xmlns:p14="http://schemas.microsoft.com/office/powerpoint/2010/main" val="2187055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48" grpId="0"/>
      <p:bldP spid="52" grpId="0" animBg="1"/>
      <p:bldP spid="53" grpId="0" animBg="1"/>
      <p:bldP spid="55" grpId="0" animBg="1"/>
      <p:bldP spid="69" grpId="0"/>
      <p:bldP spid="70" grpId="0"/>
      <p:bldP spid="71" grpId="0"/>
      <p:bldP spid="50" grpId="0" animBg="1"/>
      <p:bldP spid="51" grpId="0" animBg="1"/>
      <p:bldP spid="54" grpId="0" animBg="1"/>
      <p:bldP spid="72" grpId="0"/>
      <p:bldP spid="73" grpId="0"/>
      <p:bldP spid="74" grpId="0"/>
      <p:bldP spid="78" grpId="0" animBg="1"/>
      <p:bldP spid="77" grpId="0"/>
      <p:bldP spid="79" grpId="0" animBg="1"/>
      <p:bldP spid="80" grpId="0" animBg="1"/>
      <p:bldP spid="81" grpId="0" animBg="1"/>
      <p:bldP spid="82" grpId="0" animBg="1"/>
      <p:bldP spid="83" grpId="0"/>
      <p:bldP spid="5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8D2D1E60-FDC1-419F-8A47-E70277158861}"/>
              </a:ext>
            </a:extLst>
          </p:cNvPr>
          <p:cNvSpPr txBox="1">
            <a:spLocks/>
          </p:cNvSpPr>
          <p:nvPr/>
        </p:nvSpPr>
        <p:spPr bwMode="auto">
          <a:xfrm>
            <a:off x="438539" y="-111125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CA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301 / 401: Validating the NAP mechanism in the clinic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2BAD4A6-22D8-4028-8ECF-F9C51876294A}"/>
              </a:ext>
            </a:extLst>
          </p:cNvPr>
          <p:cNvSpPr txBox="1"/>
          <p:nvPr/>
        </p:nvSpPr>
        <p:spPr>
          <a:xfrm>
            <a:off x="1497062" y="952184"/>
            <a:ext cx="89468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b="1" dirty="0">
                <a:solidFill>
                  <a:srgbClr val="002060"/>
                </a:solidFill>
              </a:rPr>
              <a:t>Change in S-HBsAg content:  change in ratio of total HBsAg (S+M+L) : preS2 (M+L) over time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B381C9E-8276-46A5-B950-C1B191515540}"/>
              </a:ext>
            </a:extLst>
          </p:cNvPr>
          <p:cNvSpPr txBox="1"/>
          <p:nvPr/>
        </p:nvSpPr>
        <p:spPr>
          <a:xfrm>
            <a:off x="2137455" y="1636172"/>
            <a:ext cx="16916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2060"/>
                </a:solidFill>
              </a:rPr>
              <a:t>HBsAg response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75D3336-86AC-4D55-8C6C-A397053D3D57}"/>
              </a:ext>
            </a:extLst>
          </p:cNvPr>
          <p:cNvSpPr txBox="1"/>
          <p:nvPr/>
        </p:nvSpPr>
        <p:spPr>
          <a:xfrm>
            <a:off x="6888901" y="1531494"/>
            <a:ext cx="3551068" cy="78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Strong HBsAg declines with NAPs are accompanied by selective decline of S-HBsAg</a:t>
            </a: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1C460123-8418-448C-A2A6-8F0F1ED437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019758"/>
              </p:ext>
            </p:extLst>
          </p:nvPr>
        </p:nvGraphicFramePr>
        <p:xfrm>
          <a:off x="6393241" y="3207558"/>
          <a:ext cx="4896953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53569">
                  <a:extLst>
                    <a:ext uri="{9D8B030D-6E8A-4147-A177-3AD203B41FA5}">
                      <a16:colId xmlns:a16="http://schemas.microsoft.com/office/drawing/2014/main" val="314395102"/>
                    </a:ext>
                  </a:extLst>
                </a:gridCol>
                <a:gridCol w="624917">
                  <a:extLst>
                    <a:ext uri="{9D8B030D-6E8A-4147-A177-3AD203B41FA5}">
                      <a16:colId xmlns:a16="http://schemas.microsoft.com/office/drawing/2014/main" val="3595268240"/>
                    </a:ext>
                  </a:extLst>
                </a:gridCol>
                <a:gridCol w="1387530">
                  <a:extLst>
                    <a:ext uri="{9D8B030D-6E8A-4147-A177-3AD203B41FA5}">
                      <a16:colId xmlns:a16="http://schemas.microsoft.com/office/drawing/2014/main" val="3824468397"/>
                    </a:ext>
                  </a:extLst>
                </a:gridCol>
                <a:gridCol w="1030937">
                  <a:extLst>
                    <a:ext uri="{9D8B030D-6E8A-4147-A177-3AD203B41FA5}">
                      <a16:colId xmlns:a16="http://schemas.microsoft.com/office/drawing/2014/main" val="321854095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 err="1">
                          <a:effectLst/>
                        </a:rPr>
                        <a:t>qHBsAg</a:t>
                      </a:r>
                      <a:r>
                        <a:rPr lang="en-CA" sz="1200" dirty="0">
                          <a:effectLst/>
                        </a:rPr>
                        <a:t> response during therapy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b="0" dirty="0">
                          <a:effectLst/>
                        </a:rPr>
                        <a:t>(decline from baseline)</a:t>
                      </a:r>
                      <a:endParaRPr lang="en-CA" sz="12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</a:rPr>
                        <a:t>Total</a:t>
                      </a:r>
                      <a:endParaRPr lang="en-C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Selective</a:t>
                      </a:r>
                    </a:p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S-HBsAg decline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p-value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333301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</a:rPr>
                        <a:t>&lt; 2 log</a:t>
                      </a:r>
                      <a:r>
                        <a:rPr lang="en-CA" sz="1200" baseline="-25000">
                          <a:effectLst/>
                        </a:rPr>
                        <a:t>10</a:t>
                      </a:r>
                      <a:r>
                        <a:rPr lang="en-CA" sz="1200">
                          <a:effectLst/>
                        </a:rPr>
                        <a:t> IU/mL</a:t>
                      </a:r>
                      <a:endParaRPr lang="en-C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</a:rPr>
                        <a:t>10</a:t>
                      </a:r>
                      <a:endParaRPr lang="en-C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1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&lt; 0.01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880416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</a:rPr>
                        <a:t>&gt; 2 log</a:t>
                      </a:r>
                      <a:r>
                        <a:rPr lang="en-CA" sz="1200" baseline="-25000">
                          <a:effectLst/>
                        </a:rPr>
                        <a:t>10</a:t>
                      </a:r>
                      <a:r>
                        <a:rPr lang="en-CA" sz="1200">
                          <a:effectLst/>
                        </a:rPr>
                        <a:t> IU/mL</a:t>
                      </a:r>
                      <a:endParaRPr lang="en-C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>
                          <a:effectLst/>
                        </a:rPr>
                        <a:t>42</a:t>
                      </a:r>
                      <a:endParaRPr lang="en-CA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CA" sz="1200" dirty="0">
                          <a:effectLst/>
                        </a:rPr>
                        <a:t>39</a:t>
                      </a:r>
                      <a:endParaRPr lang="en-CA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231289"/>
                  </a:ext>
                </a:extLst>
              </a:tr>
            </a:tbl>
          </a:graphicData>
        </a:graphic>
      </p:graphicFrame>
      <p:sp>
        <p:nvSpPr>
          <p:cNvPr id="24" name="TextBox 23">
            <a:extLst>
              <a:ext uri="{FF2B5EF4-FFF2-40B4-BE49-F238E27FC236}">
                <a16:creationId xmlns:a16="http://schemas.microsoft.com/office/drawing/2014/main" id="{B00D154B-4311-4FDC-9C66-5B25CB33C65E}"/>
              </a:ext>
            </a:extLst>
          </p:cNvPr>
          <p:cNvSpPr txBox="1"/>
          <p:nvPr/>
        </p:nvSpPr>
        <p:spPr>
          <a:xfrm>
            <a:off x="6782721" y="2506058"/>
            <a:ext cx="4117992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US" sz="1600" dirty="0">
                <a:solidFill>
                  <a:srgbClr val="002060"/>
                </a:solidFill>
              </a:rPr>
              <a:t>Correlation between selective S-HBsAg clearance during therapy and </a:t>
            </a:r>
            <a:r>
              <a:rPr lang="en-US" sz="1600" dirty="0" err="1">
                <a:solidFill>
                  <a:srgbClr val="002060"/>
                </a:solidFill>
              </a:rPr>
              <a:t>qHBsAg</a:t>
            </a:r>
            <a:r>
              <a:rPr lang="en-US" sz="1600" dirty="0">
                <a:solidFill>
                  <a:srgbClr val="002060"/>
                </a:solidFill>
              </a:rPr>
              <a:t> response</a:t>
            </a:r>
          </a:p>
          <a:p>
            <a:pPr algn="ctr">
              <a:lnSpc>
                <a:spcPts val="1600"/>
              </a:lnSpc>
            </a:pPr>
            <a:r>
              <a:rPr lang="en-US" sz="1200" dirty="0">
                <a:solidFill>
                  <a:srgbClr val="002060"/>
                </a:solidFill>
              </a:rPr>
              <a:t>(all 52 participants in REP 301 + REP 401)</a:t>
            </a:r>
            <a:endParaRPr lang="en-CA" sz="1200" dirty="0">
              <a:solidFill>
                <a:srgbClr val="00206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ACA2539-9EDF-4BDA-87A3-C6692D20781E}"/>
              </a:ext>
            </a:extLst>
          </p:cNvPr>
          <p:cNvSpPr txBox="1"/>
          <p:nvPr/>
        </p:nvSpPr>
        <p:spPr>
          <a:xfrm>
            <a:off x="6544928" y="4738430"/>
            <a:ext cx="459357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00B050"/>
                </a:solidFill>
              </a:rPr>
              <a:t>Strong HBsAg decline with NAPs is accompanied by clearance of SVP</a:t>
            </a:r>
          </a:p>
          <a:p>
            <a:pPr algn="ctr"/>
            <a:r>
              <a:rPr lang="en-CA" sz="2000" b="1" dirty="0">
                <a:solidFill>
                  <a:srgbClr val="00B050"/>
                </a:solidFill>
              </a:rPr>
              <a:t>(from cccDNA and integrated HBV DNA)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009DC4-42A3-48C2-90A2-C733471645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6098" y="1927041"/>
            <a:ext cx="5530838" cy="4050565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9C26CFE2-91C7-41E7-B163-743DB71AA05F}"/>
              </a:ext>
            </a:extLst>
          </p:cNvPr>
          <p:cNvSpPr/>
          <p:nvPr/>
        </p:nvSpPr>
        <p:spPr>
          <a:xfrm>
            <a:off x="2524046" y="2470907"/>
            <a:ext cx="2609459" cy="2165100"/>
          </a:xfrm>
          <a:prstGeom prst="rect">
            <a:avLst/>
          </a:prstGeom>
          <a:solidFill>
            <a:srgbClr val="00B050">
              <a:alpha val="10000"/>
            </a:srgbClr>
          </a:solidFill>
          <a:ln w="12700"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C95C278-FA65-4979-8408-71EF20BFDA9B}"/>
              </a:ext>
            </a:extLst>
          </p:cNvPr>
          <p:cNvSpPr txBox="1"/>
          <p:nvPr/>
        </p:nvSpPr>
        <p:spPr>
          <a:xfrm>
            <a:off x="115410" y="6241002"/>
            <a:ext cx="30591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dirty="0">
                <a:solidFill>
                  <a:srgbClr val="002060"/>
                </a:solidFill>
              </a:rPr>
              <a:t>Bazinet et al., Hepatology Comm 2022; April 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1F691F-BAFC-084F-D001-56FAB9A9C17E}"/>
              </a:ext>
            </a:extLst>
          </p:cNvPr>
          <p:cNvSpPr txBox="1"/>
          <p:nvPr/>
        </p:nvSpPr>
        <p:spPr>
          <a:xfrm>
            <a:off x="6937348" y="5936523"/>
            <a:ext cx="385408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CA" sz="2000" b="1" dirty="0">
                <a:solidFill>
                  <a:schemeClr val="accent2"/>
                </a:solidFill>
              </a:rPr>
              <a:t>Does not occur with RNAi (AB-729)</a:t>
            </a:r>
          </a:p>
          <a:p>
            <a:pPr algn="ctr"/>
            <a:r>
              <a:rPr lang="nl-NL" sz="1200" dirty="0">
                <a:solidFill>
                  <a:schemeClr val="accent2"/>
                </a:solidFill>
              </a:rPr>
              <a:t>Thi et al., J Hepatol 2021; 75: S760</a:t>
            </a:r>
          </a:p>
          <a:p>
            <a:pPr algn="ctr"/>
            <a:endParaRPr lang="en-CA" sz="2000" b="1" dirty="0">
              <a:solidFill>
                <a:schemeClr val="accent2"/>
              </a:solidFill>
            </a:endParaRPr>
          </a:p>
        </p:txBody>
      </p:sp>
      <p:sp>
        <p:nvSpPr>
          <p:cNvPr id="15" name="Oval 9">
            <a:extLst>
              <a:ext uri="{FF2B5EF4-FFF2-40B4-BE49-F238E27FC236}">
                <a16:creationId xmlns:a16="http://schemas.microsoft.com/office/drawing/2014/main" id="{6406F507-4396-0551-A051-3C19348F1AF0}"/>
              </a:ext>
            </a:extLst>
          </p:cNvPr>
          <p:cNvSpPr/>
          <p:nvPr/>
        </p:nvSpPr>
        <p:spPr>
          <a:xfrm>
            <a:off x="2485949" y="4984572"/>
            <a:ext cx="803976" cy="291573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  <a:gd name="connsiteX0" fmla="*/ 1157681 w 1157681"/>
              <a:gd name="connsiteY0" fmla="*/ 1157681 h 1162402"/>
              <a:gd name="connsiteX1" fmla="*/ 0 w 1157681"/>
              <a:gd name="connsiteY1" fmla="*/ 0 h 1162402"/>
              <a:gd name="connsiteX0" fmla="*/ 1049896 w 1049896"/>
              <a:gd name="connsiteY0" fmla="*/ 1157681 h 1162400"/>
              <a:gd name="connsiteX1" fmla="*/ 0 w 1049896"/>
              <a:gd name="connsiteY1" fmla="*/ 0 h 1162400"/>
              <a:gd name="connsiteX0" fmla="*/ 552887 w 552887"/>
              <a:gd name="connsiteY0" fmla="*/ 428402 h 439111"/>
              <a:gd name="connsiteX1" fmla="*/ 0 w 552887"/>
              <a:gd name="connsiteY1" fmla="*/ 0 h 439111"/>
              <a:gd name="connsiteX0" fmla="*/ 552887 w 552887"/>
              <a:gd name="connsiteY0" fmla="*/ 428402 h 428419"/>
              <a:gd name="connsiteX1" fmla="*/ 0 w 552887"/>
              <a:gd name="connsiteY1" fmla="*/ 0 h 428419"/>
              <a:gd name="connsiteX0" fmla="*/ 552887 w 552887"/>
              <a:gd name="connsiteY0" fmla="*/ 428402 h 428657"/>
              <a:gd name="connsiteX1" fmla="*/ 0 w 552887"/>
              <a:gd name="connsiteY1" fmla="*/ 0 h 428657"/>
              <a:gd name="connsiteX0" fmla="*/ 550767 w 550767"/>
              <a:gd name="connsiteY0" fmla="*/ 469703 h 469811"/>
              <a:gd name="connsiteX1" fmla="*/ 0 w 550767"/>
              <a:gd name="connsiteY1" fmla="*/ 0 h 469811"/>
              <a:gd name="connsiteX0" fmla="*/ 550767 w 550767"/>
              <a:gd name="connsiteY0" fmla="*/ 469703 h 470979"/>
              <a:gd name="connsiteX1" fmla="*/ 0 w 550767"/>
              <a:gd name="connsiteY1" fmla="*/ 0 h 470979"/>
              <a:gd name="connsiteX0" fmla="*/ 550767 w 550767"/>
              <a:gd name="connsiteY0" fmla="*/ 469703 h 492360"/>
              <a:gd name="connsiteX1" fmla="*/ 0 w 550767"/>
              <a:gd name="connsiteY1" fmla="*/ 0 h 492360"/>
              <a:gd name="connsiteX0" fmla="*/ 542289 w 542289"/>
              <a:gd name="connsiteY0" fmla="*/ 454216 h 479041"/>
              <a:gd name="connsiteX1" fmla="*/ 0 w 542289"/>
              <a:gd name="connsiteY1" fmla="*/ 0 h 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42289" h="479041">
                <a:moveTo>
                  <a:pt x="542289" y="454216"/>
                </a:moveTo>
                <a:cubicBezTo>
                  <a:pt x="376673" y="514068"/>
                  <a:pt x="400199" y="501487"/>
                  <a:pt x="0" y="0"/>
                </a:cubicBezTo>
              </a:path>
            </a:pathLst>
          </a:custGeom>
          <a:noFill/>
          <a:ln w="0">
            <a:solidFill>
              <a:srgbClr val="002060"/>
            </a:solidFill>
            <a:headEnd type="none" w="sm" len="sm"/>
            <a:tailEnd type="none"/>
          </a:ln>
          <a:effectLst>
            <a:glow rad="127000">
              <a:srgbClr val="00B05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7773994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4" grpId="0"/>
      <p:bldP spid="25" grpId="0"/>
      <p:bldP spid="27" grpId="0" animBg="1"/>
      <p:bldP spid="14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>
            <a:extLst>
              <a:ext uri="{FF2B5EF4-FFF2-40B4-BE49-F238E27FC236}">
                <a16:creationId xmlns:a16="http://schemas.microsoft.com/office/drawing/2014/main" id="{209539CA-3CEF-4DFA-9854-886BCC443DFD}"/>
              </a:ext>
            </a:extLst>
          </p:cNvPr>
          <p:cNvGrpSpPr/>
          <p:nvPr/>
        </p:nvGrpSpPr>
        <p:grpSpPr>
          <a:xfrm>
            <a:off x="516165" y="1151440"/>
            <a:ext cx="4555222" cy="5403885"/>
            <a:chOff x="1526795" y="1147314"/>
            <a:chExt cx="4107316" cy="4872531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ED4B505-FDD5-4A91-9703-CEE9CBA5FD9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b="12642"/>
            <a:stretch/>
          </p:blipFill>
          <p:spPr>
            <a:xfrm>
              <a:off x="1526795" y="1147314"/>
              <a:ext cx="4098927" cy="238445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B6578F2-E1C2-432C-92EC-13DE48494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35184" y="3271806"/>
              <a:ext cx="4098927" cy="2748039"/>
            </a:xfrm>
            <a:prstGeom prst="rect">
              <a:avLst/>
            </a:prstGeom>
          </p:spPr>
        </p:pic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272792A1-7B71-472F-B733-803834C5A7C8}"/>
              </a:ext>
            </a:extLst>
          </p:cNvPr>
          <p:cNvSpPr txBox="1"/>
          <p:nvPr/>
        </p:nvSpPr>
        <p:spPr>
          <a:xfrm>
            <a:off x="3606600" y="2268681"/>
            <a:ext cx="3437608" cy="78803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Up to 8 log</a:t>
            </a:r>
            <a:r>
              <a:rPr lang="en-CA" baseline="-25000" dirty="0">
                <a:solidFill>
                  <a:srgbClr val="002060"/>
                </a:solidFill>
              </a:rPr>
              <a:t>10</a:t>
            </a:r>
            <a:r>
              <a:rPr lang="en-CA" dirty="0">
                <a:solidFill>
                  <a:srgbClr val="002060"/>
                </a:solidFill>
              </a:rPr>
              <a:t> decline from baseline</a:t>
            </a:r>
          </a:p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(to &lt; 0.005 IU/mL)</a:t>
            </a:r>
          </a:p>
          <a:p>
            <a:pPr>
              <a:lnSpc>
                <a:spcPts val="1800"/>
              </a:lnSpc>
            </a:pPr>
            <a:r>
              <a:rPr lang="en-CA" b="1" dirty="0">
                <a:solidFill>
                  <a:srgbClr val="00B050"/>
                </a:solidFill>
              </a:rPr>
              <a:t>Potent HBsAg decline</a:t>
            </a:r>
          </a:p>
        </p:txBody>
      </p:sp>
      <p:sp>
        <p:nvSpPr>
          <p:cNvPr id="4" name="Left Brace 3">
            <a:extLst>
              <a:ext uri="{FF2B5EF4-FFF2-40B4-BE49-F238E27FC236}">
                <a16:creationId xmlns:a16="http://schemas.microsoft.com/office/drawing/2014/main" id="{29E5FA4A-0D37-4A94-9DF1-74F82F3E9036}"/>
              </a:ext>
            </a:extLst>
          </p:cNvPr>
          <p:cNvSpPr/>
          <p:nvPr/>
        </p:nvSpPr>
        <p:spPr>
          <a:xfrm rot="10800000">
            <a:off x="3309699" y="1817265"/>
            <a:ext cx="186610" cy="1642187"/>
          </a:xfrm>
          <a:prstGeom prst="lef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2060"/>
              </a:solidFill>
            </a:endParaRP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191503DD-73C7-4852-A99A-68D258463E75}"/>
              </a:ext>
            </a:extLst>
          </p:cNvPr>
          <p:cNvSpPr txBox="1">
            <a:spLocks/>
          </p:cNvSpPr>
          <p:nvPr/>
        </p:nvSpPr>
        <p:spPr bwMode="auto">
          <a:xfrm>
            <a:off x="264368" y="-111125"/>
            <a:ext cx="1166326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NAPs dramatically improve response to TDF + pegIFN</a:t>
            </a:r>
          </a:p>
        </p:txBody>
      </p:sp>
      <p:sp>
        <p:nvSpPr>
          <p:cNvPr id="7" name="Left Brace 6">
            <a:extLst>
              <a:ext uri="{FF2B5EF4-FFF2-40B4-BE49-F238E27FC236}">
                <a16:creationId xmlns:a16="http://schemas.microsoft.com/office/drawing/2014/main" id="{C8E7FE8F-9FAA-4EB3-86BC-E5C91474322B}"/>
              </a:ext>
            </a:extLst>
          </p:cNvPr>
          <p:cNvSpPr/>
          <p:nvPr/>
        </p:nvSpPr>
        <p:spPr>
          <a:xfrm rot="10800000">
            <a:off x="3309699" y="4635195"/>
            <a:ext cx="130629" cy="615819"/>
          </a:xfrm>
          <a:prstGeom prst="leftBrace">
            <a:avLst/>
          </a:prstGeom>
          <a:ln w="254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>
              <a:solidFill>
                <a:srgbClr val="00206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1AE636E-B8E4-4E1B-A930-BF509309E386}"/>
              </a:ext>
            </a:extLst>
          </p:cNvPr>
          <p:cNvSpPr txBox="1"/>
          <p:nvPr/>
        </p:nvSpPr>
        <p:spPr>
          <a:xfrm>
            <a:off x="3524304" y="4747164"/>
            <a:ext cx="28427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2060"/>
                </a:solidFill>
              </a:rPr>
              <a:t>Rapid HBsAg seroconversion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3431525-3FA6-4EA5-9B38-B80D64A60373}"/>
              </a:ext>
            </a:extLst>
          </p:cNvPr>
          <p:cNvCxnSpPr>
            <a:cxnSpLocks/>
          </p:cNvCxnSpPr>
          <p:nvPr/>
        </p:nvCxnSpPr>
        <p:spPr>
          <a:xfrm>
            <a:off x="1556400" y="1419474"/>
            <a:ext cx="822121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DC8049E-E8FE-43FC-878E-BC38FFB491EF}"/>
              </a:ext>
            </a:extLst>
          </p:cNvPr>
          <p:cNvCxnSpPr>
            <a:cxnSpLocks/>
          </p:cNvCxnSpPr>
          <p:nvPr/>
        </p:nvCxnSpPr>
        <p:spPr>
          <a:xfrm>
            <a:off x="2395299" y="1419474"/>
            <a:ext cx="822121" cy="0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3DFD8FD8-B4F3-4EA8-AA01-C5728BD6CFC8}"/>
              </a:ext>
            </a:extLst>
          </p:cNvPr>
          <p:cNvCxnSpPr>
            <a:cxnSpLocks/>
          </p:cNvCxnSpPr>
          <p:nvPr/>
        </p:nvCxnSpPr>
        <p:spPr>
          <a:xfrm>
            <a:off x="2395299" y="1218138"/>
            <a:ext cx="822121" cy="0"/>
          </a:xfrm>
          <a:prstGeom prst="straightConnector1">
            <a:avLst/>
          </a:prstGeom>
          <a:ln w="28575">
            <a:solidFill>
              <a:srgbClr val="FF66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CA6B294E-5353-4A9E-93CD-3721BD53CA21}"/>
              </a:ext>
            </a:extLst>
          </p:cNvPr>
          <p:cNvSpPr txBox="1"/>
          <p:nvPr/>
        </p:nvSpPr>
        <p:spPr>
          <a:xfrm>
            <a:off x="1472511" y="1184582"/>
            <a:ext cx="42992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/>
              <a:t>TDF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82861C9-A8CE-4CC2-9178-74726B30399E}"/>
              </a:ext>
            </a:extLst>
          </p:cNvPr>
          <p:cNvSpPr txBox="1"/>
          <p:nvPr/>
        </p:nvSpPr>
        <p:spPr>
          <a:xfrm>
            <a:off x="2294632" y="1184582"/>
            <a:ext cx="1024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0070C0"/>
                </a:solidFill>
              </a:rPr>
              <a:t>TDF + pegIFN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AB44F0-75B5-44C8-8C8A-D68A9D061DFE}"/>
              </a:ext>
            </a:extLst>
          </p:cNvPr>
          <p:cNvSpPr txBox="1"/>
          <p:nvPr/>
        </p:nvSpPr>
        <p:spPr>
          <a:xfrm>
            <a:off x="2294632" y="974857"/>
            <a:ext cx="1412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FF6600"/>
                </a:solidFill>
              </a:rPr>
              <a:t>TDF + pegIFN+ NAP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DE52B0-0519-47F6-9134-3EEE209ED890}"/>
              </a:ext>
            </a:extLst>
          </p:cNvPr>
          <p:cNvSpPr txBox="1"/>
          <p:nvPr/>
        </p:nvSpPr>
        <p:spPr>
          <a:xfrm>
            <a:off x="8592106" y="6184985"/>
            <a:ext cx="3486538" cy="40229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200"/>
              </a:lnSpc>
            </a:pPr>
            <a:r>
              <a:rPr lang="en-CA" sz="1200" dirty="0">
                <a:solidFill>
                  <a:srgbClr val="002060"/>
                </a:solidFill>
              </a:rPr>
              <a:t>Bazinet et al., Gastroenterol. 2020; 158: 2180-2194</a:t>
            </a:r>
          </a:p>
          <a:p>
            <a:pPr>
              <a:lnSpc>
                <a:spcPts val="1200"/>
              </a:lnSpc>
            </a:pPr>
            <a:r>
              <a:rPr lang="en-CA" sz="1200" dirty="0">
                <a:solidFill>
                  <a:srgbClr val="002060"/>
                </a:solidFill>
              </a:rPr>
              <a:t>Al-Mahtab et al., </a:t>
            </a:r>
            <a:r>
              <a:rPr lang="en-CA" sz="1200" dirty="0" err="1">
                <a:solidFill>
                  <a:srgbClr val="002060"/>
                </a:solidFill>
              </a:rPr>
              <a:t>PLoS</a:t>
            </a:r>
            <a:r>
              <a:rPr lang="en-CA" sz="1200" dirty="0">
                <a:solidFill>
                  <a:srgbClr val="002060"/>
                </a:solidFill>
              </a:rPr>
              <a:t> One; 2016; 11: e0156667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84132AA1-2824-4D53-B190-E0F2193E97C9}"/>
              </a:ext>
            </a:extLst>
          </p:cNvPr>
          <p:cNvSpPr txBox="1"/>
          <p:nvPr/>
        </p:nvSpPr>
        <p:spPr>
          <a:xfrm>
            <a:off x="7437141" y="1231261"/>
            <a:ext cx="4549515" cy="45807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2000"/>
              </a:lnSpc>
            </a:pPr>
            <a:r>
              <a:rPr lang="en-CA" sz="2000" b="1" dirty="0">
                <a:solidFill>
                  <a:srgbClr val="002060"/>
                </a:solidFill>
              </a:rPr>
              <a:t>NAP monotherapy: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REP 2055 or REP 2139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Up to 7 log</a:t>
            </a:r>
            <a:r>
              <a:rPr lang="en-CA" baseline="-25000" dirty="0">
                <a:solidFill>
                  <a:srgbClr val="002060"/>
                </a:solidFill>
              </a:rPr>
              <a:t>10</a:t>
            </a:r>
            <a:r>
              <a:rPr lang="en-CA" dirty="0">
                <a:solidFill>
                  <a:srgbClr val="002060"/>
                </a:solidFill>
              </a:rPr>
              <a:t> HBsAg reduction at 12 weeks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HBsAg seroconversion</a:t>
            </a:r>
          </a:p>
          <a:p>
            <a:pPr>
              <a:lnSpc>
                <a:spcPts val="2000"/>
              </a:lnSpc>
            </a:pPr>
            <a:r>
              <a:rPr lang="en-CA" b="1" dirty="0">
                <a:solidFill>
                  <a:schemeClr val="accent2"/>
                </a:solidFill>
              </a:rPr>
              <a:t>Low rates of HBV functional cure</a:t>
            </a:r>
          </a:p>
          <a:p>
            <a:pPr>
              <a:lnSpc>
                <a:spcPts val="2000"/>
              </a:lnSpc>
            </a:pPr>
            <a:endParaRPr lang="en-CA" dirty="0">
              <a:solidFill>
                <a:srgbClr val="002060"/>
              </a:solidFill>
            </a:endParaRPr>
          </a:p>
          <a:p>
            <a:pPr>
              <a:lnSpc>
                <a:spcPts val="2000"/>
              </a:lnSpc>
            </a:pPr>
            <a:r>
              <a:rPr lang="en-CA" sz="2000" b="1" dirty="0">
                <a:solidFill>
                  <a:srgbClr val="002060"/>
                </a:solidFill>
              </a:rPr>
              <a:t>NAPs + TDF + pegIFN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HBsAg &lt; 0.005 IU/mL (60%)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HBsAg seroconversion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Inactivation of cccDNA</a:t>
            </a:r>
          </a:p>
          <a:p>
            <a:pPr>
              <a:lnSpc>
                <a:spcPts val="2000"/>
              </a:lnSpc>
            </a:pPr>
            <a:r>
              <a:rPr lang="en-CA" b="1" dirty="0">
                <a:solidFill>
                  <a:srgbClr val="00B050"/>
                </a:solidFill>
              </a:rPr>
              <a:t>Host mediated transaminase flares (95%)</a:t>
            </a:r>
          </a:p>
          <a:p>
            <a:pPr>
              <a:lnSpc>
                <a:spcPts val="2000"/>
              </a:lnSpc>
            </a:pPr>
            <a:r>
              <a:rPr lang="en-CA" b="1" dirty="0">
                <a:solidFill>
                  <a:srgbClr val="00B050"/>
                </a:solidFill>
              </a:rPr>
              <a:t>High rates of HBV functional cure (39%)</a:t>
            </a:r>
          </a:p>
          <a:p>
            <a:pPr>
              <a:lnSpc>
                <a:spcPts val="2000"/>
              </a:lnSpc>
            </a:pPr>
            <a:r>
              <a:rPr lang="en-CA" dirty="0">
                <a:solidFill>
                  <a:srgbClr val="002060"/>
                </a:solidFill>
              </a:rPr>
              <a:t>No further therapy required in 78% of patients</a:t>
            </a:r>
          </a:p>
          <a:p>
            <a:pPr>
              <a:lnSpc>
                <a:spcPts val="2000"/>
              </a:lnSpc>
            </a:pPr>
            <a:endParaRPr lang="en-CA" b="1" dirty="0">
              <a:solidFill>
                <a:srgbClr val="00B050"/>
              </a:solidFill>
            </a:endParaRPr>
          </a:p>
          <a:p>
            <a:pPr>
              <a:lnSpc>
                <a:spcPts val="2000"/>
              </a:lnSpc>
            </a:pPr>
            <a:r>
              <a:rPr lang="en-US" sz="2000" b="1" dirty="0">
                <a:solidFill>
                  <a:srgbClr val="002060"/>
                </a:solidFill>
              </a:rPr>
              <a:t>GT D functional cure rate</a:t>
            </a:r>
          </a:p>
          <a:p>
            <a:pPr>
              <a:lnSpc>
                <a:spcPts val="2000"/>
              </a:lnSpc>
            </a:pPr>
            <a:r>
              <a:rPr lang="en-US" dirty="0">
                <a:solidFill>
                  <a:srgbClr val="002060"/>
                </a:solidFill>
              </a:rPr>
              <a:t>TDF + pegIFN = 0%</a:t>
            </a:r>
          </a:p>
          <a:p>
            <a:pPr>
              <a:lnSpc>
                <a:spcPts val="1000"/>
              </a:lnSpc>
            </a:pPr>
            <a:r>
              <a:rPr lang="en-US" sz="1100" dirty="0">
                <a:solidFill>
                  <a:srgbClr val="002060"/>
                </a:solidFill>
              </a:rPr>
              <a:t>(Marcellin et al, Gastroenterology 2016; 150: 134-144)</a:t>
            </a:r>
            <a:endParaRPr lang="en-US" dirty="0">
              <a:solidFill>
                <a:srgbClr val="002060"/>
              </a:solidFill>
            </a:endParaRPr>
          </a:p>
          <a:p>
            <a:pPr>
              <a:lnSpc>
                <a:spcPts val="2000"/>
              </a:lnSpc>
            </a:pPr>
            <a:r>
              <a:rPr lang="en-US" b="1" dirty="0">
                <a:solidFill>
                  <a:srgbClr val="00B050"/>
                </a:solidFill>
              </a:rPr>
              <a:t>NAPs + TDF + pegIFN = 39%</a:t>
            </a:r>
          </a:p>
        </p:txBody>
      </p:sp>
    </p:spTree>
    <p:extLst>
      <p:ext uri="{BB962C8B-B14F-4D97-AF65-F5344CB8AC3E}">
        <p14:creationId xmlns:p14="http://schemas.microsoft.com/office/powerpoint/2010/main" val="21633065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2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 animBg="1"/>
      <p:bldP spid="7" grpId="0" animBg="1"/>
      <p:bldP spid="8" grpId="0"/>
      <p:bldP spid="19" grpId="0"/>
      <p:bldP spid="20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9E365C4-D1BE-462F-A3EB-23AFA4F43B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053791"/>
            <a:ext cx="7253188" cy="4838187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5C29EE94-A6FE-40F4-A11D-01996C4F5749}"/>
              </a:ext>
            </a:extLst>
          </p:cNvPr>
          <p:cNvSpPr txBox="1"/>
          <p:nvPr/>
        </p:nvSpPr>
        <p:spPr>
          <a:xfrm>
            <a:off x="3429700" y="1414507"/>
            <a:ext cx="102463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0070C0"/>
                </a:solidFill>
              </a:rPr>
              <a:t>TDF + pegIFN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BD82FD2-E8F7-4511-A173-FD5EBA0FD925}"/>
              </a:ext>
            </a:extLst>
          </p:cNvPr>
          <p:cNvSpPr txBox="1"/>
          <p:nvPr/>
        </p:nvSpPr>
        <p:spPr>
          <a:xfrm>
            <a:off x="5194041" y="1423713"/>
            <a:ext cx="6660839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NAPs drive a dramatic increase in immunotherapy driven, host mediated transaminase flares</a:t>
            </a:r>
            <a:r>
              <a:rPr lang="en-CA" b="1" baseline="30000" dirty="0">
                <a:solidFill>
                  <a:srgbClr val="002060"/>
                </a:solidFill>
              </a:rPr>
              <a:t>1</a:t>
            </a:r>
          </a:p>
          <a:p>
            <a:endParaRPr lang="en-CA" b="1" baseline="30000" dirty="0">
              <a:solidFill>
                <a:srgbClr val="002060"/>
              </a:solidFill>
            </a:endParaRPr>
          </a:p>
          <a:p>
            <a:pPr marL="447675" indent="-107950">
              <a:buFont typeface="Arial" panose="020B0604020202020204" pitchFamily="34" charset="0"/>
              <a:buChar char="•"/>
            </a:pPr>
            <a:r>
              <a:rPr lang="en-CA" b="1" dirty="0">
                <a:solidFill>
                  <a:srgbClr val="002060"/>
                </a:solidFill>
              </a:rPr>
              <a:t>	occur in 95% of participants</a:t>
            </a:r>
            <a:r>
              <a:rPr lang="en-CA" b="1" baseline="30000" dirty="0">
                <a:solidFill>
                  <a:srgbClr val="002060"/>
                </a:solidFill>
              </a:rPr>
              <a:t>2</a:t>
            </a:r>
          </a:p>
          <a:p>
            <a:pPr marL="447675" indent="-1079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no alteration in liver function / asymptomatic</a:t>
            </a:r>
            <a:r>
              <a:rPr lang="en-CA" baseline="30000" dirty="0">
                <a:solidFill>
                  <a:srgbClr val="002060"/>
                </a:solidFill>
              </a:rPr>
              <a:t>2</a:t>
            </a:r>
          </a:p>
          <a:p>
            <a:pPr marL="447675" indent="-107950">
              <a:buFont typeface="Arial" panose="020B0604020202020204" pitchFamily="34" charset="0"/>
              <a:buChar char="•"/>
            </a:pPr>
            <a:endParaRPr lang="en-CA" dirty="0">
              <a:solidFill>
                <a:srgbClr val="002060"/>
              </a:solidFill>
            </a:endParaRPr>
          </a:p>
          <a:p>
            <a:pPr marL="447675" indent="-1079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similar in magnitude and duration to host mediated flares observed during natural course of disease, during NUC therapy or with pegIFN monotherapy</a:t>
            </a:r>
          </a:p>
          <a:p>
            <a:pPr marL="447675" indent="-107950">
              <a:buFont typeface="Arial" panose="020B0604020202020204" pitchFamily="34" charset="0"/>
              <a:buChar char="•"/>
            </a:pPr>
            <a:endParaRPr lang="en-CA" dirty="0">
              <a:solidFill>
                <a:srgbClr val="002060"/>
              </a:solidFill>
            </a:endParaRPr>
          </a:p>
          <a:p>
            <a:pPr marL="447675" indent="-1079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2060"/>
                </a:solidFill>
              </a:rPr>
              <a:t>	correlated with functional cure (when HBsAg is also &lt; 1 IU/mL)</a:t>
            </a:r>
            <a:r>
              <a:rPr lang="en-CA" baseline="30000" dirty="0">
                <a:solidFill>
                  <a:srgbClr val="002060"/>
                </a:solidFill>
              </a:rPr>
              <a:t>2</a:t>
            </a:r>
          </a:p>
          <a:p>
            <a:pPr marL="447675" indent="-107950">
              <a:buFont typeface="Arial" panose="020B0604020202020204" pitchFamily="34" charset="0"/>
              <a:buChar char="•"/>
            </a:pPr>
            <a:r>
              <a:rPr lang="en-CA" dirty="0">
                <a:solidFill>
                  <a:srgbClr val="00B050"/>
                </a:solidFill>
              </a:rPr>
              <a:t>Signals the removal of cccDNA and integrated HBV DNA</a:t>
            </a:r>
            <a:r>
              <a:rPr lang="en-CA" baseline="30000" dirty="0">
                <a:solidFill>
                  <a:srgbClr val="00B050"/>
                </a:solidFill>
              </a:rPr>
              <a:t>3</a:t>
            </a:r>
          </a:p>
          <a:p>
            <a:endParaRPr lang="en-CA" dirty="0">
              <a:solidFill>
                <a:srgbClr val="002060"/>
              </a:solidFill>
            </a:endParaRPr>
          </a:p>
          <a:p>
            <a:endParaRPr lang="en-CA" dirty="0">
              <a:solidFill>
                <a:srgbClr val="002060"/>
              </a:solidFill>
            </a:endParaRPr>
          </a:p>
          <a:p>
            <a:pPr algn="ctr"/>
            <a:r>
              <a:rPr lang="en-CA" b="1" dirty="0">
                <a:solidFill>
                  <a:srgbClr val="00B050"/>
                </a:solidFill>
              </a:rPr>
              <a:t>Consistent with the safe and beneficial nature of host mediated transaminase flares during therapy with approved agents, even in cirhottics</a:t>
            </a:r>
            <a:r>
              <a:rPr lang="en-CA" b="1" baseline="30000" dirty="0">
                <a:solidFill>
                  <a:srgbClr val="00B050"/>
                </a:solidFill>
              </a:rPr>
              <a:t>4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C5E056D-DB99-42FE-B640-21ECD709BD1A}"/>
              </a:ext>
            </a:extLst>
          </p:cNvPr>
          <p:cNvCxnSpPr>
            <a:cxnSpLocks/>
          </p:cNvCxnSpPr>
          <p:nvPr/>
        </p:nvCxnSpPr>
        <p:spPr>
          <a:xfrm>
            <a:off x="2171351" y="1657787"/>
            <a:ext cx="1325460" cy="0"/>
          </a:xfrm>
          <a:prstGeom prst="straightConnector1">
            <a:avLst/>
          </a:prstGeom>
          <a:ln w="28575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>
            <a:extLst>
              <a:ext uri="{FF2B5EF4-FFF2-40B4-BE49-F238E27FC236}">
                <a16:creationId xmlns:a16="http://schemas.microsoft.com/office/drawing/2014/main" id="{65E0BF3A-0060-4A28-BD09-60B1FE7BEE68}"/>
              </a:ext>
            </a:extLst>
          </p:cNvPr>
          <p:cNvSpPr txBox="1"/>
          <p:nvPr/>
        </p:nvSpPr>
        <p:spPr>
          <a:xfrm>
            <a:off x="2087462" y="1422895"/>
            <a:ext cx="42992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1200" b="1" dirty="0"/>
              <a:t>TDF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52427D-3F7C-4445-B15A-3F9FD5CE9780}"/>
              </a:ext>
            </a:extLst>
          </p:cNvPr>
          <p:cNvSpPr txBox="1"/>
          <p:nvPr/>
        </p:nvSpPr>
        <p:spPr>
          <a:xfrm>
            <a:off x="3429700" y="1204782"/>
            <a:ext cx="141256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200" b="1" dirty="0">
                <a:solidFill>
                  <a:srgbClr val="FF6600"/>
                </a:solidFill>
              </a:rPr>
              <a:t>TDF + pegIFN+ NAP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276C62D-45B0-44F3-B9A5-3253EC083719}"/>
              </a:ext>
            </a:extLst>
          </p:cNvPr>
          <p:cNvGrpSpPr/>
          <p:nvPr/>
        </p:nvGrpSpPr>
        <p:grpSpPr>
          <a:xfrm>
            <a:off x="3530367" y="1448063"/>
            <a:ext cx="1308683" cy="201336"/>
            <a:chOff x="3682767" y="1686188"/>
            <a:chExt cx="822121" cy="201336"/>
          </a:xfrm>
        </p:grpSpPr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A776E442-1136-4332-AC33-6E63F5D9C465}"/>
                </a:ext>
              </a:extLst>
            </p:cNvPr>
            <p:cNvCxnSpPr>
              <a:cxnSpLocks/>
            </p:cNvCxnSpPr>
            <p:nvPr/>
          </p:nvCxnSpPr>
          <p:spPr>
            <a:xfrm>
              <a:off x="3682767" y="1887524"/>
              <a:ext cx="822121" cy="0"/>
            </a:xfrm>
            <a:prstGeom prst="straightConnector1">
              <a:avLst/>
            </a:prstGeom>
            <a:ln w="28575">
              <a:solidFill>
                <a:srgbClr val="0070C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2908B417-66C6-424F-83BE-BFC39FBC6BB3}"/>
                </a:ext>
              </a:extLst>
            </p:cNvPr>
            <p:cNvCxnSpPr>
              <a:cxnSpLocks/>
            </p:cNvCxnSpPr>
            <p:nvPr/>
          </p:nvCxnSpPr>
          <p:spPr>
            <a:xfrm>
              <a:off x="3682767" y="1686188"/>
              <a:ext cx="822121" cy="0"/>
            </a:xfrm>
            <a:prstGeom prst="straightConnector1">
              <a:avLst/>
            </a:prstGeom>
            <a:ln w="28575">
              <a:solidFill>
                <a:srgbClr val="FF66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DB276B5-A6DC-437C-94F1-CB946465D0E8}"/>
              </a:ext>
            </a:extLst>
          </p:cNvPr>
          <p:cNvSpPr txBox="1"/>
          <p:nvPr/>
        </p:nvSpPr>
        <p:spPr>
          <a:xfrm>
            <a:off x="32688" y="5941243"/>
            <a:ext cx="3922155" cy="613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>
              <a:lnSpc>
                <a:spcPts val="1000"/>
              </a:lnSpc>
              <a:buFont typeface="+mj-lt"/>
              <a:buAutoNum type="arabicPeriod"/>
            </a:pPr>
            <a:r>
              <a:rPr lang="en-CA" sz="1200" dirty="0">
                <a:solidFill>
                  <a:srgbClr val="002060"/>
                </a:solidFill>
              </a:rPr>
              <a:t>Bazinet et al., Gastroenterol. 2020; 158: 2180-2194</a:t>
            </a:r>
          </a:p>
          <a:p>
            <a:pPr marL="228600" indent="-228600">
              <a:lnSpc>
                <a:spcPts val="1000"/>
              </a:lnSpc>
              <a:buFont typeface="+mj-lt"/>
              <a:buAutoNum type="arabicPeriod"/>
            </a:pPr>
            <a:r>
              <a:rPr lang="en-CA" sz="1200" dirty="0">
                <a:solidFill>
                  <a:srgbClr val="002060"/>
                </a:solidFill>
              </a:rPr>
              <a:t>Bazinet et al., J Viral Hep 2021; 28: 817-825</a:t>
            </a:r>
          </a:p>
          <a:p>
            <a:pPr marL="228600" indent="-228600">
              <a:lnSpc>
                <a:spcPts val="1000"/>
              </a:lnSpc>
              <a:buFont typeface="+mj-lt"/>
              <a:buAutoNum type="arabicPeriod"/>
            </a:pPr>
            <a:r>
              <a:rPr lang="en-CA" sz="1200" dirty="0">
                <a:solidFill>
                  <a:srgbClr val="002060"/>
                </a:solidFill>
              </a:rPr>
              <a:t>Bazinet et al., Hepatol Comm 2021; 28: 817-825</a:t>
            </a:r>
          </a:p>
          <a:p>
            <a:pPr marL="228600" indent="-228600">
              <a:lnSpc>
                <a:spcPts val="1000"/>
              </a:lnSpc>
              <a:buFont typeface="+mj-lt"/>
              <a:buAutoNum type="arabicPeriod"/>
            </a:pPr>
            <a:r>
              <a:rPr lang="en-CA" sz="1200" dirty="0">
                <a:solidFill>
                  <a:srgbClr val="002060"/>
                </a:solidFill>
              </a:rPr>
              <a:t>Vaillant, Viruses 2021; 131: 745</a:t>
            </a: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56BAB138-2FE0-4EB3-8969-E33E952E762C}"/>
              </a:ext>
            </a:extLst>
          </p:cNvPr>
          <p:cNvSpPr txBox="1">
            <a:spLocks/>
          </p:cNvSpPr>
          <p:nvPr/>
        </p:nvSpPr>
        <p:spPr bwMode="auto">
          <a:xfrm>
            <a:off x="264368" y="-111125"/>
            <a:ext cx="11663265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Host mediated transaminase flares are required for functional cure</a:t>
            </a:r>
          </a:p>
        </p:txBody>
      </p:sp>
    </p:spTree>
    <p:extLst>
      <p:ext uri="{BB962C8B-B14F-4D97-AF65-F5344CB8AC3E}">
        <p14:creationId xmlns:p14="http://schemas.microsoft.com/office/powerpoint/2010/main" val="1164233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F73F443E-728B-415F-BE47-F6D4A7801CF7}"/>
              </a:ext>
            </a:extLst>
          </p:cNvPr>
          <p:cNvSpPr txBox="1">
            <a:spLocks/>
          </p:cNvSpPr>
          <p:nvPr/>
        </p:nvSpPr>
        <p:spPr bwMode="auto">
          <a:xfrm>
            <a:off x="483637" y="-82727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Anti-HBs response on therapy versus outcome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C43E39D-4B12-49C8-ACD8-9E9917F596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7759"/>
          <a:stretch/>
        </p:blipFill>
        <p:spPr>
          <a:xfrm>
            <a:off x="600766" y="1659515"/>
            <a:ext cx="5998980" cy="4608764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5CBB08C-2304-409E-8849-5555FE79EB3A}"/>
              </a:ext>
            </a:extLst>
          </p:cNvPr>
          <p:cNvSpPr/>
          <p:nvPr/>
        </p:nvSpPr>
        <p:spPr>
          <a:xfrm>
            <a:off x="388731" y="1528417"/>
            <a:ext cx="477078" cy="47707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89FFED-3F66-4979-B718-65552DCC34AA}"/>
              </a:ext>
            </a:extLst>
          </p:cNvPr>
          <p:cNvSpPr txBox="1"/>
          <p:nvPr/>
        </p:nvSpPr>
        <p:spPr>
          <a:xfrm>
            <a:off x="3018917" y="1532834"/>
            <a:ext cx="1785874" cy="5561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CA" sz="1200" b="1" dirty="0">
                <a:solidFill>
                  <a:srgbClr val="00B050"/>
                </a:solidFill>
              </a:rPr>
              <a:t>“Pseudo” functional cure</a:t>
            </a:r>
          </a:p>
          <a:p>
            <a:pPr algn="ctr">
              <a:lnSpc>
                <a:spcPts val="1200"/>
              </a:lnSpc>
            </a:pPr>
            <a:r>
              <a:rPr lang="en-CA" sz="1200" dirty="0">
                <a:solidFill>
                  <a:srgbClr val="00B050"/>
                </a:solidFill>
              </a:rPr>
              <a:t>All HBsAg &lt; 1 IU/mL</a:t>
            </a:r>
          </a:p>
          <a:p>
            <a:pPr algn="ctr">
              <a:lnSpc>
                <a:spcPts val="1200"/>
              </a:lnSpc>
            </a:pPr>
            <a:r>
              <a:rPr lang="en-CA" sz="1200" dirty="0">
                <a:solidFill>
                  <a:srgbClr val="00B050"/>
                </a:solidFill>
              </a:rPr>
              <a:t>HBV DNA &lt; LLOQ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EBE4C0C-0B51-47AB-A9D1-5E092F0A94D5}"/>
              </a:ext>
            </a:extLst>
          </p:cNvPr>
          <p:cNvCxnSpPr>
            <a:endCxn id="8" idx="0"/>
          </p:cNvCxnSpPr>
          <p:nvPr/>
        </p:nvCxnSpPr>
        <p:spPr>
          <a:xfrm>
            <a:off x="3913809" y="2005495"/>
            <a:ext cx="150192" cy="1170609"/>
          </a:xfrm>
          <a:prstGeom prst="line">
            <a:avLst/>
          </a:prstGeom>
          <a:ln w="12700">
            <a:solidFill>
              <a:srgbClr val="00B05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19E7AA0F-59B0-48C9-B095-62A6EC52921D}"/>
              </a:ext>
            </a:extLst>
          </p:cNvPr>
          <p:cNvSpPr txBox="1"/>
          <p:nvPr/>
        </p:nvSpPr>
        <p:spPr>
          <a:xfrm>
            <a:off x="2367722" y="3154017"/>
            <a:ext cx="895951" cy="40229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200"/>
              </a:lnSpc>
            </a:pPr>
            <a:r>
              <a:rPr lang="en-CA" sz="1200" dirty="0"/>
              <a:t>Incomplete</a:t>
            </a:r>
          </a:p>
          <a:p>
            <a:pPr>
              <a:lnSpc>
                <a:spcPts val="1200"/>
              </a:lnSpc>
            </a:pPr>
            <a:r>
              <a:rPr lang="en-CA" sz="1200" dirty="0"/>
              <a:t>partial cure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2DB1138-FDD7-4C02-A5EB-8E94BA7D578F}"/>
              </a:ext>
            </a:extLst>
          </p:cNvPr>
          <p:cNvSpPr txBox="1"/>
          <p:nvPr/>
        </p:nvSpPr>
        <p:spPr>
          <a:xfrm>
            <a:off x="5853044" y="3684105"/>
            <a:ext cx="13299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400" dirty="0"/>
              <a:t>seroconversion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CBC69A-9294-4E28-91C5-63246893BFD8}"/>
              </a:ext>
            </a:extLst>
          </p:cNvPr>
          <p:cNvSpPr txBox="1"/>
          <p:nvPr/>
        </p:nvSpPr>
        <p:spPr>
          <a:xfrm>
            <a:off x="7403549" y="2018747"/>
            <a:ext cx="43230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2060"/>
                </a:solidFill>
              </a:rPr>
              <a:t>HBsAg seroconversion and</a:t>
            </a:r>
          </a:p>
          <a:p>
            <a:pPr algn="ctr"/>
            <a:r>
              <a:rPr lang="en-CA" sz="2400" b="1" dirty="0">
                <a:solidFill>
                  <a:srgbClr val="002060"/>
                </a:solidFill>
              </a:rPr>
              <a:t>anti-HBs elevation during therapy do not predict outcome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8A0E0C6-198F-405D-A436-912A089C5FFA}"/>
              </a:ext>
            </a:extLst>
          </p:cNvPr>
          <p:cNvSpPr txBox="1"/>
          <p:nvPr/>
        </p:nvSpPr>
        <p:spPr>
          <a:xfrm>
            <a:off x="7793310" y="4086086"/>
            <a:ext cx="35435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400" b="1" dirty="0">
                <a:solidFill>
                  <a:srgbClr val="00B050"/>
                </a:solidFill>
              </a:rPr>
              <a:t>But HBsAg seroconversion persists in functional cure!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DDA13A7-B259-470D-98B7-A9CA51F9E2B6}"/>
              </a:ext>
            </a:extLst>
          </p:cNvPr>
          <p:cNvSpPr/>
          <p:nvPr/>
        </p:nvSpPr>
        <p:spPr>
          <a:xfrm>
            <a:off x="3807792" y="3750364"/>
            <a:ext cx="512417" cy="1095513"/>
          </a:xfrm>
          <a:prstGeom prst="rect">
            <a:avLst/>
          </a:prstGeom>
          <a:noFill/>
          <a:ln w="19050">
            <a:solidFill>
              <a:schemeClr val="accent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A8E3839-ECD1-49F2-94BF-2100A19E6324}"/>
              </a:ext>
            </a:extLst>
          </p:cNvPr>
          <p:cNvSpPr/>
          <p:nvPr/>
        </p:nvSpPr>
        <p:spPr>
          <a:xfrm>
            <a:off x="3807792" y="3176104"/>
            <a:ext cx="512417" cy="720035"/>
          </a:xfrm>
          <a:prstGeom prst="rect">
            <a:avLst/>
          </a:prstGeom>
          <a:noFill/>
          <a:ln w="19050">
            <a:solidFill>
              <a:srgbClr val="00B050"/>
            </a:solidFill>
            <a:prstDash val="dash"/>
          </a:ln>
          <a:effectLst>
            <a:glow rad="38100">
              <a:schemeClr val="bg1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EE7A19D-5B76-46D1-8528-92462C1EFDA2}"/>
              </a:ext>
            </a:extLst>
          </p:cNvPr>
          <p:cNvSpPr txBox="1"/>
          <p:nvPr/>
        </p:nvSpPr>
        <p:spPr>
          <a:xfrm>
            <a:off x="4706113" y="4324625"/>
            <a:ext cx="1685852" cy="401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200"/>
              </a:lnSpc>
            </a:pPr>
            <a:r>
              <a:rPr lang="en-CA" sz="1200" b="1" dirty="0">
                <a:solidFill>
                  <a:schemeClr val="accent2"/>
                </a:solidFill>
              </a:rPr>
              <a:t>HBsAg seroconversion lost with partial cure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C11E96FE-D50B-4D88-BD7F-1C7E3DDE85D9}"/>
              </a:ext>
            </a:extLst>
          </p:cNvPr>
          <p:cNvCxnSpPr>
            <a:stCxn id="16" idx="1"/>
            <a:endCxn id="15" idx="3"/>
          </p:cNvCxnSpPr>
          <p:nvPr/>
        </p:nvCxnSpPr>
        <p:spPr>
          <a:xfrm flipH="1" flipV="1">
            <a:off x="4320209" y="4298121"/>
            <a:ext cx="385904" cy="227496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2196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4" grpId="0"/>
      <p:bldP spid="15" grpId="0" animBg="1"/>
      <p:bldP spid="8" grpId="0" animBg="1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9B883CC-A5A3-43CE-9302-9F57E4E7ED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9"/>
          <a:stretch/>
        </p:blipFill>
        <p:spPr>
          <a:xfrm>
            <a:off x="8595360" y="3341207"/>
            <a:ext cx="2432438" cy="272514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0580809-3FB3-4117-86C0-92F59523F27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9489"/>
          <a:stretch/>
        </p:blipFill>
        <p:spPr>
          <a:xfrm>
            <a:off x="4760259" y="2141730"/>
            <a:ext cx="2488558" cy="2725148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EEE58DC0-743E-4C31-82F4-FED080E2DDE2}"/>
              </a:ext>
            </a:extLst>
          </p:cNvPr>
          <p:cNvSpPr txBox="1">
            <a:spLocks/>
          </p:cNvSpPr>
          <p:nvPr/>
        </p:nvSpPr>
        <p:spPr bwMode="auto">
          <a:xfrm>
            <a:off x="483637" y="-82727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HBV RNA response on therapy versus outcome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A61677-899B-41A6-990B-5B37A59111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36"/>
          <a:stretch/>
        </p:blipFill>
        <p:spPr>
          <a:xfrm>
            <a:off x="2474259" y="2169341"/>
            <a:ext cx="2430062" cy="2712955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A0E85EF-B16F-47F3-9946-C0C98A0958E9}"/>
              </a:ext>
            </a:extLst>
          </p:cNvPr>
          <p:cNvSpPr txBox="1"/>
          <p:nvPr/>
        </p:nvSpPr>
        <p:spPr>
          <a:xfrm>
            <a:off x="3381955" y="1403924"/>
            <a:ext cx="3278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rgbClr val="002060"/>
                </a:solidFill>
              </a:rPr>
              <a:t>48 weeks TDF + pegIFN + NAP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358C8-29FA-430C-82CE-EDFEF5BBAEB0}"/>
              </a:ext>
            </a:extLst>
          </p:cNvPr>
          <p:cNvSpPr txBox="1"/>
          <p:nvPr/>
        </p:nvSpPr>
        <p:spPr>
          <a:xfrm>
            <a:off x="2779969" y="2073004"/>
            <a:ext cx="1567737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Rebound during</a:t>
            </a:r>
          </a:p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follow-up (n=11)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997BE1-2873-4472-8AC2-0A3AE3B9AE48}"/>
              </a:ext>
            </a:extLst>
          </p:cNvPr>
          <p:cNvSpPr txBox="1"/>
          <p:nvPr/>
        </p:nvSpPr>
        <p:spPr>
          <a:xfrm>
            <a:off x="5094319" y="2073004"/>
            <a:ext cx="2170466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HBV DNA &lt; 2000 IU/mL</a:t>
            </a:r>
          </a:p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During follow-up (n=29)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FA7850-5BEB-4041-828E-E54BF451B071}"/>
              </a:ext>
            </a:extLst>
          </p:cNvPr>
          <p:cNvSpPr txBox="1"/>
          <p:nvPr/>
        </p:nvSpPr>
        <p:spPr>
          <a:xfrm>
            <a:off x="8808359" y="3468042"/>
            <a:ext cx="2136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Functional cure (14/29)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437E47-5465-4761-BD10-C9AD0F8ADCFF}"/>
              </a:ext>
            </a:extLst>
          </p:cNvPr>
          <p:cNvSpPr txBox="1"/>
          <p:nvPr/>
        </p:nvSpPr>
        <p:spPr>
          <a:xfrm>
            <a:off x="9178581" y="4020318"/>
            <a:ext cx="18365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All HBV RNA TND</a:t>
            </a:r>
          </a:p>
          <a:p>
            <a:r>
              <a:rPr lang="en-CA" b="1" dirty="0">
                <a:solidFill>
                  <a:srgbClr val="00B050"/>
                </a:solidFill>
              </a:rPr>
              <a:t>during follow-up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552A16-319B-4A2F-ACFF-EAB1B4A8E5DA}"/>
              </a:ext>
            </a:extLst>
          </p:cNvPr>
          <p:cNvSpPr txBox="1"/>
          <p:nvPr/>
        </p:nvSpPr>
        <p:spPr>
          <a:xfrm>
            <a:off x="2117475" y="5111441"/>
            <a:ext cx="55052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>
                <a:solidFill>
                  <a:srgbClr val="002060"/>
                </a:solidFill>
              </a:rPr>
              <a:t>HBV RNA response does not predict</a:t>
            </a:r>
          </a:p>
          <a:p>
            <a:pPr algn="ctr"/>
            <a:r>
              <a:rPr lang="en-CA" sz="2800" b="1" dirty="0">
                <a:solidFill>
                  <a:srgbClr val="002060"/>
                </a:solidFill>
              </a:rPr>
              <a:t>clinical outcome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8A20500C-5FF7-4D72-8BDC-C58B5EA53BC3}"/>
              </a:ext>
            </a:extLst>
          </p:cNvPr>
          <p:cNvSpPr/>
          <p:nvPr/>
        </p:nvSpPr>
        <p:spPr>
          <a:xfrm>
            <a:off x="7541709" y="2049332"/>
            <a:ext cx="870771" cy="2478754"/>
          </a:xfrm>
          <a:prstGeom prst="leftBrace">
            <a:avLst>
              <a:gd name="adj1" fmla="val 8333"/>
              <a:gd name="adj2" fmla="val 49783"/>
            </a:avLst>
          </a:prstGeom>
          <a:ln w="635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5422D00-88CE-4048-80C5-F61C907BE17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229" b="18913"/>
          <a:stretch/>
        </p:blipFill>
        <p:spPr>
          <a:xfrm>
            <a:off x="8584602" y="1221951"/>
            <a:ext cx="2434769" cy="220973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4184F36-76CD-4C8F-BF35-7FEC2B97511B}"/>
              </a:ext>
            </a:extLst>
          </p:cNvPr>
          <p:cNvSpPr txBox="1"/>
          <p:nvPr/>
        </p:nvSpPr>
        <p:spPr>
          <a:xfrm>
            <a:off x="8851388" y="1280785"/>
            <a:ext cx="1794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Partial cure (15/29)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2CCA35C9-90FF-436F-8D45-56E36C84CC3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85" y="2107303"/>
            <a:ext cx="1719221" cy="2761727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B1F4BBF-519B-435A-8DCC-A39077D71875}"/>
              </a:ext>
            </a:extLst>
          </p:cNvPr>
          <p:cNvSpPr txBox="1"/>
          <p:nvPr/>
        </p:nvSpPr>
        <p:spPr>
          <a:xfrm>
            <a:off x="290271" y="1452334"/>
            <a:ext cx="1640193" cy="608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CA" sz="2000" dirty="0">
                <a:solidFill>
                  <a:srgbClr val="002060"/>
                </a:solidFill>
              </a:rPr>
              <a:t>24 weeks TDF</a:t>
            </a:r>
          </a:p>
          <a:p>
            <a:pPr algn="ctr">
              <a:lnSpc>
                <a:spcPts val="2000"/>
              </a:lnSpc>
            </a:pPr>
            <a:r>
              <a:rPr lang="en-CA" sz="2000" dirty="0">
                <a:solidFill>
                  <a:srgbClr val="002060"/>
                </a:solidFill>
              </a:rPr>
              <a:t>lead-in (n=40)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72DF66B-0DFE-4A1D-BD10-9215B0A8F636}"/>
              </a:ext>
            </a:extLst>
          </p:cNvPr>
          <p:cNvSpPr txBox="1"/>
          <p:nvPr/>
        </p:nvSpPr>
        <p:spPr>
          <a:xfrm>
            <a:off x="107879" y="6279163"/>
            <a:ext cx="3750906" cy="229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en-CA" sz="1200" dirty="0">
                <a:solidFill>
                  <a:srgbClr val="002060"/>
                </a:solidFill>
              </a:rPr>
              <a:t>Bazinet et al., Hepatol Comm 2021, 5: 1873-1887</a:t>
            </a:r>
          </a:p>
        </p:txBody>
      </p:sp>
    </p:spTree>
    <p:extLst>
      <p:ext uri="{BB962C8B-B14F-4D97-AF65-F5344CB8AC3E}">
        <p14:creationId xmlns:p14="http://schemas.microsoft.com/office/powerpoint/2010/main" val="4206110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  <p:bldP spid="17" grpId="0"/>
      <p:bldP spid="18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35DFAC0-B1B6-458A-90ED-209F8BEDC3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454"/>
          <a:stretch/>
        </p:blipFill>
        <p:spPr>
          <a:xfrm>
            <a:off x="8427963" y="3225203"/>
            <a:ext cx="2446962" cy="27312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2B9DC4B-2865-4386-9859-0B64B58BE0A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580" b="19179"/>
          <a:stretch/>
        </p:blipFill>
        <p:spPr>
          <a:xfrm>
            <a:off x="8331145" y="1084431"/>
            <a:ext cx="2541450" cy="220740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1AB35E3-DFA4-4694-96D1-F87B988D8D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38803" y="2141729"/>
            <a:ext cx="3121423" cy="27251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562798-7308-4339-B32B-02226ABDB7F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21165"/>
          <a:stretch/>
        </p:blipFill>
        <p:spPr>
          <a:xfrm>
            <a:off x="2403684" y="2130972"/>
            <a:ext cx="2460768" cy="2725148"/>
          </a:xfrm>
          <a:prstGeom prst="rect">
            <a:avLst/>
          </a:prstGeom>
        </p:spPr>
      </p:pic>
      <p:sp>
        <p:nvSpPr>
          <p:cNvPr id="2" name="Title 3">
            <a:extLst>
              <a:ext uri="{FF2B5EF4-FFF2-40B4-BE49-F238E27FC236}">
                <a16:creationId xmlns:a16="http://schemas.microsoft.com/office/drawing/2014/main" id="{EEE58DC0-743E-4C31-82F4-FED080E2DDE2}"/>
              </a:ext>
            </a:extLst>
          </p:cNvPr>
          <p:cNvSpPr txBox="1">
            <a:spLocks/>
          </p:cNvSpPr>
          <p:nvPr/>
        </p:nvSpPr>
        <p:spPr bwMode="auto">
          <a:xfrm>
            <a:off x="483637" y="-82727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 err="1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HBcrAg</a:t>
            </a: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 response on therapy versus outcome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A0E85EF-B16F-47F3-9946-C0C98A0958E9}"/>
              </a:ext>
            </a:extLst>
          </p:cNvPr>
          <p:cNvSpPr txBox="1"/>
          <p:nvPr/>
        </p:nvSpPr>
        <p:spPr>
          <a:xfrm>
            <a:off x="3182289" y="1366273"/>
            <a:ext cx="32786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>
                <a:solidFill>
                  <a:srgbClr val="002060"/>
                </a:solidFill>
              </a:rPr>
              <a:t>48 weeks TDF + pegIFN + NAP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EB358C8-29FA-430C-82CE-EDFEF5BBAEB0}"/>
              </a:ext>
            </a:extLst>
          </p:cNvPr>
          <p:cNvSpPr txBox="1"/>
          <p:nvPr/>
        </p:nvSpPr>
        <p:spPr>
          <a:xfrm>
            <a:off x="2849244" y="2073004"/>
            <a:ext cx="1567737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Rebound during</a:t>
            </a:r>
          </a:p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follow-up (n=11)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E997BE1-2873-4472-8AC2-0A3AE3B9AE48}"/>
              </a:ext>
            </a:extLst>
          </p:cNvPr>
          <p:cNvSpPr txBox="1"/>
          <p:nvPr/>
        </p:nvSpPr>
        <p:spPr>
          <a:xfrm>
            <a:off x="5163594" y="2073004"/>
            <a:ext cx="2170466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HBV DNA &lt; 2000 IU/mL</a:t>
            </a:r>
          </a:p>
          <a:p>
            <a:pPr>
              <a:lnSpc>
                <a:spcPts val="1600"/>
              </a:lnSpc>
            </a:pPr>
            <a:r>
              <a:rPr lang="en-CA" sz="1600" dirty="0">
                <a:solidFill>
                  <a:srgbClr val="002060"/>
                </a:solidFill>
              </a:rPr>
              <a:t>During follow-up (n=29)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7FA7850-5BEB-4041-828E-E54BF451B071}"/>
              </a:ext>
            </a:extLst>
          </p:cNvPr>
          <p:cNvSpPr txBox="1"/>
          <p:nvPr/>
        </p:nvSpPr>
        <p:spPr>
          <a:xfrm>
            <a:off x="8640966" y="3468042"/>
            <a:ext cx="213603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Functional cure (14/29)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1437E47-5465-4761-BD10-C9AD0F8ADCFF}"/>
              </a:ext>
            </a:extLst>
          </p:cNvPr>
          <p:cNvSpPr txBox="1"/>
          <p:nvPr/>
        </p:nvSpPr>
        <p:spPr>
          <a:xfrm>
            <a:off x="8998073" y="4020318"/>
            <a:ext cx="191828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All </a:t>
            </a:r>
            <a:r>
              <a:rPr lang="en-CA" b="1" dirty="0" err="1">
                <a:solidFill>
                  <a:srgbClr val="00B050"/>
                </a:solidFill>
              </a:rPr>
              <a:t>HBcrAg</a:t>
            </a:r>
            <a:r>
              <a:rPr lang="en-CA" b="1" dirty="0">
                <a:solidFill>
                  <a:srgbClr val="00B050"/>
                </a:solidFill>
              </a:rPr>
              <a:t> &lt; LLOQ</a:t>
            </a:r>
          </a:p>
          <a:p>
            <a:r>
              <a:rPr lang="en-CA" b="1" dirty="0">
                <a:solidFill>
                  <a:srgbClr val="00B050"/>
                </a:solidFill>
              </a:rPr>
              <a:t>during follow-up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552A16-319B-4A2F-ACFF-EAB1B4A8E5DA}"/>
              </a:ext>
            </a:extLst>
          </p:cNvPr>
          <p:cNvSpPr txBox="1"/>
          <p:nvPr/>
        </p:nvSpPr>
        <p:spPr>
          <a:xfrm>
            <a:off x="2356874" y="5039077"/>
            <a:ext cx="5227650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800" b="1" dirty="0" err="1">
                <a:solidFill>
                  <a:srgbClr val="002060"/>
                </a:solidFill>
              </a:rPr>
              <a:t>HBcrAg</a:t>
            </a:r>
            <a:r>
              <a:rPr lang="en-CA" sz="2800" b="1" dirty="0">
                <a:solidFill>
                  <a:srgbClr val="002060"/>
                </a:solidFill>
              </a:rPr>
              <a:t> response does not predict</a:t>
            </a:r>
          </a:p>
          <a:p>
            <a:pPr algn="ctr"/>
            <a:r>
              <a:rPr lang="en-CA" sz="2800" b="1" dirty="0">
                <a:solidFill>
                  <a:srgbClr val="002060"/>
                </a:solidFill>
              </a:rPr>
              <a:t>clinical outcome</a:t>
            </a:r>
          </a:p>
        </p:txBody>
      </p:sp>
      <p:sp>
        <p:nvSpPr>
          <p:cNvPr id="18" name="Left Brace 17">
            <a:extLst>
              <a:ext uri="{FF2B5EF4-FFF2-40B4-BE49-F238E27FC236}">
                <a16:creationId xmlns:a16="http://schemas.microsoft.com/office/drawing/2014/main" id="{8A20500C-5FF7-4D72-8BDC-C58B5EA53BC3}"/>
              </a:ext>
            </a:extLst>
          </p:cNvPr>
          <p:cNvSpPr/>
          <p:nvPr/>
        </p:nvSpPr>
        <p:spPr>
          <a:xfrm>
            <a:off x="7422725" y="2049332"/>
            <a:ext cx="870771" cy="2478754"/>
          </a:xfrm>
          <a:prstGeom prst="leftBrace">
            <a:avLst>
              <a:gd name="adj1" fmla="val 8333"/>
              <a:gd name="adj2" fmla="val 49783"/>
            </a:avLst>
          </a:prstGeom>
          <a:ln w="63500">
            <a:solidFill>
              <a:srgbClr val="00206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4184F36-76CD-4C8F-BF35-7FEC2B97511B}"/>
              </a:ext>
            </a:extLst>
          </p:cNvPr>
          <p:cNvSpPr txBox="1"/>
          <p:nvPr/>
        </p:nvSpPr>
        <p:spPr>
          <a:xfrm>
            <a:off x="8683995" y="1280785"/>
            <a:ext cx="17949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Partial cure (15/29)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3BD9E99-2396-4B21-89A9-3878C31E62B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061" y="2170059"/>
            <a:ext cx="2194750" cy="270076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6C2E87D9-40B7-4939-928D-77CF764DF1A0}"/>
              </a:ext>
            </a:extLst>
          </p:cNvPr>
          <p:cNvSpPr txBox="1"/>
          <p:nvPr/>
        </p:nvSpPr>
        <p:spPr>
          <a:xfrm>
            <a:off x="290271" y="1452334"/>
            <a:ext cx="1640193" cy="608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CA" sz="2000" dirty="0">
                <a:solidFill>
                  <a:srgbClr val="002060"/>
                </a:solidFill>
              </a:rPr>
              <a:t>24 weeks TDF</a:t>
            </a:r>
          </a:p>
          <a:p>
            <a:pPr algn="ctr">
              <a:lnSpc>
                <a:spcPts val="2000"/>
              </a:lnSpc>
            </a:pPr>
            <a:r>
              <a:rPr lang="en-CA" sz="2000" dirty="0">
                <a:solidFill>
                  <a:srgbClr val="002060"/>
                </a:solidFill>
              </a:rPr>
              <a:t>lead-in (n=40)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0DAAF4D-A355-40BC-A3FC-2E4B5379E8E5}"/>
              </a:ext>
            </a:extLst>
          </p:cNvPr>
          <p:cNvSpPr txBox="1"/>
          <p:nvPr/>
        </p:nvSpPr>
        <p:spPr>
          <a:xfrm>
            <a:off x="77057" y="6289437"/>
            <a:ext cx="3750906" cy="229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en-CA" sz="1200" dirty="0">
                <a:solidFill>
                  <a:srgbClr val="002060"/>
                </a:solidFill>
              </a:rPr>
              <a:t>Bazinet et al., Hepatol Comm 2021, 5: 1873-1887</a:t>
            </a:r>
          </a:p>
        </p:txBody>
      </p:sp>
    </p:spTree>
    <p:extLst>
      <p:ext uri="{BB962C8B-B14F-4D97-AF65-F5344CB8AC3E}">
        <p14:creationId xmlns:p14="http://schemas.microsoft.com/office/powerpoint/2010/main" val="3260343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/>
      <p:bldP spid="16" grpId="0"/>
      <p:bldP spid="17" grpId="0"/>
      <p:bldP spid="18" grpId="0" animBg="1"/>
      <p:bldP spid="1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45FF9652-CB2A-49E1-9710-66B83F1BECCC}"/>
              </a:ext>
            </a:extLst>
          </p:cNvPr>
          <p:cNvSpPr txBox="1">
            <a:spLocks/>
          </p:cNvSpPr>
          <p:nvPr/>
        </p:nvSpPr>
        <p:spPr bwMode="auto">
          <a:xfrm>
            <a:off x="483637" y="-82727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 fontScale="85000" lnSpcReduction="10000"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lnSpc>
                <a:spcPts val="3000"/>
              </a:lnSpc>
              <a:defRPr/>
            </a:pPr>
            <a:r>
              <a:rPr lang="en-CA" sz="3200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REP 401 study:</a:t>
            </a:r>
          </a:p>
          <a:p>
            <a:pPr algn="ctr">
              <a:lnSpc>
                <a:spcPts val="3000"/>
              </a:lnSpc>
              <a:defRPr/>
            </a:pPr>
            <a:r>
              <a:rPr lang="en-CA" b="0" dirty="0"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Extent of HBsAg clearance during transaminase flares predicts functional cure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7CE9C7-A55C-470E-A36E-C3F7AC0F727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643" r="64082"/>
          <a:stretch/>
        </p:blipFill>
        <p:spPr>
          <a:xfrm>
            <a:off x="4840936" y="1585844"/>
            <a:ext cx="4033603" cy="40638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CAA8A4D-8309-4B5E-902E-422CA49F1A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5642" t="8571" r="-74"/>
          <a:stretch/>
        </p:blipFill>
        <p:spPr>
          <a:xfrm>
            <a:off x="9072796" y="1625600"/>
            <a:ext cx="2743725" cy="39798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C61F996-FBAC-4453-B118-A551E685C73F}"/>
              </a:ext>
            </a:extLst>
          </p:cNvPr>
          <p:cNvSpPr txBox="1"/>
          <p:nvPr/>
        </p:nvSpPr>
        <p:spPr>
          <a:xfrm>
            <a:off x="9506227" y="5570331"/>
            <a:ext cx="23067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/>
              <a:t>VR = virologic rebound</a:t>
            </a:r>
          </a:p>
          <a:p>
            <a:r>
              <a:rPr lang="en-CA" dirty="0"/>
              <a:t>PC = partial cure</a:t>
            </a:r>
          </a:p>
          <a:p>
            <a:r>
              <a:rPr lang="en-CA" dirty="0"/>
              <a:t>FC = functional cure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C2982E4-75FF-4882-8959-5AD959A085D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29" y="1652105"/>
            <a:ext cx="4564973" cy="328931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8B596A2-72EB-4228-8414-1629EBCFE9E5}"/>
              </a:ext>
            </a:extLst>
          </p:cNvPr>
          <p:cNvSpPr txBox="1"/>
          <p:nvPr/>
        </p:nvSpPr>
        <p:spPr>
          <a:xfrm>
            <a:off x="775874" y="1060174"/>
            <a:ext cx="3907353" cy="557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HBsAg loss is necessary but insufficient</a:t>
            </a:r>
          </a:p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for functional cure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2E765F-ED16-4089-A0BC-457C6E95F6CB}"/>
              </a:ext>
            </a:extLst>
          </p:cNvPr>
          <p:cNvSpPr txBox="1"/>
          <p:nvPr/>
        </p:nvSpPr>
        <p:spPr>
          <a:xfrm>
            <a:off x="5459924" y="1060174"/>
            <a:ext cx="2755626" cy="557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Transaminase flares do not</a:t>
            </a:r>
          </a:p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predict outcome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16B9DC6-2BED-4721-A25A-C7BFBEAE977F}"/>
              </a:ext>
            </a:extLst>
          </p:cNvPr>
          <p:cNvSpPr txBox="1"/>
          <p:nvPr/>
        </p:nvSpPr>
        <p:spPr>
          <a:xfrm>
            <a:off x="9262835" y="1060174"/>
            <a:ext cx="2738890" cy="55720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HBsAg minima during flare</a:t>
            </a:r>
          </a:p>
          <a:p>
            <a:pPr algn="ctr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predicts outcome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D07F944-C46B-439F-9FF7-C965AC6408A9}"/>
              </a:ext>
            </a:extLst>
          </p:cNvPr>
          <p:cNvSpPr txBox="1"/>
          <p:nvPr/>
        </p:nvSpPr>
        <p:spPr>
          <a:xfrm>
            <a:off x="532733" y="5217231"/>
            <a:ext cx="494731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2000" b="1" dirty="0">
                <a:solidFill>
                  <a:srgbClr val="00B050"/>
                </a:solidFill>
              </a:rPr>
              <a:t>Engagement of HBsAg specific T-cell function</a:t>
            </a:r>
          </a:p>
          <a:p>
            <a:pPr algn="ctr"/>
            <a:r>
              <a:rPr lang="en-CA" sz="2000" b="1" dirty="0">
                <a:solidFill>
                  <a:srgbClr val="00B050"/>
                </a:solidFill>
              </a:rPr>
              <a:t>may be essential to achieve functional cure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89762E3-4ECC-2910-B627-0C003557932E}"/>
              </a:ext>
            </a:extLst>
          </p:cNvPr>
          <p:cNvSpPr txBox="1"/>
          <p:nvPr/>
        </p:nvSpPr>
        <p:spPr>
          <a:xfrm>
            <a:off x="207819" y="6260973"/>
            <a:ext cx="2966132" cy="2358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1000"/>
              </a:lnSpc>
            </a:pPr>
            <a:r>
              <a:rPr lang="en-CA" sz="1200" dirty="0">
                <a:solidFill>
                  <a:srgbClr val="002060"/>
                </a:solidFill>
              </a:rPr>
              <a:t>Bazinet et al., J Viral Hep 2021; 28: 817-825</a:t>
            </a:r>
          </a:p>
        </p:txBody>
      </p:sp>
    </p:spTree>
    <p:extLst>
      <p:ext uri="{BB962C8B-B14F-4D97-AF65-F5344CB8AC3E}">
        <p14:creationId xmlns:p14="http://schemas.microsoft.com/office/powerpoint/2010/main" val="2313059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AAB5239B-F0CC-4C31-96BB-C2E39C419EB0}"/>
              </a:ext>
            </a:extLst>
          </p:cNvPr>
          <p:cNvSpPr txBox="1">
            <a:spLocks/>
          </p:cNvSpPr>
          <p:nvPr/>
        </p:nvSpPr>
        <p:spPr bwMode="auto">
          <a:xfrm>
            <a:off x="6773779" y="1076360"/>
            <a:ext cx="6725653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no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US" sz="2000" b="0" dirty="0">
              <a:ln>
                <a:noFill/>
              </a:ln>
              <a:solidFill>
                <a:srgbClr val="002060"/>
              </a:solidFill>
              <a:latin typeface="+mn-lt"/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1502116-6D7A-42F9-AEAD-FC3DF0665A00}"/>
              </a:ext>
            </a:extLst>
          </p:cNvPr>
          <p:cNvSpPr txBox="1"/>
          <p:nvPr/>
        </p:nvSpPr>
        <p:spPr>
          <a:xfrm>
            <a:off x="970335" y="4608458"/>
            <a:ext cx="43172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Bind HSP40 chaperone DNAJB12 (ERGIC)</a:t>
            </a:r>
            <a:r>
              <a:rPr lang="en-CA" b="1" baseline="30000" dirty="0">
                <a:solidFill>
                  <a:srgbClr val="00B050"/>
                </a:solidFill>
              </a:rPr>
              <a:t>1</a:t>
            </a:r>
          </a:p>
        </p:txBody>
      </p:sp>
      <p:sp>
        <p:nvSpPr>
          <p:cNvPr id="70" name="Title 3">
            <a:extLst>
              <a:ext uri="{FF2B5EF4-FFF2-40B4-BE49-F238E27FC236}">
                <a16:creationId xmlns:a16="http://schemas.microsoft.com/office/drawing/2014/main" id="{04D66872-88F2-4FA0-841C-7B9E0D4ED614}"/>
              </a:ext>
            </a:extLst>
          </p:cNvPr>
          <p:cNvSpPr txBox="1">
            <a:spLocks/>
          </p:cNvSpPr>
          <p:nvPr/>
        </p:nvSpPr>
        <p:spPr bwMode="auto">
          <a:xfrm>
            <a:off x="910339" y="-85347"/>
            <a:ext cx="1021072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Targeting HDV with nucleic acid polymers</a:t>
            </a:r>
          </a:p>
        </p:txBody>
      </p:sp>
      <p:pic>
        <p:nvPicPr>
          <p:cNvPr id="89" name="Picture 88">
            <a:extLst>
              <a:ext uri="{FF2B5EF4-FFF2-40B4-BE49-F238E27FC236}">
                <a16:creationId xmlns:a16="http://schemas.microsoft.com/office/drawing/2014/main" id="{79F9D5B3-2BAF-499D-8C96-DF7BAF5958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360" y="1593024"/>
            <a:ext cx="3408033" cy="2937031"/>
          </a:xfrm>
          <a:prstGeom prst="rect">
            <a:avLst/>
          </a:prstGeom>
          <a:ln w="19050">
            <a:solidFill>
              <a:schemeClr val="bg1">
                <a:lumMod val="50000"/>
              </a:schemeClr>
            </a:solidFill>
          </a:ln>
        </p:spPr>
      </p:pic>
      <p:sp>
        <p:nvSpPr>
          <p:cNvPr id="90" name="Oval 89">
            <a:extLst>
              <a:ext uri="{FF2B5EF4-FFF2-40B4-BE49-F238E27FC236}">
                <a16:creationId xmlns:a16="http://schemas.microsoft.com/office/drawing/2014/main" id="{2F2F9AF1-43C5-4BF7-B473-6D469A884212}"/>
              </a:ext>
            </a:extLst>
          </p:cNvPr>
          <p:cNvSpPr/>
          <p:nvPr/>
        </p:nvSpPr>
        <p:spPr>
          <a:xfrm>
            <a:off x="703571" y="4668364"/>
            <a:ext cx="281141" cy="28114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41E382CE-9DC9-4B72-9031-9BC8D6FB0774}"/>
              </a:ext>
            </a:extLst>
          </p:cNvPr>
          <p:cNvSpPr txBox="1"/>
          <p:nvPr/>
        </p:nvSpPr>
        <p:spPr>
          <a:xfrm>
            <a:off x="614340" y="1110661"/>
            <a:ext cx="36556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2000" b="1" dirty="0">
                <a:solidFill>
                  <a:srgbClr val="002060"/>
                </a:solidFill>
              </a:rPr>
              <a:t>Multiple molecular mechanisms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DB7C044-C345-4AF3-BDD2-0EA1245B1D2C}"/>
              </a:ext>
            </a:extLst>
          </p:cNvPr>
          <p:cNvSpPr txBox="1"/>
          <p:nvPr/>
        </p:nvSpPr>
        <p:spPr>
          <a:xfrm>
            <a:off x="987666" y="4856449"/>
            <a:ext cx="4045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Inhibition of HBV SVP assembly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Inhibition of HDV RNP envelopment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8FB7C4E-FBB9-4C22-A401-479952767D67}"/>
              </a:ext>
            </a:extLst>
          </p:cNvPr>
          <p:cNvSpPr txBox="1"/>
          <p:nvPr/>
        </p:nvSpPr>
        <p:spPr>
          <a:xfrm>
            <a:off x="970888" y="5735084"/>
            <a:ext cx="404561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Inhibition of HDV RNA replication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srgbClr val="002060"/>
                </a:solidFill>
                <a:latin typeface="Calibri" panose="020F0502020204030204"/>
              </a:rPr>
              <a:t>Inhibition of HDV RNP assembly</a:t>
            </a:r>
            <a:endParaRPr kumimoji="0" lang="en-US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ABAD905-0984-4C7C-A8EB-16E82E238EF1}"/>
              </a:ext>
            </a:extLst>
          </p:cNvPr>
          <p:cNvSpPr/>
          <p:nvPr/>
        </p:nvSpPr>
        <p:spPr>
          <a:xfrm>
            <a:off x="703571" y="5524041"/>
            <a:ext cx="281141" cy="281141"/>
          </a:xfrm>
          <a:prstGeom prst="ellipse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b="1" dirty="0"/>
              <a:t>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51A9780-66C7-4CDE-961B-DC174F5CA850}"/>
              </a:ext>
            </a:extLst>
          </p:cNvPr>
          <p:cNvSpPr txBox="1"/>
          <p:nvPr/>
        </p:nvSpPr>
        <p:spPr>
          <a:xfrm>
            <a:off x="970334" y="5472524"/>
            <a:ext cx="48639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B050"/>
                </a:solidFill>
              </a:rPr>
              <a:t>Bind small and large isoforms of </a:t>
            </a:r>
            <a:r>
              <a:rPr lang="en-CA" b="1" dirty="0" err="1">
                <a:solidFill>
                  <a:srgbClr val="00B050"/>
                </a:solidFill>
              </a:rPr>
              <a:t>HDAg</a:t>
            </a:r>
            <a:r>
              <a:rPr lang="en-CA" b="1" dirty="0">
                <a:solidFill>
                  <a:srgbClr val="00B050"/>
                </a:solidFill>
              </a:rPr>
              <a:t> (nucleus)</a:t>
            </a:r>
            <a:r>
              <a:rPr lang="en-CA" b="1" baseline="30000" dirty="0">
                <a:solidFill>
                  <a:srgbClr val="00B050"/>
                </a:solidFill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00580FB-1AD7-4E2A-85BF-D2CDA7EDDE37}"/>
              </a:ext>
            </a:extLst>
          </p:cNvPr>
          <p:cNvSpPr txBox="1"/>
          <p:nvPr/>
        </p:nvSpPr>
        <p:spPr>
          <a:xfrm>
            <a:off x="4655890" y="1125492"/>
            <a:ext cx="735496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Clinical effects during therapy</a:t>
            </a:r>
            <a:r>
              <a:rPr lang="en-CA" b="1" baseline="30000" dirty="0">
                <a:solidFill>
                  <a:srgbClr val="002060"/>
                </a:solidFill>
              </a:rPr>
              <a:t>3</a:t>
            </a:r>
            <a:r>
              <a:rPr lang="en-CA" b="1" dirty="0">
                <a:solidFill>
                  <a:srgbClr val="00206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CA" dirty="0">
                <a:solidFill>
                  <a:srgbClr val="002060"/>
                </a:solidFill>
              </a:rPr>
              <a:t>Clearance of HDV RNA</a:t>
            </a:r>
          </a:p>
          <a:p>
            <a:pPr marL="342900" indent="-342900">
              <a:buAutoNum type="arabicPeriod"/>
            </a:pPr>
            <a:r>
              <a:rPr lang="en-CA" dirty="0">
                <a:solidFill>
                  <a:srgbClr val="002060"/>
                </a:solidFill>
              </a:rPr>
              <a:t>Clearance of HBsAg</a:t>
            </a:r>
          </a:p>
          <a:p>
            <a:pPr marL="342900" indent="-342900">
              <a:buAutoNum type="arabicPeriod"/>
            </a:pPr>
            <a:r>
              <a:rPr lang="en-CA" dirty="0">
                <a:solidFill>
                  <a:srgbClr val="002060"/>
                </a:solidFill>
              </a:rPr>
              <a:t>Host (immune) mediated transaminase flares with introduction of pegIFN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8B42CF0-02C3-4793-8101-4B2DAEE4E2F2}"/>
              </a:ext>
            </a:extLst>
          </p:cNvPr>
          <p:cNvSpPr txBox="1"/>
          <p:nvPr/>
        </p:nvSpPr>
        <p:spPr>
          <a:xfrm>
            <a:off x="4672668" y="2463173"/>
            <a:ext cx="615756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>
                <a:solidFill>
                  <a:srgbClr val="002060"/>
                </a:solidFill>
              </a:rPr>
              <a:t>Clinical outcomes</a:t>
            </a:r>
            <a:r>
              <a:rPr lang="en-CA" b="1" baseline="30000" dirty="0">
                <a:solidFill>
                  <a:srgbClr val="002060"/>
                </a:solidFill>
              </a:rPr>
              <a:t>4</a:t>
            </a:r>
            <a:r>
              <a:rPr lang="en-CA" b="1" dirty="0">
                <a:solidFill>
                  <a:srgbClr val="002060"/>
                </a:solidFill>
              </a:rPr>
              <a:t>:</a:t>
            </a:r>
          </a:p>
          <a:p>
            <a:pPr marL="342900" indent="-342900">
              <a:buAutoNum type="arabicPeriod"/>
            </a:pPr>
            <a:r>
              <a:rPr lang="en-CA" dirty="0">
                <a:solidFill>
                  <a:srgbClr val="002060"/>
                </a:solidFill>
              </a:rPr>
              <a:t>Normalization of liver function off therapy</a:t>
            </a:r>
          </a:p>
          <a:p>
            <a:pPr marL="342900" indent="-342900">
              <a:buFontTx/>
              <a:buAutoNum type="arabicPeriod"/>
            </a:pPr>
            <a:r>
              <a:rPr lang="en-CA" dirty="0">
                <a:solidFill>
                  <a:srgbClr val="002060"/>
                </a:solidFill>
              </a:rPr>
              <a:t>Progressive reversal of fibrosis off therapy</a:t>
            </a:r>
          </a:p>
          <a:p>
            <a:pPr marL="342900" indent="-342900">
              <a:buAutoNum type="arabicPeriod"/>
            </a:pPr>
            <a:r>
              <a:rPr lang="en-CA" b="1" dirty="0">
                <a:solidFill>
                  <a:srgbClr val="00B050"/>
                </a:solidFill>
              </a:rPr>
              <a:t>Functional cure of HDV: 7/11 (HDV RNA TND, normal ALT) for 3.5 years off therapy</a:t>
            </a:r>
          </a:p>
          <a:p>
            <a:pPr lvl="1"/>
            <a:r>
              <a:rPr lang="en-CA" b="1" dirty="0">
                <a:solidFill>
                  <a:srgbClr val="00B050"/>
                </a:solidFill>
              </a:rPr>
              <a:t>	4 with functional HBV cure, 3 with partial HBV cure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719AB7-CE18-4865-BDE8-EFC1A0AF2A62}"/>
              </a:ext>
            </a:extLst>
          </p:cNvPr>
          <p:cNvSpPr txBox="1"/>
          <p:nvPr/>
        </p:nvSpPr>
        <p:spPr>
          <a:xfrm>
            <a:off x="7694802" y="5745340"/>
            <a:ext cx="4435678" cy="71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60363" indent="-360363" algn="just" defTabSz="5111845" eaLnBrk="1" fontAlgn="auto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fr-FR" altLang="en-US" sz="1200" dirty="0">
                <a:ln w="0"/>
                <a:solidFill>
                  <a:srgbClr val="002060"/>
                </a:solidFill>
                <a:cs typeface="Times New Roman" panose="02020603050405020304" pitchFamily="18" charset="0"/>
              </a:rPr>
              <a:t>Boulon et al., AASLD 2020 LP-42</a:t>
            </a:r>
          </a:p>
          <a:p>
            <a:pPr marL="360363" indent="-360363" algn="just" defTabSz="5111845" eaLnBrk="1" fontAlgn="auto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CA" altLang="en-US" sz="1200" dirty="0">
                <a:ln w="0"/>
                <a:solidFill>
                  <a:srgbClr val="002060"/>
                </a:solidFill>
                <a:cs typeface="Times New Roman" panose="02020603050405020304" pitchFamily="18" charset="0"/>
              </a:rPr>
              <a:t>Shamur et al., Hepatology 2017; 66: 504A</a:t>
            </a:r>
          </a:p>
          <a:p>
            <a:pPr marL="360363" indent="-360363" algn="just" defTabSz="5111845" eaLnBrk="1" fontAlgn="auto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CA" altLang="en-US" sz="1200" dirty="0">
                <a:ln w="0"/>
                <a:solidFill>
                  <a:srgbClr val="002060"/>
                </a:solidFill>
                <a:cs typeface="Times New Roman" panose="02020603050405020304" pitchFamily="18" charset="0"/>
              </a:rPr>
              <a:t>Bazinet et al., Lancet Gastroenterol Hepatol 2017; 2:  877-889</a:t>
            </a:r>
          </a:p>
          <a:p>
            <a:pPr marL="360363" indent="-360363" algn="just" defTabSz="5111845" eaLnBrk="1" fontAlgn="auto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AutoNum type="arabicPeriod"/>
              <a:defRPr/>
            </a:pPr>
            <a:r>
              <a:rPr lang="en-CA" altLang="en-US" sz="1200" dirty="0">
                <a:ln w="0"/>
                <a:solidFill>
                  <a:srgbClr val="002060"/>
                </a:solidFill>
                <a:cs typeface="Times New Roman" panose="02020603050405020304" pitchFamily="18" charset="0"/>
              </a:rPr>
              <a:t>Bazinet et al., Hepatol Comm. 2020; 5: 189-202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93F2592-5E25-42F0-9C02-0EA127FA9F95}"/>
              </a:ext>
            </a:extLst>
          </p:cNvPr>
          <p:cNvSpPr/>
          <p:nvPr/>
        </p:nvSpPr>
        <p:spPr>
          <a:xfrm>
            <a:off x="5258239" y="3917745"/>
            <a:ext cx="335560" cy="176168"/>
          </a:xfrm>
          <a:prstGeom prst="rightArrow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3824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39FD9E9B-43CB-D92E-45BD-DA6974536704}"/>
              </a:ext>
            </a:extLst>
          </p:cNvPr>
          <p:cNvSpPr txBox="1">
            <a:spLocks/>
          </p:cNvSpPr>
          <p:nvPr/>
        </p:nvSpPr>
        <p:spPr bwMode="auto">
          <a:xfrm>
            <a:off x="910339" y="-85347"/>
            <a:ext cx="10210722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Understanding clinical responses to NAPs in HBV / HDV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8113FF3-DA02-8612-813D-903D6E3BDE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827" y="1667793"/>
            <a:ext cx="10741487" cy="416930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EC57BC63-F655-87A1-0E26-E4928E275234}"/>
              </a:ext>
            </a:extLst>
          </p:cNvPr>
          <p:cNvSpPr txBox="1"/>
          <p:nvPr/>
        </p:nvSpPr>
        <p:spPr>
          <a:xfrm>
            <a:off x="70872" y="6312205"/>
            <a:ext cx="6094602" cy="2484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5111845" eaLnBrk="1" fontAlgn="auto" hangingPunct="1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CA" altLang="en-US" sz="1200" dirty="0">
                <a:ln w="0"/>
                <a:solidFill>
                  <a:srgbClr val="002060"/>
                </a:solidFill>
                <a:cs typeface="Times New Roman" panose="02020603050405020304" pitchFamily="18" charset="0"/>
              </a:rPr>
              <a:t>Bazinet et al., Lancet Gastroenterol Hepatol 2017; 2:  877-889 (supplemental data)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FD7B3AE-FA43-86C0-E994-21667C7FEF37}"/>
              </a:ext>
            </a:extLst>
          </p:cNvPr>
          <p:cNvSpPr/>
          <p:nvPr/>
        </p:nvSpPr>
        <p:spPr>
          <a:xfrm>
            <a:off x="2166732" y="2782957"/>
            <a:ext cx="2977636" cy="675861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7681" h="1162400">
                <a:moveTo>
                  <a:pt x="1157681" y="1157681"/>
                </a:moveTo>
                <a:cubicBezTo>
                  <a:pt x="71651" y="1248259"/>
                  <a:pt x="146251" y="5327"/>
                  <a:pt x="0" y="0"/>
                </a:cubicBezTo>
              </a:path>
            </a:pathLst>
          </a:custGeom>
          <a:noFill/>
          <a:ln w="254000">
            <a:solidFill>
              <a:srgbClr val="0070C0">
                <a:alpha val="40000"/>
              </a:srgb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2" name="Oval 9">
            <a:extLst>
              <a:ext uri="{FF2B5EF4-FFF2-40B4-BE49-F238E27FC236}">
                <a16:creationId xmlns:a16="http://schemas.microsoft.com/office/drawing/2014/main" id="{CB4CAFCD-8FFE-2280-42B3-A583E4ABB87B}"/>
              </a:ext>
            </a:extLst>
          </p:cNvPr>
          <p:cNvSpPr/>
          <p:nvPr/>
        </p:nvSpPr>
        <p:spPr>
          <a:xfrm>
            <a:off x="1977888" y="2802835"/>
            <a:ext cx="3166480" cy="1841174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7681" h="1157681">
                <a:moveTo>
                  <a:pt x="1157681" y="1157681"/>
                </a:moveTo>
                <a:cubicBezTo>
                  <a:pt x="-225897" y="1123270"/>
                  <a:pt x="266043" y="1067736"/>
                  <a:pt x="0" y="0"/>
                </a:cubicBezTo>
              </a:path>
            </a:pathLst>
          </a:custGeom>
          <a:noFill/>
          <a:ln w="254000">
            <a:solidFill>
              <a:schemeClr val="accent6">
                <a:lumMod val="75000"/>
                <a:alpha val="40000"/>
              </a:scheme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122EB24E-FD7C-A7DD-DB69-2BB2B325AB03}"/>
              </a:ext>
            </a:extLst>
          </p:cNvPr>
          <p:cNvSpPr/>
          <p:nvPr/>
        </p:nvSpPr>
        <p:spPr>
          <a:xfrm>
            <a:off x="7295323" y="2802835"/>
            <a:ext cx="3166480" cy="1878496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57681" h="1157681">
                <a:moveTo>
                  <a:pt x="1157681" y="1157681"/>
                </a:moveTo>
                <a:cubicBezTo>
                  <a:pt x="-225897" y="1123270"/>
                  <a:pt x="266043" y="1067736"/>
                  <a:pt x="0" y="0"/>
                </a:cubicBezTo>
              </a:path>
            </a:pathLst>
          </a:custGeom>
          <a:noFill/>
          <a:ln w="254000">
            <a:solidFill>
              <a:schemeClr val="accent6">
                <a:lumMod val="75000"/>
                <a:alpha val="40000"/>
              </a:scheme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7" name="Oval 9">
            <a:extLst>
              <a:ext uri="{FF2B5EF4-FFF2-40B4-BE49-F238E27FC236}">
                <a16:creationId xmlns:a16="http://schemas.microsoft.com/office/drawing/2014/main" id="{0271ED34-0F75-1F6D-33CD-5A79F76AB96E}"/>
              </a:ext>
            </a:extLst>
          </p:cNvPr>
          <p:cNvSpPr/>
          <p:nvPr/>
        </p:nvSpPr>
        <p:spPr>
          <a:xfrm>
            <a:off x="7305261" y="2773018"/>
            <a:ext cx="1775001" cy="1726665"/>
          </a:xfrm>
          <a:custGeom>
            <a:avLst/>
            <a:gdLst>
              <a:gd name="connsiteX0" fmla="*/ 0 w 2315361"/>
              <a:gd name="connsiteY0" fmla="*/ 1157681 h 2315361"/>
              <a:gd name="connsiteX1" fmla="*/ 1157681 w 2315361"/>
              <a:gd name="connsiteY1" fmla="*/ 0 h 2315361"/>
              <a:gd name="connsiteX2" fmla="*/ 2315362 w 2315361"/>
              <a:gd name="connsiteY2" fmla="*/ 1157681 h 2315361"/>
              <a:gd name="connsiteX3" fmla="*/ 1157681 w 2315361"/>
              <a:gd name="connsiteY3" fmla="*/ 2315362 h 2315361"/>
              <a:gd name="connsiteX4" fmla="*/ 0 w 2315361"/>
              <a:gd name="connsiteY4" fmla="*/ 1157681 h 2315361"/>
              <a:gd name="connsiteX0" fmla="*/ 2315362 w 2406802"/>
              <a:gd name="connsiteY0" fmla="*/ 1157681 h 2315362"/>
              <a:gd name="connsiteX1" fmla="*/ 1157681 w 2406802"/>
              <a:gd name="connsiteY1" fmla="*/ 2315362 h 2315362"/>
              <a:gd name="connsiteX2" fmla="*/ 0 w 2406802"/>
              <a:gd name="connsiteY2" fmla="*/ 1157681 h 2315362"/>
              <a:gd name="connsiteX3" fmla="*/ 1157681 w 2406802"/>
              <a:gd name="connsiteY3" fmla="*/ 0 h 2315362"/>
              <a:gd name="connsiteX4" fmla="*/ 2406802 w 2406802"/>
              <a:gd name="connsiteY4" fmla="*/ 1249121 h 2315362"/>
              <a:gd name="connsiteX0" fmla="*/ 2315362 w 2315362"/>
              <a:gd name="connsiteY0" fmla="*/ 1157681 h 2315362"/>
              <a:gd name="connsiteX1" fmla="*/ 1157681 w 2315362"/>
              <a:gd name="connsiteY1" fmla="*/ 2315362 h 2315362"/>
              <a:gd name="connsiteX2" fmla="*/ 0 w 2315362"/>
              <a:gd name="connsiteY2" fmla="*/ 1157681 h 2315362"/>
              <a:gd name="connsiteX3" fmla="*/ 1157681 w 2315362"/>
              <a:gd name="connsiteY3" fmla="*/ 0 h 2315362"/>
              <a:gd name="connsiteX0" fmla="*/ 2315362 w 2315362"/>
              <a:gd name="connsiteY0" fmla="*/ 0 h 1157681"/>
              <a:gd name="connsiteX1" fmla="*/ 1157681 w 2315362"/>
              <a:gd name="connsiteY1" fmla="*/ 1157681 h 1157681"/>
              <a:gd name="connsiteX2" fmla="*/ 0 w 2315362"/>
              <a:gd name="connsiteY2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57681"/>
              <a:gd name="connsiteX1" fmla="*/ 0 w 1157681"/>
              <a:gd name="connsiteY1" fmla="*/ 0 h 1157681"/>
              <a:gd name="connsiteX0" fmla="*/ 1157681 w 1157681"/>
              <a:gd name="connsiteY0" fmla="*/ 1157681 h 1162400"/>
              <a:gd name="connsiteX1" fmla="*/ 0 w 1157681"/>
              <a:gd name="connsiteY1" fmla="*/ 0 h 1162400"/>
              <a:gd name="connsiteX0" fmla="*/ 699820 w 699820"/>
              <a:gd name="connsiteY0" fmla="*/ 2969657 h 2971631"/>
              <a:gd name="connsiteX1" fmla="*/ 9714 w 699820"/>
              <a:gd name="connsiteY1" fmla="*/ 0 h 2971631"/>
              <a:gd name="connsiteX0" fmla="*/ 690106 w 690106"/>
              <a:gd name="connsiteY0" fmla="*/ 2969657 h 2969657"/>
              <a:gd name="connsiteX1" fmla="*/ 0 w 690106"/>
              <a:gd name="connsiteY1" fmla="*/ 0 h 29696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90106" h="2969657">
                <a:moveTo>
                  <a:pt x="690106" y="2969657"/>
                </a:moveTo>
                <a:cubicBezTo>
                  <a:pt x="365334" y="2239719"/>
                  <a:pt x="146251" y="5327"/>
                  <a:pt x="0" y="0"/>
                </a:cubicBezTo>
              </a:path>
            </a:pathLst>
          </a:custGeom>
          <a:noFill/>
          <a:ln w="254000">
            <a:solidFill>
              <a:srgbClr val="0070C0">
                <a:alpha val="40000"/>
              </a:srgbClr>
            </a:solidFill>
            <a:headEnd type="triangle"/>
            <a:tailEnd type="non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E291390-551C-F615-A56A-F9AA5B004614}"/>
              </a:ext>
            </a:extLst>
          </p:cNvPr>
          <p:cNvSpPr txBox="1"/>
          <p:nvPr/>
        </p:nvSpPr>
        <p:spPr>
          <a:xfrm rot="210600">
            <a:off x="3322876" y="3245070"/>
            <a:ext cx="14430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bg1"/>
                </a:solidFill>
                <a:effectLst>
                  <a:glow rad="38100">
                    <a:srgbClr val="0070C0">
                      <a:alpha val="75000"/>
                    </a:srgbClr>
                  </a:glow>
                </a:effectLst>
              </a:rPr>
              <a:t>Mild inhibition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99EBA5C-D518-AFAF-BF38-CD97475EA7BD}"/>
              </a:ext>
            </a:extLst>
          </p:cNvPr>
          <p:cNvSpPr txBox="1"/>
          <p:nvPr/>
        </p:nvSpPr>
        <p:spPr>
          <a:xfrm rot="4649888">
            <a:off x="1439272" y="3523031"/>
            <a:ext cx="1612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bg1"/>
                </a:solidFill>
                <a:effectLst>
                  <a:glow rad="38100">
                    <a:schemeClr val="accent6">
                      <a:lumMod val="75000"/>
                      <a:alpha val="75000"/>
                    </a:schemeClr>
                  </a:glow>
                </a:effectLst>
              </a:rPr>
              <a:t>Strong inhibition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4F0340F-4992-6217-4A00-9A22BEDA4318}"/>
              </a:ext>
            </a:extLst>
          </p:cNvPr>
          <p:cNvSpPr txBox="1"/>
          <p:nvPr/>
        </p:nvSpPr>
        <p:spPr>
          <a:xfrm>
            <a:off x="7554994" y="2487486"/>
            <a:ext cx="2615973" cy="5055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rgbClr val="0070C0"/>
                </a:solidFill>
                <a:effectLst/>
              </a:rPr>
              <a:t>Inhibition of HDV replication</a:t>
            </a:r>
          </a:p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rgbClr val="0070C0"/>
                </a:solidFill>
                <a:effectLst/>
              </a:rPr>
              <a:t>(NAP-</a:t>
            </a:r>
            <a:r>
              <a:rPr lang="en-CA" sz="1600" b="1" dirty="0" err="1">
                <a:solidFill>
                  <a:srgbClr val="0070C0"/>
                </a:solidFill>
                <a:effectLst/>
              </a:rPr>
              <a:t>HDAg</a:t>
            </a:r>
            <a:r>
              <a:rPr lang="en-CA" sz="1600" b="1" dirty="0">
                <a:solidFill>
                  <a:srgbClr val="0070C0"/>
                </a:solidFill>
                <a:effectLst/>
              </a:rPr>
              <a:t> interaction)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856B69-8345-E4FA-A7C4-7C9D81A046A4}"/>
              </a:ext>
            </a:extLst>
          </p:cNvPr>
          <p:cNvSpPr txBox="1"/>
          <p:nvPr/>
        </p:nvSpPr>
        <p:spPr>
          <a:xfrm>
            <a:off x="9062597" y="2984444"/>
            <a:ext cx="2934393" cy="9158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chemeClr val="accent6">
                    <a:lumMod val="75000"/>
                  </a:schemeClr>
                </a:solidFill>
                <a:effectLst/>
              </a:rPr>
              <a:t>Inhibition of HDV replication</a:t>
            </a:r>
          </a:p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chemeClr val="accent6">
                    <a:lumMod val="75000"/>
                  </a:schemeClr>
                </a:solidFill>
                <a:effectLst/>
              </a:rPr>
              <a:t>+</a:t>
            </a:r>
          </a:p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chemeClr val="accent6">
                    <a:lumMod val="75000"/>
                  </a:schemeClr>
                </a:solidFill>
                <a:effectLst/>
              </a:rPr>
              <a:t>Inhibition of HDV envelopment</a:t>
            </a:r>
          </a:p>
          <a:p>
            <a:pPr algn="ctr">
              <a:lnSpc>
                <a:spcPts val="1600"/>
              </a:lnSpc>
            </a:pPr>
            <a:r>
              <a:rPr lang="en-CA" sz="1600" b="1" dirty="0">
                <a:solidFill>
                  <a:schemeClr val="accent6">
                    <a:lumMod val="75000"/>
                  </a:schemeClr>
                </a:solidFill>
                <a:effectLst/>
              </a:rPr>
              <a:t>(inhibition of SVP assembly)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DC3A663-998C-DE59-6664-97AE303740C9}"/>
              </a:ext>
            </a:extLst>
          </p:cNvPr>
          <p:cNvSpPr txBox="1"/>
          <p:nvPr/>
        </p:nvSpPr>
        <p:spPr>
          <a:xfrm>
            <a:off x="1262269" y="1013791"/>
            <a:ext cx="902016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>
                <a:solidFill>
                  <a:srgbClr val="002060"/>
                </a:solidFill>
              </a:rPr>
              <a:t>Strong HDV RNA declines with NAPs occur even when inhibition of SVP assembly is attenuated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ACA967-6F1E-A6ED-9078-818DE98DE408}"/>
              </a:ext>
            </a:extLst>
          </p:cNvPr>
          <p:cNvSpPr txBox="1"/>
          <p:nvPr/>
        </p:nvSpPr>
        <p:spPr>
          <a:xfrm rot="4613289">
            <a:off x="6766721" y="3575838"/>
            <a:ext cx="1612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b="1" dirty="0">
                <a:solidFill>
                  <a:schemeClr val="bg1"/>
                </a:solidFill>
                <a:effectLst>
                  <a:glow rad="38100">
                    <a:schemeClr val="accent6">
                      <a:lumMod val="75000"/>
                      <a:alpha val="75000"/>
                    </a:schemeClr>
                  </a:glow>
                </a:effectLst>
              </a:rPr>
              <a:t>Strong inhibition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F7CCE83-E4CF-72DB-17BE-33D7D3BD0BE0}"/>
              </a:ext>
            </a:extLst>
          </p:cNvPr>
          <p:cNvSpPr txBox="1"/>
          <p:nvPr/>
        </p:nvSpPr>
        <p:spPr>
          <a:xfrm rot="2983208">
            <a:off x="7367832" y="3478037"/>
            <a:ext cx="161204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algn="ctr">
              <a:defRPr sz="1600" b="1">
                <a:solidFill>
                  <a:schemeClr val="bg1"/>
                </a:solidFill>
                <a:effectLst>
                  <a:glow rad="38100">
                    <a:srgbClr val="0070C0">
                      <a:alpha val="75000"/>
                    </a:srgbClr>
                  </a:glow>
                </a:effectLst>
              </a:defRPr>
            </a:lvl1pPr>
          </a:lstStyle>
          <a:p>
            <a:r>
              <a:rPr lang="en-CA" dirty="0"/>
              <a:t>Strong inhibition</a:t>
            </a:r>
          </a:p>
        </p:txBody>
      </p:sp>
    </p:spTree>
    <p:extLst>
      <p:ext uri="{BB962C8B-B14F-4D97-AF65-F5344CB8AC3E}">
        <p14:creationId xmlns:p14="http://schemas.microsoft.com/office/powerpoint/2010/main" val="2009521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7" grpId="0" animBg="1"/>
      <p:bldP spid="21" grpId="0"/>
      <p:bldP spid="22" grpId="0"/>
      <p:bldP spid="23" grpId="0"/>
      <p:bldP spid="24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1455A51-7484-2837-BEE0-9B42059FA264}"/>
              </a:ext>
            </a:extLst>
          </p:cNvPr>
          <p:cNvSpPr txBox="1"/>
          <p:nvPr/>
        </p:nvSpPr>
        <p:spPr>
          <a:xfrm>
            <a:off x="415636" y="151140"/>
            <a:ext cx="1155476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3200" dirty="0">
                <a:ln w="0"/>
                <a:solidFill>
                  <a:schemeClr val="accent5">
                    <a:lumMod val="75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Arial"/>
                <a:ea typeface="+mj-ea"/>
                <a:cs typeface="+mj-cs"/>
              </a:rPr>
              <a:t>Compassionate use of NAPs in cirrhotic HBV/HDV co-infection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4B9FE6C-481B-FB82-B17C-2A7674276960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2"/>
          <a:srcRect b="16243"/>
          <a:stretch/>
        </p:blipFill>
        <p:spPr>
          <a:xfrm>
            <a:off x="1121230" y="1571347"/>
            <a:ext cx="5234479" cy="92327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768B058-AC64-C183-A8B0-6ADC32CE73D5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3"/>
          <a:srcRect b="15092"/>
          <a:stretch/>
        </p:blipFill>
        <p:spPr>
          <a:xfrm>
            <a:off x="1002090" y="2514801"/>
            <a:ext cx="5260085" cy="9386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08B820C-413E-F047-8E6D-8331D1EBC99D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4"/>
          <a:srcRect b="16154"/>
          <a:stretch/>
        </p:blipFill>
        <p:spPr>
          <a:xfrm>
            <a:off x="1002384" y="3440942"/>
            <a:ext cx="5260085" cy="926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A68C53B-3283-CFA0-7752-804F24D6FD4A}"/>
              </a:ext>
            </a:extLst>
          </p:cNvPr>
          <p:cNvPicPr preferRelativeResize="0">
            <a:picLocks noChangeAspect="1"/>
          </p:cNvPicPr>
          <p:nvPr/>
        </p:nvPicPr>
        <p:blipFill rotWithShape="1">
          <a:blip r:embed="rId5"/>
          <a:srcRect b="16266"/>
          <a:stretch/>
        </p:blipFill>
        <p:spPr>
          <a:xfrm>
            <a:off x="1006909" y="4376952"/>
            <a:ext cx="5256427" cy="92301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C5AE969-4026-D79F-026B-B37AD432EE04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1794" y="5309816"/>
            <a:ext cx="5238137" cy="1105444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25F25ADC-71CA-3C2B-ABCE-426083BE9429}"/>
              </a:ext>
            </a:extLst>
          </p:cNvPr>
          <p:cNvCxnSpPr>
            <a:cxnSpLocks/>
          </p:cNvCxnSpPr>
          <p:nvPr/>
        </p:nvCxnSpPr>
        <p:spPr>
          <a:xfrm>
            <a:off x="4030462" y="2370338"/>
            <a:ext cx="1553592" cy="0"/>
          </a:xfrm>
          <a:prstGeom prst="line">
            <a:avLst/>
          </a:prstGeom>
          <a:ln w="12700">
            <a:solidFill>
              <a:srgbClr val="00B05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D56F88AF-F97F-84E3-02FF-2F022D5237CE}"/>
              </a:ext>
            </a:extLst>
          </p:cNvPr>
          <p:cNvCxnSpPr>
            <a:cxnSpLocks/>
          </p:cNvCxnSpPr>
          <p:nvPr/>
        </p:nvCxnSpPr>
        <p:spPr>
          <a:xfrm>
            <a:off x="1997476" y="1019978"/>
            <a:ext cx="3625402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835D10AA-84E7-2556-A0BE-E4C60A17A897}"/>
              </a:ext>
            </a:extLst>
          </p:cNvPr>
          <p:cNvCxnSpPr>
            <a:cxnSpLocks/>
          </p:cNvCxnSpPr>
          <p:nvPr/>
        </p:nvCxnSpPr>
        <p:spPr>
          <a:xfrm>
            <a:off x="1997476" y="1162975"/>
            <a:ext cx="3621990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D9F0D62C-560E-EC3F-BFDC-668945F62687}"/>
              </a:ext>
            </a:extLst>
          </p:cNvPr>
          <p:cNvSpPr txBox="1"/>
          <p:nvPr/>
        </p:nvSpPr>
        <p:spPr>
          <a:xfrm>
            <a:off x="1152378" y="869058"/>
            <a:ext cx="89159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dirty="0">
                <a:solidFill>
                  <a:srgbClr val="002060"/>
                </a:solidFill>
              </a:rPr>
              <a:t>300mg TDF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7CDA2E9-D616-CF38-1ACE-2A0216FA3A0A}"/>
              </a:ext>
            </a:extLst>
          </p:cNvPr>
          <p:cNvSpPr txBox="1"/>
          <p:nvPr/>
        </p:nvSpPr>
        <p:spPr>
          <a:xfrm>
            <a:off x="301183" y="1020931"/>
            <a:ext cx="174278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CA" sz="1200" dirty="0">
                <a:solidFill>
                  <a:srgbClr val="002060"/>
                </a:solidFill>
              </a:rPr>
              <a:t>250mg REP 2165-Mg (IV)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4D91941D-1112-AA45-2BC6-8E02294BCCFF}"/>
              </a:ext>
            </a:extLst>
          </p:cNvPr>
          <p:cNvSpPr/>
          <p:nvPr/>
        </p:nvSpPr>
        <p:spPr>
          <a:xfrm>
            <a:off x="3838433" y="1278385"/>
            <a:ext cx="276367" cy="159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en-CA" sz="900" b="1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8D8FC7-2429-BA0F-CD45-4D05C13FA911}"/>
              </a:ext>
            </a:extLst>
          </p:cNvPr>
          <p:cNvSpPr/>
          <p:nvPr/>
        </p:nvSpPr>
        <p:spPr>
          <a:xfrm>
            <a:off x="4165979" y="1278385"/>
            <a:ext cx="914400" cy="159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CA" sz="900" b="1" dirty="0"/>
              <a:t>Thymosin </a:t>
            </a:r>
            <a:r>
              <a:rPr lang="el-GR" sz="900" b="1" dirty="0"/>
              <a:t>α</a:t>
            </a:r>
            <a:r>
              <a:rPr lang="en-CA" sz="900" b="1" dirty="0"/>
              <a:t>1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29B524-1D59-3AD5-5774-22B363898392}"/>
              </a:ext>
            </a:extLst>
          </p:cNvPr>
          <p:cNvSpPr/>
          <p:nvPr/>
        </p:nvSpPr>
        <p:spPr>
          <a:xfrm>
            <a:off x="5100851" y="1278385"/>
            <a:ext cx="504966" cy="15979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CA" sz="900" b="1" dirty="0"/>
              <a:t>pegIFN 45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68A1FF7A-84BA-F954-A601-A246DE836678}"/>
              </a:ext>
            </a:extLst>
          </p:cNvPr>
          <p:cNvSpPr txBox="1"/>
          <p:nvPr/>
        </p:nvSpPr>
        <p:spPr>
          <a:xfrm>
            <a:off x="3623481" y="1419368"/>
            <a:ext cx="715260" cy="30232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800"/>
              </a:lnSpc>
            </a:pPr>
            <a:r>
              <a:rPr lang="en-CA" sz="900" b="1" dirty="0" err="1">
                <a:solidFill>
                  <a:srgbClr val="4472C4"/>
                </a:solidFill>
              </a:rPr>
              <a:t>Prehevbrio</a:t>
            </a:r>
            <a:endParaRPr lang="en-CA" sz="900" b="1" dirty="0">
              <a:solidFill>
                <a:srgbClr val="4472C4"/>
              </a:solidFill>
            </a:endParaRPr>
          </a:p>
          <a:p>
            <a:pPr algn="ctr">
              <a:lnSpc>
                <a:spcPts val="800"/>
              </a:lnSpc>
            </a:pPr>
            <a:r>
              <a:rPr lang="en-CA" sz="700" b="1" dirty="0">
                <a:solidFill>
                  <a:srgbClr val="4472C4"/>
                </a:solidFill>
              </a:rPr>
              <a:t>(Sci-B-Vac)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A51DB6A-7B36-7B83-7CC3-85F453535E8D}"/>
              </a:ext>
            </a:extLst>
          </p:cNvPr>
          <p:cNvSpPr txBox="1"/>
          <p:nvPr/>
        </p:nvSpPr>
        <p:spPr>
          <a:xfrm>
            <a:off x="6998780" y="936119"/>
            <a:ext cx="38373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Patient #1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Caucasian male, 51 years old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Chronic HBV / HDV infection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Decompensated cirrhosis (with varices)</a:t>
            </a:r>
          </a:p>
          <a:p>
            <a:pPr>
              <a:lnSpc>
                <a:spcPts val="1800"/>
              </a:lnSpc>
            </a:pPr>
            <a:endParaRPr lang="en-CA" sz="16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(Adrian Streinu-Cercel, Bucharest, Romania)</a:t>
            </a:r>
          </a:p>
          <a:p>
            <a:pPr>
              <a:lnSpc>
                <a:spcPts val="1800"/>
              </a:lnSpc>
            </a:pPr>
            <a:endParaRPr lang="en-CA" sz="16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Previous NUC exposure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8C206DD7-2BD3-9326-EBF0-78C8D17C7E5C}"/>
              </a:ext>
            </a:extLst>
          </p:cNvPr>
          <p:cNvSpPr txBox="1"/>
          <p:nvPr/>
        </p:nvSpPr>
        <p:spPr>
          <a:xfrm>
            <a:off x="7014610" y="2974717"/>
            <a:ext cx="3538084" cy="3558025"/>
          </a:xfrm>
          <a:prstGeom prst="rect">
            <a:avLst/>
          </a:prstGeom>
          <a:noFill/>
          <a:ln w="12700">
            <a:noFill/>
          </a:ln>
        </p:spPr>
        <p:txBody>
          <a:bodyPr wrap="non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1600" b="1" dirty="0">
                <a:solidFill>
                  <a:srgbClr val="002060"/>
                </a:solidFill>
              </a:rPr>
              <a:t>Removal of REP 2165-Mg and pegIFN</a:t>
            </a:r>
          </a:p>
          <a:p>
            <a:pPr>
              <a:lnSpc>
                <a:spcPts val="1800"/>
              </a:lnSpc>
            </a:pPr>
            <a:r>
              <a:rPr lang="en-CA" sz="1600" b="1" dirty="0">
                <a:solidFill>
                  <a:srgbClr val="002060"/>
                </a:solidFill>
              </a:rPr>
              <a:t>(3 months)</a:t>
            </a:r>
          </a:p>
          <a:p>
            <a:pPr>
              <a:lnSpc>
                <a:spcPts val="1800"/>
              </a:lnSpc>
            </a:pPr>
            <a:endParaRPr lang="en-CA" sz="16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1600" b="1" dirty="0">
                <a:solidFill>
                  <a:srgbClr val="00B050"/>
                </a:solidFill>
              </a:rPr>
              <a:t>HDV RNA target not detected</a:t>
            </a:r>
          </a:p>
          <a:p>
            <a:pPr>
              <a:lnSpc>
                <a:spcPts val="1800"/>
              </a:lnSpc>
            </a:pPr>
            <a:r>
              <a:rPr lang="en-CA" sz="1600" b="1" dirty="0">
                <a:solidFill>
                  <a:srgbClr val="00B050"/>
                </a:solidFill>
              </a:rPr>
              <a:t>HBsAg negative (qualitative)</a:t>
            </a:r>
          </a:p>
          <a:p>
            <a:pPr>
              <a:lnSpc>
                <a:spcPts val="1800"/>
              </a:lnSpc>
            </a:pPr>
            <a:r>
              <a:rPr lang="en-CA" sz="1600" b="1" dirty="0">
                <a:solidFill>
                  <a:srgbClr val="00B050"/>
                </a:solidFill>
              </a:rPr>
              <a:t>Anti-HBs 24.97 </a:t>
            </a:r>
            <a:r>
              <a:rPr lang="en-CA" sz="1600" b="1" dirty="0" err="1">
                <a:solidFill>
                  <a:srgbClr val="00B050"/>
                </a:solidFill>
              </a:rPr>
              <a:t>mIU</a:t>
            </a:r>
            <a:r>
              <a:rPr lang="en-CA" sz="1600" b="1" dirty="0">
                <a:solidFill>
                  <a:srgbClr val="00B050"/>
                </a:solidFill>
              </a:rPr>
              <a:t>/mL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HBV DNA target not detected (with TDF)</a:t>
            </a:r>
          </a:p>
          <a:p>
            <a:pPr>
              <a:lnSpc>
                <a:spcPts val="1800"/>
              </a:lnSpc>
            </a:pPr>
            <a:endParaRPr lang="en-CA" sz="16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ALT 31 U/L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AST 36 U/L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GGT 104 U/L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Bilirubin 13.34 µmol/L</a:t>
            </a:r>
          </a:p>
          <a:p>
            <a:pPr>
              <a:lnSpc>
                <a:spcPts val="1800"/>
              </a:lnSpc>
            </a:pPr>
            <a:endParaRPr lang="en-CA" sz="16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Platelets 141 x 10</a:t>
            </a:r>
            <a:r>
              <a:rPr lang="en-CA" sz="1600" baseline="30000" dirty="0">
                <a:solidFill>
                  <a:srgbClr val="002060"/>
                </a:solidFill>
              </a:rPr>
              <a:t>3</a:t>
            </a:r>
            <a:r>
              <a:rPr lang="en-CA" sz="1600" dirty="0">
                <a:solidFill>
                  <a:srgbClr val="002060"/>
                </a:solidFill>
              </a:rPr>
              <a:t>/µL (recovering)</a:t>
            </a:r>
          </a:p>
          <a:p>
            <a:pPr>
              <a:lnSpc>
                <a:spcPts val="1800"/>
              </a:lnSpc>
            </a:pPr>
            <a:r>
              <a:rPr lang="en-CA" sz="1600" dirty="0">
                <a:solidFill>
                  <a:srgbClr val="002060"/>
                </a:solidFill>
              </a:rPr>
              <a:t>WBC 4.31 x 10</a:t>
            </a:r>
            <a:r>
              <a:rPr lang="en-CA" sz="1600" baseline="30000" dirty="0">
                <a:solidFill>
                  <a:srgbClr val="002060"/>
                </a:solidFill>
              </a:rPr>
              <a:t>3</a:t>
            </a:r>
            <a:r>
              <a:rPr lang="en-CA" sz="1600" dirty="0">
                <a:solidFill>
                  <a:srgbClr val="002060"/>
                </a:solidFill>
              </a:rPr>
              <a:t>/µL (recovering)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E95A197B-D275-C1C2-2516-660625A71C16}"/>
              </a:ext>
            </a:extLst>
          </p:cNvPr>
          <p:cNvCxnSpPr>
            <a:cxnSpLocks/>
          </p:cNvCxnSpPr>
          <p:nvPr/>
        </p:nvCxnSpPr>
        <p:spPr>
          <a:xfrm>
            <a:off x="5681709" y="1019978"/>
            <a:ext cx="754602" cy="0"/>
          </a:xfrm>
          <a:prstGeom prst="straightConnector1">
            <a:avLst/>
          </a:prstGeom>
          <a:ln w="12700"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>
            <a:extLst>
              <a:ext uri="{FF2B5EF4-FFF2-40B4-BE49-F238E27FC236}">
                <a16:creationId xmlns:a16="http://schemas.microsoft.com/office/drawing/2014/main" id="{6AF1628C-DBA1-FBBC-546C-9F5BE076BDF8}"/>
              </a:ext>
            </a:extLst>
          </p:cNvPr>
          <p:cNvSpPr/>
          <p:nvPr/>
        </p:nvSpPr>
        <p:spPr>
          <a:xfrm>
            <a:off x="7026055" y="2946321"/>
            <a:ext cx="3944767" cy="35570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9336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2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 animBg="1"/>
      <p:bldP spid="23" grpId="0" animBg="1"/>
      <p:bldP spid="24" grpId="0" animBg="1"/>
      <p:bldP spid="25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0884617A-5AF3-4359-91D9-EDFA7C4DD12B}"/>
              </a:ext>
            </a:extLst>
          </p:cNvPr>
          <p:cNvSpPr txBox="1">
            <a:spLocks/>
          </p:cNvSpPr>
          <p:nvPr/>
        </p:nvSpPr>
        <p:spPr bwMode="auto">
          <a:xfrm>
            <a:off x="603250" y="-111125"/>
            <a:ext cx="10985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2800" b="1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Transition of REP 2139-Mg to subcutaneous administration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3E70C7-670E-453B-B9CD-733983ECA0A1}"/>
              </a:ext>
            </a:extLst>
          </p:cNvPr>
          <p:cNvSpPr txBox="1"/>
          <p:nvPr/>
        </p:nvSpPr>
        <p:spPr>
          <a:xfrm>
            <a:off x="132734" y="1725020"/>
            <a:ext cx="3205942" cy="37240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Patient #2</a:t>
            </a:r>
          </a:p>
          <a:p>
            <a:r>
              <a:rPr lang="en-CA" sz="1600" dirty="0">
                <a:solidFill>
                  <a:srgbClr val="002060"/>
                </a:solidFill>
              </a:rPr>
              <a:t>Senegalese male, 51</a:t>
            </a:r>
          </a:p>
          <a:p>
            <a:r>
              <a:rPr lang="en-CA" sz="1600" dirty="0">
                <a:solidFill>
                  <a:srgbClr val="002060"/>
                </a:solidFill>
              </a:rPr>
              <a:t>HBV / HDV (GT5)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Compensated cirrhosis</a:t>
            </a:r>
          </a:p>
          <a:p>
            <a:r>
              <a:rPr lang="en-CA" sz="1600" dirty="0">
                <a:solidFill>
                  <a:srgbClr val="002060"/>
                </a:solidFill>
              </a:rPr>
              <a:t>(Marc </a:t>
            </a:r>
            <a:r>
              <a:rPr lang="en-CA" sz="1600" dirty="0" err="1">
                <a:solidFill>
                  <a:srgbClr val="002060"/>
                </a:solidFill>
              </a:rPr>
              <a:t>Bourlière</a:t>
            </a:r>
            <a:r>
              <a:rPr lang="en-CA" sz="1600" dirty="0">
                <a:solidFill>
                  <a:srgbClr val="002060"/>
                </a:solidFill>
              </a:rPr>
              <a:t>, Marseille France)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Previous HDV failure on:</a:t>
            </a:r>
          </a:p>
          <a:p>
            <a:r>
              <a:rPr lang="en-CA" sz="1600" dirty="0">
                <a:solidFill>
                  <a:srgbClr val="002060"/>
                </a:solidFill>
              </a:rPr>
              <a:t>	TDF + pegIFN</a:t>
            </a:r>
          </a:p>
          <a:p>
            <a:r>
              <a:rPr lang="en-CA" sz="1600" dirty="0">
                <a:solidFill>
                  <a:srgbClr val="002060"/>
                </a:solidFill>
              </a:rPr>
              <a:t>	TDF + pegIFN + 2mg </a:t>
            </a:r>
            <a:r>
              <a:rPr lang="en-CA" sz="1600" dirty="0" err="1">
                <a:solidFill>
                  <a:srgbClr val="002060"/>
                </a:solidFill>
              </a:rPr>
              <a:t>bulvertide</a:t>
            </a:r>
            <a:endParaRPr lang="en-CA" sz="1600" dirty="0">
              <a:solidFill>
                <a:srgbClr val="002060"/>
              </a:solidFill>
            </a:endParaRP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Combination regimen (48 weeks)</a:t>
            </a:r>
          </a:p>
          <a:p>
            <a:r>
              <a:rPr lang="en-CA" sz="1600" dirty="0">
                <a:solidFill>
                  <a:srgbClr val="002060"/>
                </a:solidFill>
              </a:rPr>
              <a:t>	300mg TDF </a:t>
            </a:r>
            <a:r>
              <a:rPr lang="en-CA" sz="1600" dirty="0" err="1">
                <a:solidFill>
                  <a:srgbClr val="002060"/>
                </a:solidFill>
              </a:rPr>
              <a:t>qD</a:t>
            </a:r>
            <a:r>
              <a:rPr lang="en-CA" sz="1600" dirty="0">
                <a:solidFill>
                  <a:srgbClr val="002060"/>
                </a:solidFill>
              </a:rPr>
              <a:t> PO</a:t>
            </a:r>
          </a:p>
          <a:p>
            <a:r>
              <a:rPr lang="en-CA" sz="1600" dirty="0">
                <a:solidFill>
                  <a:srgbClr val="002060"/>
                </a:solidFill>
              </a:rPr>
              <a:t>	90 µg pegIFN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r>
              <a:rPr lang="en-CA" sz="1600" dirty="0">
                <a:solidFill>
                  <a:srgbClr val="002060"/>
                </a:solidFill>
              </a:rPr>
              <a:t>	250mg REP 2139-Mg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r>
              <a:rPr lang="en-CA" sz="1200" dirty="0">
                <a:solidFill>
                  <a:srgbClr val="002060"/>
                </a:solidFill>
              </a:rPr>
              <a:t>	transition to 125mg IV @ week 20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946525C-09B4-3A98-667D-8720998A35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40056" y="1438182"/>
            <a:ext cx="5644339" cy="4974486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4E02986C-FDE3-16C3-718B-FC2FBFBE8B3F}"/>
              </a:ext>
            </a:extLst>
          </p:cNvPr>
          <p:cNvSpPr txBox="1"/>
          <p:nvPr/>
        </p:nvSpPr>
        <p:spPr>
          <a:xfrm>
            <a:off x="8556114" y="3451867"/>
            <a:ext cx="3494418" cy="3016210"/>
          </a:xfrm>
          <a:prstGeom prst="rect">
            <a:avLst/>
          </a:prstGeom>
          <a:noFill/>
          <a:ln w="12700"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CA" sz="1600" b="1" dirty="0">
                <a:solidFill>
                  <a:srgbClr val="002060"/>
                </a:solidFill>
              </a:rPr>
              <a:t>Removal of REP 2139-Mg and pegIFN</a:t>
            </a:r>
          </a:p>
          <a:p>
            <a:r>
              <a:rPr lang="en-CA" sz="1600" b="1" dirty="0">
                <a:solidFill>
                  <a:srgbClr val="002060"/>
                </a:solidFill>
              </a:rPr>
              <a:t>(1 month)</a:t>
            </a:r>
          </a:p>
          <a:p>
            <a:endParaRPr lang="en-CA" sz="1400" dirty="0">
              <a:solidFill>
                <a:srgbClr val="002060"/>
              </a:solidFill>
            </a:endParaRPr>
          </a:p>
          <a:p>
            <a:r>
              <a:rPr lang="en-CA" sz="1600" b="1" dirty="0">
                <a:solidFill>
                  <a:srgbClr val="00B050"/>
                </a:solidFill>
              </a:rPr>
              <a:t>HBsAg not detected (&lt; 0.05 IU/mL)</a:t>
            </a:r>
          </a:p>
          <a:p>
            <a:r>
              <a:rPr lang="en-CA" sz="1600" b="1" dirty="0">
                <a:solidFill>
                  <a:srgbClr val="00B050"/>
                </a:solidFill>
              </a:rPr>
              <a:t>Anti-HBs 896 </a:t>
            </a:r>
            <a:r>
              <a:rPr lang="en-CA" sz="1600" b="1" dirty="0" err="1">
                <a:solidFill>
                  <a:srgbClr val="00B050"/>
                </a:solidFill>
              </a:rPr>
              <a:t>mIU</a:t>
            </a:r>
            <a:r>
              <a:rPr lang="en-CA" sz="1600" b="1" dirty="0">
                <a:solidFill>
                  <a:srgbClr val="00B050"/>
                </a:solidFill>
              </a:rPr>
              <a:t>/mL (509 at EOT)</a:t>
            </a:r>
          </a:p>
          <a:p>
            <a:endParaRPr lang="en-CA" sz="1600" b="1" dirty="0">
              <a:solidFill>
                <a:srgbClr val="00B05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ALT 32, AST 49, GGT 146 U/L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T-BIL 8.2 µmol/L, ALB 48.9 g/L, INR 1.09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Platelets 117x10</a:t>
            </a:r>
            <a:r>
              <a:rPr lang="en-CA" sz="1600" baseline="30000" dirty="0">
                <a:solidFill>
                  <a:srgbClr val="002060"/>
                </a:solidFill>
              </a:rPr>
              <a:t>3</a:t>
            </a:r>
            <a:r>
              <a:rPr lang="en-CA" sz="1600" dirty="0">
                <a:solidFill>
                  <a:srgbClr val="002060"/>
                </a:solidFill>
              </a:rPr>
              <a:t> /µL (recovering)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Other results pending…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87C1F7-A488-1CBE-029F-C0DD46E26B2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2000"/>
                    </a14:imgEffect>
                  </a14:imgLayer>
                </a14:imgProps>
              </a:ext>
            </a:extLst>
          </a:blip>
          <a:srcRect b="63827"/>
          <a:stretch/>
        </p:blipFill>
        <p:spPr>
          <a:xfrm>
            <a:off x="9368009" y="1413165"/>
            <a:ext cx="2122678" cy="9148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E1C70B1-C103-A9C2-83BB-04FF643ADE00}"/>
              </a:ext>
            </a:extLst>
          </p:cNvPr>
          <p:cNvSpPr txBox="1"/>
          <p:nvPr/>
        </p:nvSpPr>
        <p:spPr>
          <a:xfrm>
            <a:off x="8749508" y="929514"/>
            <a:ext cx="243111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rgbClr val="002060"/>
                </a:solidFill>
              </a:rPr>
              <a:t>Pan-genotypic HDV RT-PCR</a:t>
            </a:r>
          </a:p>
          <a:p>
            <a:pPr algn="ctr"/>
            <a:r>
              <a:rPr lang="en-CA" sz="1400" dirty="0">
                <a:solidFill>
                  <a:srgbClr val="002060"/>
                </a:solidFill>
              </a:rPr>
              <a:t>(Emmanuel-</a:t>
            </a:r>
            <a:r>
              <a:rPr lang="en-CA" sz="1400" dirty="0" err="1">
                <a:solidFill>
                  <a:srgbClr val="002060"/>
                </a:solidFill>
              </a:rPr>
              <a:t>Gordien</a:t>
            </a:r>
            <a:r>
              <a:rPr lang="en-CA" sz="1400" dirty="0">
                <a:solidFill>
                  <a:srgbClr val="002060"/>
                </a:solidFill>
              </a:rPr>
              <a:t>)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E1458B0-3FA7-7D1A-43F2-1EF686F0EC8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53409" b="5810"/>
          <a:stretch/>
        </p:blipFill>
        <p:spPr>
          <a:xfrm>
            <a:off x="9360452" y="2290511"/>
            <a:ext cx="2122678" cy="1031368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052862EA-8759-E20C-11CA-FE046D3CC470}"/>
              </a:ext>
            </a:extLst>
          </p:cNvPr>
          <p:cNvCxnSpPr>
            <a:cxnSpLocks/>
          </p:cNvCxnSpPr>
          <p:nvPr/>
        </p:nvCxnSpPr>
        <p:spPr>
          <a:xfrm>
            <a:off x="3667579" y="1246102"/>
            <a:ext cx="3708077" cy="0"/>
          </a:xfrm>
          <a:prstGeom prst="straightConnector1">
            <a:avLst/>
          </a:prstGeom>
          <a:ln w="127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>
            <a:extLst>
              <a:ext uri="{FF2B5EF4-FFF2-40B4-BE49-F238E27FC236}">
                <a16:creationId xmlns:a16="http://schemas.microsoft.com/office/drawing/2014/main" id="{5E6817A7-8CD2-0835-E2DB-038C69DB3FB4}"/>
              </a:ext>
            </a:extLst>
          </p:cNvPr>
          <p:cNvSpPr txBox="1"/>
          <p:nvPr/>
        </p:nvSpPr>
        <p:spPr>
          <a:xfrm>
            <a:off x="1685217" y="1104058"/>
            <a:ext cx="202885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CA" sz="1200" dirty="0">
                <a:solidFill>
                  <a:srgbClr val="002060"/>
                </a:solidFill>
              </a:rPr>
              <a:t>TDF + pegIFN + REP 2139-Mg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808FE59-0A05-5530-696D-DCF64BDD81D0}"/>
              </a:ext>
            </a:extLst>
          </p:cNvPr>
          <p:cNvSpPr txBox="1"/>
          <p:nvPr/>
        </p:nvSpPr>
        <p:spPr>
          <a:xfrm>
            <a:off x="8623425" y="1786487"/>
            <a:ext cx="7838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rgbClr val="002060"/>
                </a:solidFill>
              </a:rPr>
              <a:t>RT-PCR</a:t>
            </a:r>
            <a:endParaRPr lang="en-CA" sz="1400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5D211E-768E-E5AE-7FC0-561DA812D6C1}"/>
              </a:ext>
            </a:extLst>
          </p:cNvPr>
          <p:cNvSpPr txBox="1"/>
          <p:nvPr/>
        </p:nvSpPr>
        <p:spPr>
          <a:xfrm>
            <a:off x="8623425" y="2577199"/>
            <a:ext cx="78380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CA" sz="1600" dirty="0">
                <a:solidFill>
                  <a:srgbClr val="002060"/>
                </a:solidFill>
              </a:rPr>
              <a:t>Nested</a:t>
            </a:r>
          </a:p>
          <a:p>
            <a:pPr algn="ctr"/>
            <a:r>
              <a:rPr lang="en-CA" sz="1600" dirty="0">
                <a:solidFill>
                  <a:srgbClr val="002060"/>
                </a:solidFill>
              </a:rPr>
              <a:t>RT-PCR</a:t>
            </a:r>
            <a:endParaRPr lang="en-CA" sz="1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585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7" grpId="0"/>
      <p:bldP spid="11" grpId="0"/>
      <p:bldP spid="12" grpId="0"/>
      <p:bldP spid="1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2DEB1C36-00E0-4AA8-0A75-D29A5F2A495D}"/>
              </a:ext>
            </a:extLst>
          </p:cNvPr>
          <p:cNvSpPr txBox="1">
            <a:spLocks/>
          </p:cNvSpPr>
          <p:nvPr/>
        </p:nvSpPr>
        <p:spPr bwMode="auto">
          <a:xfrm>
            <a:off x="603250" y="-111125"/>
            <a:ext cx="109855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>
              <a:defRPr sz="2800" b="1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Additional compassionate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CDCA57-206C-A2F4-65D9-B8D58EE131D2}"/>
              </a:ext>
            </a:extLst>
          </p:cNvPr>
          <p:cNvSpPr txBox="1"/>
          <p:nvPr/>
        </p:nvSpPr>
        <p:spPr>
          <a:xfrm>
            <a:off x="588127" y="1054314"/>
            <a:ext cx="5926687" cy="5262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Patient #3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Caucasian Male, 47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Chronic HBV/HDV infection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Compensated cirrhosis (Child A5, stage 1 esophageal varices)</a:t>
            </a:r>
          </a:p>
          <a:p>
            <a:r>
              <a:rPr lang="en-CA" sz="1600" dirty="0">
                <a:solidFill>
                  <a:srgbClr val="002060"/>
                </a:solidFill>
              </a:rPr>
              <a:t>(Veronique Loustaud-Ratti, Limoges, France)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Previous HDV failure on: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TDF + pegIFN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TDF + pegIFN + </a:t>
            </a:r>
            <a:r>
              <a:rPr lang="en-CA" sz="1600" dirty="0" err="1">
                <a:solidFill>
                  <a:srgbClr val="002060"/>
                </a:solidFill>
              </a:rPr>
              <a:t>bulvertide</a:t>
            </a:r>
            <a:r>
              <a:rPr lang="en-CA" sz="1600" dirty="0">
                <a:solidFill>
                  <a:srgbClr val="002060"/>
                </a:solidFill>
              </a:rPr>
              <a:t> 2mg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Combination regimen:</a:t>
            </a:r>
          </a:p>
          <a:p>
            <a:r>
              <a:rPr lang="en-CA" sz="1600" dirty="0">
                <a:solidFill>
                  <a:srgbClr val="002060"/>
                </a:solidFill>
              </a:rPr>
              <a:t>300mg TDF </a:t>
            </a:r>
            <a:r>
              <a:rPr lang="en-CA" sz="1600" dirty="0" err="1">
                <a:solidFill>
                  <a:srgbClr val="002060"/>
                </a:solidFill>
              </a:rPr>
              <a:t>qD</a:t>
            </a:r>
            <a:r>
              <a:rPr lang="en-CA" sz="1600" dirty="0">
                <a:solidFill>
                  <a:srgbClr val="002060"/>
                </a:solidFill>
              </a:rPr>
              <a:t> PO</a:t>
            </a:r>
          </a:p>
          <a:p>
            <a:r>
              <a:rPr lang="en-CA" sz="1600" dirty="0">
                <a:solidFill>
                  <a:srgbClr val="002060"/>
                </a:solidFill>
              </a:rPr>
              <a:t>90 µg pegIFN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r>
              <a:rPr lang="en-CA" sz="1600" dirty="0">
                <a:solidFill>
                  <a:srgbClr val="002060"/>
                </a:solidFill>
              </a:rPr>
              <a:t>250mg REP 2139-Mg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b="1" dirty="0">
                <a:solidFill>
                  <a:srgbClr val="002060"/>
                </a:solidFill>
              </a:rPr>
              <a:t>SC administration well tolerated</a:t>
            </a:r>
          </a:p>
          <a:p>
            <a:r>
              <a:rPr lang="en-CA" sz="1600" b="1" dirty="0">
                <a:solidFill>
                  <a:srgbClr val="00B050"/>
                </a:solidFill>
              </a:rPr>
              <a:t>8 weeks: HBsAg decline to 0.26 IU/mL (baseline 4650 IU/mL)</a:t>
            </a:r>
          </a:p>
          <a:p>
            <a:r>
              <a:rPr lang="en-CA" sz="1600" b="1" dirty="0">
                <a:solidFill>
                  <a:srgbClr val="00B050"/>
                </a:solidFill>
              </a:rPr>
              <a:t>≤ 4 weeks: HDV RNA target not detected (baseline 5.78 log</a:t>
            </a:r>
            <a:r>
              <a:rPr lang="en-CA" sz="1600" b="1" baseline="-25000" dirty="0">
                <a:solidFill>
                  <a:srgbClr val="00B050"/>
                </a:solidFill>
              </a:rPr>
              <a:t>10</a:t>
            </a:r>
            <a:r>
              <a:rPr lang="en-CA" sz="1600" b="1" dirty="0">
                <a:solidFill>
                  <a:srgbClr val="00B050"/>
                </a:solidFill>
              </a:rPr>
              <a:t> IU/mL)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Other results pending…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6F263C9-47A3-9721-29BE-219A38F6ADD0}"/>
              </a:ext>
            </a:extLst>
          </p:cNvPr>
          <p:cNvSpPr txBox="1"/>
          <p:nvPr/>
        </p:nvSpPr>
        <p:spPr>
          <a:xfrm>
            <a:off x="7354598" y="1054314"/>
            <a:ext cx="2912592" cy="47705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dirty="0">
                <a:solidFill>
                  <a:srgbClr val="002060"/>
                </a:solidFill>
              </a:rPr>
              <a:t>Patient #4</a:t>
            </a:r>
          </a:p>
          <a:p>
            <a:r>
              <a:rPr lang="en-CA" sz="1600" dirty="0">
                <a:solidFill>
                  <a:srgbClr val="002060"/>
                </a:solidFill>
              </a:rPr>
              <a:t>Asian Male, 54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Chronic HBV / HDV infection</a:t>
            </a:r>
          </a:p>
          <a:p>
            <a:r>
              <a:rPr lang="en-CA" sz="1600" dirty="0">
                <a:solidFill>
                  <a:srgbClr val="002060"/>
                </a:solidFill>
              </a:rPr>
              <a:t>Compensated cirrhosis</a:t>
            </a:r>
          </a:p>
          <a:p>
            <a:r>
              <a:rPr lang="en-CA" sz="1600" dirty="0">
                <a:solidFill>
                  <a:srgbClr val="002060"/>
                </a:solidFill>
              </a:rPr>
              <a:t>(Christiane Stern, Clichy, France)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Previous HDV failure on: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TDF + pegIFN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TDF + pegIFN + </a:t>
            </a:r>
            <a:r>
              <a:rPr lang="en-CA" sz="1600" dirty="0" err="1">
                <a:solidFill>
                  <a:srgbClr val="002060"/>
                </a:solidFill>
              </a:rPr>
              <a:t>bulvertide</a:t>
            </a:r>
            <a:r>
              <a:rPr lang="en-CA" sz="1600" dirty="0">
                <a:solidFill>
                  <a:srgbClr val="002060"/>
                </a:solidFill>
              </a:rPr>
              <a:t> 2mg</a:t>
            </a:r>
          </a:p>
          <a:p>
            <a:r>
              <a:rPr lang="en-CA" sz="1600" dirty="0">
                <a:solidFill>
                  <a:srgbClr val="002060"/>
                </a:solidFill>
              </a:rPr>
              <a:t>TDF + pegIFN + </a:t>
            </a:r>
            <a:r>
              <a:rPr lang="en-CA" sz="1600" dirty="0" err="1">
                <a:solidFill>
                  <a:srgbClr val="002060"/>
                </a:solidFill>
              </a:rPr>
              <a:t>bulvertide</a:t>
            </a:r>
            <a:r>
              <a:rPr lang="en-CA" sz="1600" dirty="0">
                <a:solidFill>
                  <a:srgbClr val="002060"/>
                </a:solidFill>
              </a:rPr>
              <a:t> 10mg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Combination regimen:</a:t>
            </a:r>
          </a:p>
          <a:p>
            <a:r>
              <a:rPr lang="en-CA" sz="1600" dirty="0">
                <a:solidFill>
                  <a:srgbClr val="002060"/>
                </a:solidFill>
              </a:rPr>
              <a:t>300mg TDF </a:t>
            </a:r>
            <a:r>
              <a:rPr lang="en-CA" sz="1600" dirty="0" err="1">
                <a:solidFill>
                  <a:srgbClr val="002060"/>
                </a:solidFill>
              </a:rPr>
              <a:t>qD</a:t>
            </a:r>
            <a:r>
              <a:rPr lang="en-CA" sz="1600" dirty="0">
                <a:solidFill>
                  <a:srgbClr val="002060"/>
                </a:solidFill>
              </a:rPr>
              <a:t> PO</a:t>
            </a:r>
          </a:p>
          <a:p>
            <a:r>
              <a:rPr lang="en-CA" sz="1600" dirty="0">
                <a:solidFill>
                  <a:srgbClr val="002060"/>
                </a:solidFill>
              </a:rPr>
              <a:t>90 µg pegIFN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r>
              <a:rPr lang="en-CA" sz="1600" dirty="0">
                <a:solidFill>
                  <a:srgbClr val="002060"/>
                </a:solidFill>
              </a:rPr>
              <a:t>250mg REP 2139-Mg </a:t>
            </a:r>
            <a:r>
              <a:rPr lang="en-CA" sz="1600" dirty="0" err="1">
                <a:solidFill>
                  <a:srgbClr val="002060"/>
                </a:solidFill>
              </a:rPr>
              <a:t>qW</a:t>
            </a:r>
            <a:r>
              <a:rPr lang="en-CA" sz="1600" dirty="0">
                <a:solidFill>
                  <a:srgbClr val="002060"/>
                </a:solidFill>
              </a:rPr>
              <a:t> SC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b="1" dirty="0">
                <a:solidFill>
                  <a:srgbClr val="002060"/>
                </a:solidFill>
              </a:rPr>
              <a:t>SC administration well tolerated</a:t>
            </a:r>
          </a:p>
          <a:p>
            <a:endParaRPr lang="en-CA" sz="1600" dirty="0">
              <a:solidFill>
                <a:srgbClr val="002060"/>
              </a:solidFill>
            </a:endParaRPr>
          </a:p>
          <a:p>
            <a:r>
              <a:rPr lang="en-CA" sz="1600" dirty="0">
                <a:solidFill>
                  <a:srgbClr val="002060"/>
                </a:solidFill>
              </a:rPr>
              <a:t>Efficacy results pending…</a:t>
            </a:r>
          </a:p>
        </p:txBody>
      </p:sp>
    </p:spTree>
    <p:extLst>
      <p:ext uri="{BB962C8B-B14F-4D97-AF65-F5344CB8AC3E}">
        <p14:creationId xmlns:p14="http://schemas.microsoft.com/office/powerpoint/2010/main" val="2140261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3">
            <a:extLst>
              <a:ext uri="{FF2B5EF4-FFF2-40B4-BE49-F238E27FC236}">
                <a16:creationId xmlns:a16="http://schemas.microsoft.com/office/drawing/2014/main" id="{7EDEEF74-844E-4B73-B477-FEE322BD2810}"/>
              </a:ext>
            </a:extLst>
          </p:cNvPr>
          <p:cNvSpPr txBox="1">
            <a:spLocks/>
          </p:cNvSpPr>
          <p:nvPr/>
        </p:nvSpPr>
        <p:spPr bwMode="auto">
          <a:xfrm>
            <a:off x="483637" y="-111125"/>
            <a:ext cx="11224726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45720" numCol="1" rtlCol="0" anchor="ctr" anchorCtr="0" compatLnSpc="1">
            <a:prstTxWarp prst="textNoShape">
              <a:avLst/>
            </a:prstTxWarp>
            <a:normAutofit/>
          </a:bodyPr>
          <a:lstStyle>
            <a:defPPr>
              <a:defRPr lang="en-US"/>
            </a:defPPr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 cap="none" spc="0">
                <a:ln w="0"/>
                <a:solidFill>
                  <a:srgbClr val="FF9900"/>
                </a:solidFill>
                <a:effectLst/>
                <a:latin typeface="Arial"/>
                <a:ea typeface="+mj-ea"/>
                <a:cs typeface="+mj-cs"/>
              </a:defRPr>
            </a:lvl1pPr>
            <a:lvl2pPr algn="ctr">
              <a:defRPr sz="3600">
                <a:solidFill>
                  <a:srgbClr val="FF9900"/>
                </a:solidFill>
                <a:latin typeface="Arial" charset="0"/>
              </a:defRPr>
            </a:lvl2pPr>
            <a:lvl3pPr algn="ctr">
              <a:defRPr sz="3600">
                <a:solidFill>
                  <a:srgbClr val="FF9900"/>
                </a:solidFill>
                <a:latin typeface="Arial" charset="0"/>
              </a:defRPr>
            </a:lvl3pPr>
            <a:lvl4pPr algn="ctr">
              <a:defRPr sz="3600">
                <a:solidFill>
                  <a:srgbClr val="FF9900"/>
                </a:solidFill>
                <a:latin typeface="Arial" charset="0"/>
              </a:defRPr>
            </a:lvl4pPr>
            <a:lvl5pPr algn="ctr">
              <a:defRPr sz="3600">
                <a:solidFill>
                  <a:srgbClr val="FF9900"/>
                </a:solidFill>
                <a:latin typeface="Arial" charset="0"/>
              </a:defRPr>
            </a:lvl5pPr>
            <a:lvl6pPr marL="4572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6pPr>
            <a:lvl7pPr marL="9144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7pPr>
            <a:lvl8pPr marL="13716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8pPr>
            <a:lvl9pPr marL="1828800" algn="ctr" defTabSz="457200" fontAlgn="base">
              <a:spcBef>
                <a:spcPct val="0"/>
              </a:spcBef>
              <a:spcAft>
                <a:spcPct val="0"/>
              </a:spcAft>
              <a:defRPr sz="3600">
                <a:solidFill>
                  <a:srgbClr val="FF9900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CA" sz="3200" b="0" dirty="0">
                <a:solidFill>
                  <a:srgbClr val="0070C0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Summary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8D88FD-B98F-46EC-A898-1233847E27A4}"/>
              </a:ext>
            </a:extLst>
          </p:cNvPr>
          <p:cNvSpPr txBox="1"/>
          <p:nvPr/>
        </p:nvSpPr>
        <p:spPr>
          <a:xfrm>
            <a:off x="356239" y="1100967"/>
            <a:ext cx="11482153" cy="51941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en-CA" sz="2400" b="1" dirty="0">
                <a:solidFill>
                  <a:srgbClr val="002060"/>
                </a:solidFill>
              </a:rPr>
              <a:t>Subviral particles (SVP): 	</a:t>
            </a:r>
            <a:r>
              <a:rPr lang="en-CA" dirty="0">
                <a:solidFill>
                  <a:srgbClr val="002060"/>
                </a:solidFill>
              </a:rPr>
              <a:t>&gt; 99.99% of circulating HBsAg</a:t>
            </a:r>
            <a:endParaRPr lang="en-CA" sz="24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2400" dirty="0">
                <a:solidFill>
                  <a:srgbClr val="002060"/>
                </a:solidFill>
              </a:rPr>
              <a:t>							</a:t>
            </a:r>
            <a:r>
              <a:rPr lang="en-CA" dirty="0">
                <a:solidFill>
                  <a:srgbClr val="002060"/>
                </a:solidFill>
              </a:rPr>
              <a:t>Prevent immune control and function of immunotherapy</a:t>
            </a:r>
          </a:p>
          <a:p>
            <a:pPr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							Removal during therapy is essential for functional cure</a:t>
            </a:r>
          </a:p>
          <a:p>
            <a:pPr marL="176213">
              <a:lnSpc>
                <a:spcPts val="1800"/>
              </a:lnSpc>
            </a:pPr>
            <a:r>
              <a:rPr lang="en-CA" b="1" dirty="0">
                <a:solidFill>
                  <a:srgbClr val="FF0000"/>
                </a:solidFill>
              </a:rPr>
              <a:t>							Poorly targeted by direct acting antivirals (NUCs / CAMs / RNAi / antisense)</a:t>
            </a:r>
          </a:p>
          <a:p>
            <a:pPr>
              <a:lnSpc>
                <a:spcPts val="1800"/>
              </a:lnSpc>
            </a:pPr>
            <a:endParaRPr lang="en-CA" sz="2400" b="1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2400" b="1" dirty="0">
                <a:solidFill>
                  <a:srgbClr val="002060"/>
                </a:solidFill>
              </a:rPr>
              <a:t>Integrated HBV DNA: 		</a:t>
            </a:r>
            <a:r>
              <a:rPr lang="en-CA" dirty="0">
                <a:solidFill>
                  <a:srgbClr val="002060"/>
                </a:solidFill>
              </a:rPr>
              <a:t>Bulk of SVP production in HBeAg negative infection</a:t>
            </a:r>
          </a:p>
          <a:p>
            <a:pPr marL="2005013" lvl="4"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			HBsAg specific T-cell response is required to target efficiently</a:t>
            </a:r>
          </a:p>
          <a:p>
            <a:pPr marL="2005013" lvl="4"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  <a:effectLst/>
              </a:rPr>
              <a:t>			Therapeutic transaminase flares signal removal of integrated HBV DNA from the liver</a:t>
            </a:r>
          </a:p>
          <a:p>
            <a:pPr>
              <a:lnSpc>
                <a:spcPts val="1800"/>
              </a:lnSpc>
            </a:pPr>
            <a:endParaRPr lang="en-CA" sz="24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endParaRPr lang="en-CA" sz="2400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2400" b="1" dirty="0">
                <a:solidFill>
                  <a:srgbClr val="002060"/>
                </a:solidFill>
              </a:rPr>
              <a:t>NAPs target SVP production and HDV replication</a:t>
            </a:r>
          </a:p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		</a:t>
            </a:r>
          </a:p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High rates of HBsAg loss and host mediated transaminase flares translate to:</a:t>
            </a:r>
          </a:p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			High rates of functional cure of HBV (with TDF + pegIFN)</a:t>
            </a:r>
          </a:p>
          <a:p>
            <a:pPr>
              <a:lnSpc>
                <a:spcPts val="1800"/>
              </a:lnSpc>
            </a:pPr>
            <a:r>
              <a:rPr lang="en-CA" dirty="0">
                <a:solidFill>
                  <a:srgbClr val="002060"/>
                </a:solidFill>
              </a:rPr>
              <a:t>			High rates of functional cure of HDV (HDV RNA TND, normal ALT with no therapy) (with pegIFN)</a:t>
            </a:r>
          </a:p>
          <a:p>
            <a:pPr>
              <a:lnSpc>
                <a:spcPts val="1800"/>
              </a:lnSpc>
            </a:pPr>
            <a:endParaRPr lang="en-CA" b="1" dirty="0">
              <a:solidFill>
                <a:srgbClr val="00B05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2400" b="1" dirty="0">
                <a:solidFill>
                  <a:srgbClr val="002060"/>
                </a:solidFill>
              </a:rPr>
              <a:t>Successful transition of REP 2139-Mg to once weekly SC administration</a:t>
            </a:r>
          </a:p>
          <a:p>
            <a:pPr>
              <a:lnSpc>
                <a:spcPts val="1800"/>
              </a:lnSpc>
            </a:pPr>
            <a:endParaRPr lang="en-CA" b="1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SC administration appears to have improved efficacy versus IV administration</a:t>
            </a:r>
          </a:p>
          <a:p>
            <a:pPr>
              <a:lnSpc>
                <a:spcPts val="1800"/>
              </a:lnSpc>
            </a:pPr>
            <a:r>
              <a:rPr lang="en-CA" b="1" dirty="0">
                <a:solidFill>
                  <a:srgbClr val="002060"/>
                </a:solidFill>
              </a:rPr>
              <a:t>Potent activity against HBV and HDV in compensated and decompensated cirrhosis.</a:t>
            </a:r>
          </a:p>
          <a:p>
            <a:pPr>
              <a:lnSpc>
                <a:spcPts val="1800"/>
              </a:lnSpc>
            </a:pPr>
            <a:endParaRPr lang="en-CA" dirty="0">
              <a:solidFill>
                <a:srgbClr val="002060"/>
              </a:solidFill>
            </a:endParaRPr>
          </a:p>
          <a:p>
            <a:pPr>
              <a:lnSpc>
                <a:spcPts val="1800"/>
              </a:lnSpc>
            </a:pPr>
            <a:r>
              <a:rPr lang="en-CA" sz="2400" b="1" dirty="0">
                <a:solidFill>
                  <a:srgbClr val="002060"/>
                </a:solidFill>
              </a:rPr>
              <a:t>Expansion of compassionate use program is in progress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F9C9BDD-6BF9-4CD3-BBF6-1524C0DD93D3}"/>
              </a:ext>
            </a:extLst>
          </p:cNvPr>
          <p:cNvSpPr txBox="1"/>
          <p:nvPr/>
        </p:nvSpPr>
        <p:spPr>
          <a:xfrm>
            <a:off x="973851" y="1545027"/>
            <a:ext cx="2498586" cy="30777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lIns="36000" tIns="0" rIns="36000" bIns="0">
            <a:spAutoFit/>
          </a:bodyPr>
          <a:lstStyle/>
          <a:p>
            <a:pPr algn="ctr"/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Key </a:t>
            </a:r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to Functional Cure</a:t>
            </a:r>
            <a:endParaRPr lang="en-CA" sz="1600" dirty="0">
              <a:solidFill>
                <a:srgbClr val="00B05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A84E6D-7C1F-422B-A67F-1D56EDFD258C}"/>
              </a:ext>
            </a:extLst>
          </p:cNvPr>
          <p:cNvSpPr txBox="1"/>
          <p:nvPr/>
        </p:nvSpPr>
        <p:spPr>
          <a:xfrm>
            <a:off x="9212535" y="3003943"/>
            <a:ext cx="2498586" cy="307777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txBody>
          <a:bodyPr wrap="square" lIns="36000" tIns="0" rIns="36000" bIns="0">
            <a:spAutoFit/>
          </a:bodyPr>
          <a:lstStyle/>
          <a:p>
            <a:pPr algn="ctr"/>
            <a:r>
              <a:rPr kumimoji="0" lang="en-CA" sz="2000" b="1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/>
              </a:rPr>
              <a:t>Key to Functional Cure</a:t>
            </a:r>
            <a:endParaRPr lang="en-CA" sz="16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3771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">
                                            <p:txEl>
                                              <p:pRg st="21" end="2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15AAA40FBF0BB4E93E31C83EB571B65" ma:contentTypeVersion="18" ma:contentTypeDescription="Create a new document." ma:contentTypeScope="" ma:versionID="d41d6113c490142d36fa31566c8f3232">
  <xsd:schema xmlns:xsd="http://www.w3.org/2001/XMLSchema" xmlns:xs="http://www.w3.org/2001/XMLSchema" xmlns:p="http://schemas.microsoft.com/office/2006/metadata/properties" xmlns:ns2="296c7afe-f355-4e52-aae5-beb159fdc873" xmlns:ns3="f76de12f-14cb-468b-afdf-bfce3bcf6cc1" targetNamespace="http://schemas.microsoft.com/office/2006/metadata/properties" ma:root="true" ma:fieldsID="fd45ccf76bf84295546a2bfab1c53eeb" ns2:_="" ns3:_="">
    <xsd:import namespace="296c7afe-f355-4e52-aae5-beb159fdc873"/>
    <xsd:import namespace="f76de12f-14cb-468b-afdf-bfce3bcf6cc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_Flow_SignoffStatu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6c7afe-f355-4e52-aae5-beb159fdc8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Length (seconds)" ma:hidden="true" ma:internalName="MediaLengthInSeconds" ma:readOnly="true">
      <xsd:simpleType>
        <xsd:restriction base="dms:Unknown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hidden="true" ma:internalName="MediaServiceKeyPoints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hidden="true" ma:internalName="MediaServiceOCR" ma:readOnly="true">
      <xsd:simpleType>
        <xsd:restriction base="dms:Note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f302a4cf-1533-46b9-ae83-357b1fac95c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de12f-14cb-468b-afdf-bfce3bcf6cc1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dc32c87-a4f8-4c70-a21a-7804850a24ff}" ma:internalName="TaxCatchAll" ma:showField="CatchAllData" ma:web="f76de12f-14cb-468b-afdf-bfce3bcf6cc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6c7afe-f355-4e52-aae5-beb159fdc873">
      <Terms xmlns="http://schemas.microsoft.com/office/infopath/2007/PartnerControls"/>
    </lcf76f155ced4ddcb4097134ff3c332f>
    <TaxCatchAll xmlns="f76de12f-14cb-468b-afdf-bfce3bcf6cc1" xsi:nil="true"/>
    <_Flow_SignoffStatus xmlns="296c7afe-f355-4e52-aae5-beb159fdc873" xsi:nil="true"/>
  </documentManagement>
</p:properties>
</file>

<file path=customXml/itemProps1.xml><?xml version="1.0" encoding="utf-8"?>
<ds:datastoreItem xmlns:ds="http://schemas.openxmlformats.org/officeDocument/2006/customXml" ds:itemID="{BC5FC7B3-CCCD-4960-8665-659280A9CBC1}"/>
</file>

<file path=customXml/itemProps2.xml><?xml version="1.0" encoding="utf-8"?>
<ds:datastoreItem xmlns:ds="http://schemas.openxmlformats.org/officeDocument/2006/customXml" ds:itemID="{CE2C2548-B665-4CC7-A439-A5CB55539EEE}"/>
</file>

<file path=customXml/itemProps3.xml><?xml version="1.0" encoding="utf-8"?>
<ds:datastoreItem xmlns:ds="http://schemas.openxmlformats.org/officeDocument/2006/customXml" ds:itemID="{BE6CEDE9-DCBD-4FEC-A11B-12F462F82302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52557</TotalTime>
  <Words>2340</Words>
  <Application>Microsoft Office PowerPoint</Application>
  <PresentationFormat>Widescreen</PresentationFormat>
  <Paragraphs>501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3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Andrew Vaillant</dc:creator>
  <cp:lastModifiedBy>Andrew Vaillant</cp:lastModifiedBy>
  <cp:revision>1315</cp:revision>
  <cp:lastPrinted>2017-02-09T19:20:21Z</cp:lastPrinted>
  <dcterms:created xsi:type="dcterms:W3CDTF">2017-02-09T13:16:36Z</dcterms:created>
  <dcterms:modified xsi:type="dcterms:W3CDTF">2022-05-31T03:33:09Z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0x010100615AAA40FBF0BB4E93E31C83EB571B65</vt:lpwstr>
  </property>
</Properties>
</file>