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3"/>
  </p:notesMasterIdLst>
  <p:sldIdLst>
    <p:sldId id="289" r:id="rId5"/>
    <p:sldId id="291" r:id="rId6"/>
    <p:sldId id="277" r:id="rId7"/>
    <p:sldId id="290" r:id="rId8"/>
    <p:sldId id="287" r:id="rId9"/>
    <p:sldId id="292" r:id="rId10"/>
    <p:sldId id="294" r:id="rId11"/>
    <p:sldId id="293" r:id="rId12"/>
    <p:sldId id="295" r:id="rId13"/>
    <p:sldId id="296" r:id="rId14"/>
    <p:sldId id="284" r:id="rId15"/>
    <p:sldId id="300" r:id="rId16"/>
    <p:sldId id="297" r:id="rId17"/>
    <p:sldId id="281" r:id="rId18"/>
    <p:sldId id="286" r:id="rId19"/>
    <p:sldId id="283" r:id="rId20"/>
    <p:sldId id="299" r:id="rId21"/>
    <p:sldId id="301" r:id="rId22"/>
  </p:sldIdLst>
  <p:sldSz cx="9144000" cy="5143500" type="screen16x9"/>
  <p:notesSz cx="7104063" cy="10234613"/>
  <p:embeddedFontLst>
    <p:embeddedFont>
      <p:font typeface="Avenir" panose="02000503020000020003" pitchFamily="2" charset="0"/>
      <p:regular r:id="rId24"/>
      <p:italic r:id="rId25"/>
    </p:embeddedFont>
    <p:embeddedFont>
      <p:font typeface="Calibri" panose="020F0502020204030204" pitchFamily="34" charset="0"/>
      <p:regular r:id="rId26"/>
      <p:bold r:id="rId27"/>
      <p:italic r:id="rId28"/>
      <p:boldItalic r:id="rId29"/>
    </p:embeddedFont>
    <p:embeddedFont>
      <p:font typeface="Cambria" panose="02040503050406030204" pitchFamily="18"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86" userDrawn="1">
          <p15:clr>
            <a:srgbClr val="A4A3A4"/>
          </p15:clr>
        </p15:guide>
        <p15:guide id="2" pos="176" userDrawn="1">
          <p15:clr>
            <a:srgbClr val="A4A3A4"/>
          </p15:clr>
        </p15:guide>
        <p15:guide id="3" pos="5262" userDrawn="1">
          <p15:clr>
            <a:srgbClr val="A4A3A4"/>
          </p15:clr>
        </p15:guide>
      </p15:sldGuideLst>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51" roundtripDataSignature="AMtx7mgrP6sUigUnsDGZp8bwbLXPqT9Ge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5B0C02-E849-2869-0C59-C64C09CE17B4}" name="Raphaël Darteil" initials="RD" userId="S::rda@enyopharma.com::aa8b0687-6c42-4def-a953-6f150439dab8" providerId="AD"/>
  <p188:author id="{AE13D233-BBCA-B038-BEB0-F55AFB87618A}" name="Isabelle Martin" initials="IM" userId="S::ima@enyopharma.com::429b8d60-5a5d-49d2-ac8f-13a5d1b239bb" providerId="AD"/>
  <p188:author id="{2E00E17A-ED43-7E62-7A34-C4F222430A7A}" name="Virginie Le Meaux" initials="VLM" userId="S::vlm@enyopharma.com::22d8b658-f5cf-4174-a249-660ddaf8237e" providerId="AD"/>
  <p188:author id="{BEA89D89-286A-48C5-EAD7-407540CBDE86}" name="Pietro Scalfaro" initials="PS" userId="S::ps@enyopharma.com::b9fdcfd6-8efa-49e9-a345-79318b165638" providerId="AD"/>
  <p188:author id="{12442E8F-8F84-60EC-C1E2-FEA60B0E5973}" name="Marion Odoul" initials="MO" userId="S::mod@enyopharma.com::7a055c9f-daa3-491a-b634-942246df3729" providerId="AD"/>
  <p188:author id="{40B1ACEE-2DC4-5C88-93D4-FEC57A8F46AB}" name="Bettina Hansen" initials="BH" userId="Bettina Hanse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301B"/>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5FF9EA0-7484-49AC-98AF-C4CC05151263}">
  <a:tblStyle styleId="{B5FF9EA0-7484-49AC-98AF-C4CC05151263}"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E4E4A8F5-F518-4D78-8F6A-97157E789CA7}"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4A826839-D43E-4EAC-A25B-F17C43CA0679}" styleName="Table_2">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DEDED"/>
          </a:solidFill>
        </a:fill>
      </a:tcStyle>
    </a:wholeTbl>
    <a:band1H>
      <a:tcTxStyle b="off" i="off"/>
      <a:tcStyle>
        <a:tcBdr/>
        <a:fill>
          <a:solidFill>
            <a:srgbClr val="D9D9DA"/>
          </a:solidFill>
        </a:fill>
      </a:tcStyle>
    </a:band1H>
    <a:band2H>
      <a:tcTxStyle b="off" i="off"/>
      <a:tcStyle>
        <a:tcBdr/>
      </a:tcStyle>
    </a:band2H>
    <a:band1V>
      <a:tcTxStyle b="off" i="off"/>
      <a:tcStyle>
        <a:tcBdr/>
        <a:fill>
          <a:solidFill>
            <a:srgbClr val="D9D9DA"/>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90"/>
    <p:restoredTop sz="78380"/>
  </p:normalViewPr>
  <p:slideViewPr>
    <p:cSldViewPr snapToGrid="0" snapToObjects="1">
      <p:cViewPr varScale="1">
        <p:scale>
          <a:sx n="127" d="100"/>
          <a:sy n="127" d="100"/>
        </p:scale>
        <p:origin x="1272" y="176"/>
      </p:cViewPr>
      <p:guideLst>
        <p:guide orient="horz" pos="1586"/>
        <p:guide pos="176"/>
        <p:guide pos="526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21" Type="http://schemas.openxmlformats.org/officeDocument/2006/relationships/slide" Target="slides/slide17.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font" Target="fonts/font10.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56" Type="http://schemas.microsoft.com/office/2018/10/relationships/authors" Target="authors.xml"/><Relationship Id="rId8" Type="http://schemas.openxmlformats.org/officeDocument/2006/relationships/slide" Target="slides/slide4.xml"/><Relationship Id="rId51" Type="http://customschemas.google.com/relationships/presentationmetadata" Target="metadata"/><Relationship Id="rId3" Type="http://schemas.openxmlformats.org/officeDocument/2006/relationships/customXml" Target="../customXml/item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5-23T15:04:39.090"/>
    </inkml:context>
    <inkml:brush xml:id="br0">
      <inkml:brushProperty name="width" value="0.1" units="cm"/>
      <inkml:brushProperty name="height" value="0.1" units="cm"/>
    </inkml:brush>
  </inkml:definitions>
  <inkml:trace contextRef="#ctx0" brushRef="#br0">5804 9018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3078427" cy="513508"/>
          </a:xfrm>
          <a:prstGeom prst="rect">
            <a:avLst/>
          </a:prstGeom>
          <a:noFill/>
          <a:ln>
            <a:noFill/>
          </a:ln>
        </p:spPr>
        <p:txBody>
          <a:bodyPr spcFirstLastPara="1" wrap="square" lIns="91375" tIns="45675" rIns="91375" bIns="456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3996" y="1"/>
            <a:ext cx="3078427" cy="513508"/>
          </a:xfrm>
          <a:prstGeom prst="rect">
            <a:avLst/>
          </a:prstGeom>
          <a:noFill/>
          <a:ln>
            <a:noFill/>
          </a:ln>
        </p:spPr>
        <p:txBody>
          <a:bodyPr spcFirstLastPara="1" wrap="square" lIns="91375" tIns="45675" rIns="91375" bIns="456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82600" y="1279525"/>
            <a:ext cx="6138863"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407" y="4925411"/>
            <a:ext cx="5683250" cy="4029879"/>
          </a:xfrm>
          <a:prstGeom prst="rect">
            <a:avLst/>
          </a:prstGeom>
          <a:noFill/>
          <a:ln>
            <a:noFill/>
          </a:ln>
        </p:spPr>
        <p:txBody>
          <a:bodyPr spcFirstLastPara="1" wrap="square" lIns="91375" tIns="45675" rIns="91375" bIns="456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721107"/>
            <a:ext cx="3078427" cy="513508"/>
          </a:xfrm>
          <a:prstGeom prst="rect">
            <a:avLst/>
          </a:prstGeom>
          <a:noFill/>
          <a:ln>
            <a:noFill/>
          </a:ln>
        </p:spPr>
        <p:txBody>
          <a:bodyPr spcFirstLastPara="1" wrap="square" lIns="91375" tIns="45675" rIns="91375" bIns="456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3996" y="9721107"/>
            <a:ext cx="3078427" cy="513508"/>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1016/S0006-291X(02)02243-X"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89802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a:r>
              <a:rPr lang="en-GB" sz="1200" b="0" i="0" u="none" strike="noStrike" cap="none" dirty="0">
                <a:solidFill>
                  <a:schemeClr val="dk1"/>
                </a:solidFill>
                <a:effectLst/>
                <a:latin typeface="Calibri"/>
                <a:ea typeface="Calibri"/>
                <a:cs typeface="Calibri"/>
                <a:sym typeface="Calibri"/>
              </a:rPr>
              <a:t>Chronic hepatitis B standard of care drugs nucleoside analogues and interferon often fail to induce a sustained loss of HBS antigen. Therefore a need for better treatment options leading to improved functional cure rates exists.</a:t>
            </a:r>
            <a:endParaRPr lang="en-GB" b="0" dirty="0">
              <a:effectLst/>
            </a:endParaRPr>
          </a:p>
          <a:p>
            <a:pPr rtl="0"/>
            <a:br>
              <a:rPr lang="en-GB" sz="1200" b="0" i="0" u="none" strike="noStrike" cap="none" dirty="0">
                <a:solidFill>
                  <a:schemeClr val="dk1"/>
                </a:solidFill>
                <a:effectLst/>
                <a:latin typeface="Calibri"/>
                <a:ea typeface="Calibri"/>
                <a:cs typeface="Calibri"/>
                <a:sym typeface="Calibri"/>
              </a:rPr>
            </a:br>
            <a:r>
              <a:rPr lang="en-GB" sz="1200" b="0" i="0" u="none" strike="noStrike" cap="none" dirty="0">
                <a:solidFill>
                  <a:schemeClr val="dk1"/>
                </a:solidFill>
                <a:effectLst/>
                <a:latin typeface="Calibri"/>
                <a:ea typeface="Calibri"/>
                <a:cs typeface="Calibri"/>
                <a:sym typeface="Calibri"/>
              </a:rPr>
              <a:t>The nuclear </a:t>
            </a:r>
            <a:r>
              <a:rPr lang="en-GB" sz="1200" b="0" i="0" u="none" strike="noStrike" cap="none" dirty="0" err="1">
                <a:solidFill>
                  <a:schemeClr val="dk1"/>
                </a:solidFill>
                <a:effectLst/>
                <a:latin typeface="Calibri"/>
                <a:ea typeface="Calibri"/>
                <a:cs typeface="Calibri"/>
                <a:sym typeface="Calibri"/>
              </a:rPr>
              <a:t>farnesoid</a:t>
            </a:r>
            <a:r>
              <a:rPr lang="en-GB" sz="1200" b="0" i="0" u="none" strike="noStrike" cap="none" dirty="0">
                <a:solidFill>
                  <a:schemeClr val="dk1"/>
                </a:solidFill>
                <a:effectLst/>
                <a:latin typeface="Calibri"/>
                <a:ea typeface="Calibri"/>
                <a:cs typeface="Calibri"/>
                <a:sym typeface="Calibri"/>
              </a:rPr>
              <a:t> X receptor is expressed in hepatocytes, the GI tract and kidney. It plays a key role in bile acid homeostasis. FXR is also involved in HBV replication: the viral </a:t>
            </a:r>
            <a:r>
              <a:rPr lang="en-GB" sz="1200" b="0" i="0" u="none" strike="noStrike" cap="none" dirty="0" err="1">
                <a:solidFill>
                  <a:schemeClr val="dk1"/>
                </a:solidFill>
                <a:effectLst/>
                <a:latin typeface="Calibri"/>
                <a:ea typeface="Calibri"/>
                <a:cs typeface="Calibri"/>
                <a:sym typeface="Calibri"/>
              </a:rPr>
              <a:t>cccDNA</a:t>
            </a:r>
            <a:r>
              <a:rPr lang="en-GB" sz="1200" b="0" i="0" u="none" strike="noStrike" cap="none" dirty="0">
                <a:solidFill>
                  <a:schemeClr val="dk1"/>
                </a:solidFill>
                <a:effectLst/>
                <a:latin typeface="Calibri"/>
                <a:ea typeface="Calibri"/>
                <a:cs typeface="Calibri"/>
                <a:sym typeface="Calibri"/>
              </a:rPr>
              <a:t> in the hepatocyte nucleus has response elements to FXR and the resulting complex recruits viral </a:t>
            </a:r>
            <a:r>
              <a:rPr lang="en-GB" sz="1200" b="0" i="0" u="none" strike="noStrike" cap="none" dirty="0" err="1">
                <a:solidFill>
                  <a:schemeClr val="dk1"/>
                </a:solidFill>
                <a:effectLst/>
                <a:latin typeface="Calibri"/>
                <a:ea typeface="Calibri"/>
                <a:cs typeface="Calibri"/>
                <a:sym typeface="Calibri"/>
              </a:rPr>
              <a:t>HBx</a:t>
            </a:r>
            <a:r>
              <a:rPr lang="en-GB" sz="1200" b="0" i="0" u="none" strike="noStrike" cap="none" dirty="0">
                <a:solidFill>
                  <a:schemeClr val="dk1"/>
                </a:solidFill>
                <a:effectLst/>
                <a:latin typeface="Calibri"/>
                <a:ea typeface="Calibri"/>
                <a:cs typeface="Calibri"/>
                <a:sym typeface="Calibri"/>
              </a:rPr>
              <a:t>. As shown schematically in the upper right cartoon an FXR agonist can therefore interfere with the HBV viral replication cycle by destabilising this complex.</a:t>
            </a:r>
            <a:endParaRPr lang="en-GB" b="0" dirty="0">
              <a:effectLst/>
            </a:endParaRPr>
          </a:p>
          <a:p>
            <a:pPr rtl="0"/>
            <a:br>
              <a:rPr lang="en-GB" sz="1200" b="0" i="0" u="none" strike="noStrike" cap="none" dirty="0">
                <a:solidFill>
                  <a:schemeClr val="dk1"/>
                </a:solidFill>
                <a:effectLst/>
                <a:latin typeface="Calibri"/>
                <a:ea typeface="Calibri"/>
                <a:cs typeface="Calibri"/>
                <a:sym typeface="Calibri"/>
              </a:rPr>
            </a:br>
            <a:r>
              <a:rPr lang="en-GB" sz="1200" b="0" i="0" u="none" strike="noStrike" cap="none" dirty="0">
                <a:solidFill>
                  <a:schemeClr val="dk1"/>
                </a:solidFill>
                <a:effectLst/>
                <a:latin typeface="Calibri"/>
                <a:ea typeface="Calibri"/>
                <a:cs typeface="Calibri"/>
                <a:sym typeface="Calibri"/>
              </a:rPr>
              <a:t>In experiments with primary human hepatocytes it was shown that FXR agonist </a:t>
            </a:r>
            <a:r>
              <a:rPr lang="en-GB" sz="1200" b="0" i="0" u="none" strike="noStrike" cap="none" dirty="0" err="1">
                <a:solidFill>
                  <a:schemeClr val="dk1"/>
                </a:solidFill>
                <a:effectLst/>
                <a:latin typeface="Calibri"/>
                <a:ea typeface="Calibri"/>
                <a:cs typeface="Calibri"/>
                <a:sym typeface="Calibri"/>
              </a:rPr>
              <a:t>Vonafexor</a:t>
            </a:r>
            <a:r>
              <a:rPr lang="en-GB" sz="1200" b="0" i="0" u="none" strike="noStrike" cap="none" dirty="0">
                <a:solidFill>
                  <a:schemeClr val="dk1"/>
                </a:solidFill>
                <a:effectLst/>
                <a:latin typeface="Calibri"/>
                <a:ea typeface="Calibri"/>
                <a:cs typeface="Calibri"/>
                <a:sym typeface="Calibri"/>
              </a:rPr>
              <a:t> reduces HBsAg (the red bars in the lower right cartoon), this similarly to interferon (the white bars). Interestingly the combination of interferon with </a:t>
            </a:r>
            <a:r>
              <a:rPr lang="en-GB" sz="1200" b="0" i="0" u="none" strike="noStrike" cap="none" dirty="0" err="1">
                <a:solidFill>
                  <a:schemeClr val="dk1"/>
                </a:solidFill>
                <a:effectLst/>
                <a:latin typeface="Calibri"/>
                <a:ea typeface="Calibri"/>
                <a:cs typeface="Calibri"/>
                <a:sym typeface="Calibri"/>
              </a:rPr>
              <a:t>vonafexor</a:t>
            </a:r>
            <a:r>
              <a:rPr lang="en-GB" sz="1200" b="0" i="0" u="none" strike="noStrike" cap="none" dirty="0">
                <a:solidFill>
                  <a:schemeClr val="dk1"/>
                </a:solidFill>
                <a:effectLst/>
                <a:latin typeface="Calibri"/>
                <a:ea typeface="Calibri"/>
                <a:cs typeface="Calibri"/>
                <a:sym typeface="Calibri"/>
              </a:rPr>
              <a:t> increased this effect further (pink bars). </a:t>
            </a:r>
            <a:endParaRPr lang="en-US" sz="1200" dirty="0">
              <a:solidFill>
                <a:schemeClr val="dk1"/>
              </a:solidFill>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solidFill>
                <a:schemeClr val="dk1"/>
              </a:solidFill>
            </a:endParaRP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0801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a:r>
              <a:rPr lang="en-GB" sz="1200" b="0" i="0" u="none" strike="noStrike" cap="none" dirty="0">
                <a:solidFill>
                  <a:schemeClr val="dk1"/>
                </a:solidFill>
                <a:effectLst/>
                <a:latin typeface="Calibri"/>
                <a:ea typeface="Calibri"/>
                <a:cs typeface="Calibri"/>
                <a:sym typeface="Calibri"/>
              </a:rPr>
              <a:t>This dose-dependent reduction of up to 70% of HBsAg secretion seen in the primary human hepatocytes, led to a new hypothetical mechanistic explanation. It has been previously described that FXR related pathways connect to the innate immunity. </a:t>
            </a:r>
            <a:r>
              <a:rPr lang="en-GB" sz="1200" b="0" i="0" u="none" strike="noStrike" cap="none" dirty="0" err="1">
                <a:solidFill>
                  <a:schemeClr val="dk1"/>
                </a:solidFill>
                <a:effectLst/>
                <a:latin typeface="Calibri"/>
                <a:ea typeface="Calibri"/>
                <a:cs typeface="Calibri"/>
                <a:sym typeface="Calibri"/>
              </a:rPr>
              <a:t>Vonafexor</a:t>
            </a:r>
            <a:r>
              <a:rPr lang="en-GB" sz="1200" b="0" i="0" u="none" strike="noStrike" cap="none" dirty="0">
                <a:solidFill>
                  <a:schemeClr val="dk1"/>
                </a:solidFill>
                <a:effectLst/>
                <a:latin typeface="Calibri"/>
                <a:ea typeface="Calibri"/>
                <a:cs typeface="Calibri"/>
                <a:sym typeface="Calibri"/>
              </a:rPr>
              <a:t> in addition to its effect in the hepatocyte nucleus ccc-DNA transcription complex, could increase the expression of CD14 and the activation of TLR pathway and a type 1 interferon induced innate antiviral program as shown in the upper right cartoon.</a:t>
            </a:r>
            <a:endParaRPr lang="en-GB" b="0" dirty="0">
              <a:effectLst/>
            </a:endParaRPr>
          </a:p>
          <a:p>
            <a:pPr rtl="0"/>
            <a:br>
              <a:rPr lang="en-GB" b="0" dirty="0">
                <a:effectLst/>
              </a:rPr>
            </a:br>
            <a:r>
              <a:rPr lang="en-GB" sz="1200" b="0" i="0" u="none" strike="noStrike" cap="none" dirty="0">
                <a:solidFill>
                  <a:schemeClr val="dk1"/>
                </a:solidFill>
                <a:effectLst/>
                <a:latin typeface="Calibri"/>
                <a:ea typeface="Calibri"/>
                <a:cs typeface="Calibri"/>
                <a:sym typeface="Calibri"/>
              </a:rPr>
              <a:t>In patients with chronic hepatitis B an early proof-of-concept showed HBsAg decline: a synergy of </a:t>
            </a:r>
            <a:r>
              <a:rPr lang="en-GB" sz="1200" b="0" i="0" u="none" strike="noStrike" cap="none" dirty="0" err="1">
                <a:solidFill>
                  <a:schemeClr val="dk1"/>
                </a:solidFill>
                <a:effectLst/>
                <a:latin typeface="Calibri"/>
                <a:ea typeface="Calibri"/>
                <a:cs typeface="Calibri"/>
                <a:sym typeface="Calibri"/>
              </a:rPr>
              <a:t>vonafexor</a:t>
            </a:r>
            <a:r>
              <a:rPr lang="en-GB" sz="1200" b="0" i="0" u="none" strike="noStrike" cap="none" dirty="0">
                <a:solidFill>
                  <a:schemeClr val="dk1"/>
                </a:solidFill>
                <a:effectLst/>
                <a:latin typeface="Calibri"/>
                <a:ea typeface="Calibri"/>
                <a:cs typeface="Calibri"/>
                <a:sym typeface="Calibri"/>
              </a:rPr>
              <a:t> with pegylated interferon was reported. The diagram on the right shows the individual plasma HBs levels declining during a 16 weeks treatment course combining </a:t>
            </a:r>
            <a:r>
              <a:rPr lang="en-GB" sz="1200" b="0" i="0" u="none" strike="noStrike" cap="none" dirty="0" err="1">
                <a:solidFill>
                  <a:schemeClr val="dk1"/>
                </a:solidFill>
                <a:effectLst/>
                <a:latin typeface="Calibri"/>
                <a:ea typeface="Calibri"/>
                <a:cs typeface="Calibri"/>
                <a:sym typeface="Calibri"/>
              </a:rPr>
              <a:t>vonafexor</a:t>
            </a:r>
            <a:r>
              <a:rPr lang="en-GB" sz="1200" b="0" i="0" u="none" strike="noStrike" cap="none" dirty="0">
                <a:solidFill>
                  <a:schemeClr val="dk1"/>
                </a:solidFill>
                <a:effectLst/>
                <a:latin typeface="Calibri"/>
                <a:ea typeface="Calibri"/>
                <a:cs typeface="Calibri"/>
                <a:sym typeface="Calibri"/>
              </a:rPr>
              <a:t> with peg IFN and beyond after end of treatment with in average a close to one log10 reduction. However, the trial did not have an interferon monotherapy control arm.  </a:t>
            </a:r>
            <a:endParaRPr lang="en-GB" b="0" dirty="0">
              <a:effectLst/>
            </a:endParaRPr>
          </a:p>
          <a:p>
            <a:br>
              <a:rPr lang="en-GB" dirty="0"/>
            </a:br>
            <a:endParaRPr lang="en-GB" dirty="0"/>
          </a:p>
          <a:p>
            <a:endParaRPr lang="en-GB"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solidFill>
                <a:schemeClr val="dk1"/>
              </a:solidFill>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chemeClr val="dk1"/>
                </a:solidFill>
              </a:rPr>
              <a:t>Ref: </a:t>
            </a:r>
            <a:r>
              <a:rPr lang="en-GB" sz="1200" b="0" i="0" u="none" strike="noStrike" cap="none" dirty="0" err="1">
                <a:solidFill>
                  <a:schemeClr val="dk1"/>
                </a:solidFill>
                <a:effectLst/>
                <a:latin typeface="Calibri"/>
                <a:ea typeface="Calibri"/>
                <a:cs typeface="Calibri"/>
                <a:sym typeface="Calibri"/>
              </a:rPr>
              <a:t>Fiorruci</a:t>
            </a:r>
            <a:r>
              <a:rPr lang="en-GB" sz="1200" b="0" i="0" u="none" strike="noStrike" cap="none" dirty="0">
                <a:solidFill>
                  <a:schemeClr val="dk1"/>
                </a:solidFill>
                <a:effectLst/>
                <a:latin typeface="Calibri"/>
                <a:ea typeface="Calibri"/>
                <a:cs typeface="Calibri"/>
                <a:sym typeface="Calibri"/>
              </a:rPr>
              <a:t> S et al; Frontiers in immunology (2018); </a:t>
            </a:r>
            <a:r>
              <a:rPr lang="en-GB" sz="1200" b="0" i="0" u="none" strike="noStrike" cap="none" dirty="0" err="1">
                <a:solidFill>
                  <a:schemeClr val="dk1"/>
                </a:solidFill>
                <a:effectLst/>
                <a:latin typeface="Calibri"/>
                <a:ea typeface="Calibri"/>
                <a:cs typeface="Calibri"/>
                <a:sym typeface="Calibri"/>
              </a:rPr>
              <a:t>Vavassori</a:t>
            </a:r>
            <a:r>
              <a:rPr lang="en-GB" sz="1200" b="0" i="0" u="none" strike="noStrike" cap="none" dirty="0">
                <a:solidFill>
                  <a:schemeClr val="dk1"/>
                </a:solidFill>
                <a:effectLst/>
                <a:latin typeface="Calibri"/>
                <a:ea typeface="Calibri"/>
                <a:cs typeface="Calibri"/>
                <a:sym typeface="Calibri"/>
              </a:rPr>
              <a:t> et al. J Immunol (2009)</a:t>
            </a:r>
            <a:r>
              <a:rPr lang="en-US" sz="1200" b="0" i="0" u="none" strike="noStrike" cap="none" dirty="0">
                <a:solidFill>
                  <a:schemeClr val="dk1"/>
                </a:solidFill>
                <a:effectLst/>
                <a:latin typeface="Calibri"/>
                <a:ea typeface="Calibri"/>
                <a:cs typeface="Calibri"/>
                <a:sym typeface="Calibri"/>
              </a:rPr>
              <a:t> </a:t>
            </a:r>
            <a:r>
              <a:rPr lang="en-US" dirty="0"/>
              <a:t>Ref: </a:t>
            </a:r>
            <a:r>
              <a:rPr lang="en-US" dirty="0" err="1"/>
              <a:t>Vanlandschoot</a:t>
            </a:r>
            <a:r>
              <a:rPr lang="en-US" dirty="0"/>
              <a:t> P. et al.:  Recombinant HBsAg, an apoptotic-like lipoprotein, interferes with the LPS-induced activation of ERK-1/2 and JNK-1/2 in  monocytes. </a:t>
            </a:r>
            <a:r>
              <a:rPr lang="en-US" dirty="0" err="1"/>
              <a:t>Biochem</a:t>
            </a:r>
            <a:r>
              <a:rPr lang="en-US" dirty="0"/>
              <a:t> </a:t>
            </a:r>
            <a:r>
              <a:rPr lang="en-US" dirty="0" err="1"/>
              <a:t>Biophys</a:t>
            </a:r>
            <a:r>
              <a:rPr lang="en-US" dirty="0"/>
              <a:t> Res </a:t>
            </a:r>
            <a:r>
              <a:rPr lang="en-US" dirty="0" err="1"/>
              <a:t>Commun</a:t>
            </a:r>
            <a:r>
              <a:rPr lang="en-US" dirty="0"/>
              <a:t>. 2002 Sep 27;297 (3): 486-91. </a:t>
            </a:r>
            <a:r>
              <a:rPr lang="en-US" dirty="0">
                <a:hlinkClick r:id="rId3"/>
              </a:rPr>
              <a:t>doi: 10.1016/S0006-291X(02)02243-X</a:t>
            </a:r>
            <a:endParaRPr lang="en-US" dirty="0"/>
          </a:p>
          <a:p>
            <a:pPr marL="0" indent="0">
              <a:defRPr/>
            </a:pPr>
            <a:r>
              <a:rPr lang="en-US" dirty="0"/>
              <a:t>TLR = Toll-like receptor. CD14 =  cluster of differentiation 14, a glycosylphosphatidylinositol cell surface anchored protein. This human protein made mostly by macrophages as part of the innate immune system.</a:t>
            </a: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15375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18558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04800" marR="0" lvl="0" indent="-285750" algn="l" defTabSz="914400" rtl="0" eaLnBrk="1" fontAlgn="auto" latinLnBrk="0" hangingPunct="1">
              <a:lnSpc>
                <a:spcPct val="115000"/>
              </a:lnSpc>
              <a:spcBef>
                <a:spcPts val="0"/>
              </a:spcBef>
              <a:spcAft>
                <a:spcPts val="0"/>
              </a:spcAft>
              <a:buClr>
                <a:schemeClr val="accent1"/>
              </a:buClr>
              <a:buSzPts val="1900"/>
              <a:buFont typeface="Wingdings" panose="05000000000000000000" pitchFamily="2" charset="2"/>
              <a:buChar char="v"/>
              <a:tabLst/>
              <a:defRPr/>
            </a:pPr>
            <a:r>
              <a:rPr lang="en-US" sz="1200" b="1" dirty="0">
                <a:solidFill>
                  <a:schemeClr val="dk1"/>
                </a:solidFill>
              </a:rPr>
              <a:t>Janssen HL,</a:t>
            </a:r>
            <a:r>
              <a:rPr lang="en-US" sz="1200" b="0" dirty="0">
                <a:solidFill>
                  <a:schemeClr val="dk1"/>
                </a:solidFill>
              </a:rPr>
              <a:t> van Zonneveld M, </a:t>
            </a:r>
            <a:r>
              <a:rPr lang="en-US" sz="1200" b="0" dirty="0" err="1">
                <a:solidFill>
                  <a:schemeClr val="dk1"/>
                </a:solidFill>
              </a:rPr>
              <a:t>Senturk</a:t>
            </a:r>
            <a:r>
              <a:rPr lang="en-US" sz="1200" b="0" dirty="0">
                <a:solidFill>
                  <a:schemeClr val="dk1"/>
                </a:solidFill>
              </a:rPr>
              <a:t> H, </a:t>
            </a:r>
            <a:r>
              <a:rPr lang="en-US" sz="1200" b="0" dirty="0" err="1">
                <a:solidFill>
                  <a:schemeClr val="dk1"/>
                </a:solidFill>
              </a:rPr>
              <a:t>Zeuzem</a:t>
            </a:r>
            <a:r>
              <a:rPr lang="en-US" sz="1200" b="0" dirty="0">
                <a:solidFill>
                  <a:schemeClr val="dk1"/>
                </a:solidFill>
              </a:rPr>
              <a:t> S, </a:t>
            </a:r>
            <a:r>
              <a:rPr lang="en-US" sz="1200" b="0" dirty="0" err="1">
                <a:solidFill>
                  <a:schemeClr val="dk1"/>
                </a:solidFill>
              </a:rPr>
              <a:t>Akarca</a:t>
            </a:r>
            <a:r>
              <a:rPr lang="en-US" sz="1200" b="0" dirty="0">
                <a:solidFill>
                  <a:schemeClr val="dk1"/>
                </a:solidFill>
              </a:rPr>
              <a:t> US, </a:t>
            </a:r>
            <a:r>
              <a:rPr lang="en-US" sz="1200" b="0" dirty="0" err="1">
                <a:solidFill>
                  <a:schemeClr val="dk1"/>
                </a:solidFill>
              </a:rPr>
              <a:t>Cakaloglu</a:t>
            </a:r>
            <a:r>
              <a:rPr lang="en-US" sz="1200" b="0" dirty="0">
                <a:solidFill>
                  <a:schemeClr val="dk1"/>
                </a:solidFill>
              </a:rPr>
              <a:t> Y, Simon C, So TM, </a:t>
            </a:r>
            <a:r>
              <a:rPr lang="en-US" sz="1200" b="0" dirty="0" err="1">
                <a:solidFill>
                  <a:schemeClr val="dk1"/>
                </a:solidFill>
              </a:rPr>
              <a:t>Gerken</a:t>
            </a:r>
            <a:r>
              <a:rPr lang="en-US" sz="1200" b="0" dirty="0">
                <a:solidFill>
                  <a:schemeClr val="dk1"/>
                </a:solidFill>
              </a:rPr>
              <a:t> G, de Man RA, </a:t>
            </a:r>
            <a:r>
              <a:rPr lang="en-US" sz="1200" b="0" dirty="0" err="1">
                <a:solidFill>
                  <a:schemeClr val="dk1"/>
                </a:solidFill>
              </a:rPr>
              <a:t>Niesters</a:t>
            </a:r>
            <a:r>
              <a:rPr lang="en-US" sz="1200" b="0" dirty="0">
                <a:solidFill>
                  <a:schemeClr val="dk1"/>
                </a:solidFill>
              </a:rPr>
              <a:t> HG, Zondervan P, Hansen B, </a:t>
            </a:r>
            <a:r>
              <a:rPr lang="en-US" sz="1200" b="0" dirty="0" err="1">
                <a:solidFill>
                  <a:schemeClr val="dk1"/>
                </a:solidFill>
              </a:rPr>
              <a:t>Schalm</a:t>
            </a:r>
            <a:r>
              <a:rPr lang="en-US" sz="1200" b="0" dirty="0">
                <a:solidFill>
                  <a:schemeClr val="dk1"/>
                </a:solidFill>
              </a:rPr>
              <a:t> SW; </a:t>
            </a:r>
            <a:r>
              <a:rPr lang="en-US" sz="1200" b="1" dirty="0">
                <a:solidFill>
                  <a:schemeClr val="dk1"/>
                </a:solidFill>
              </a:rPr>
              <a:t>HBV 99-01 Study Group; Rotterdam Foundation for Liver Research. Pegylated interferon alfa-2b alone or in combination with lamivudine for </a:t>
            </a:r>
            <a:r>
              <a:rPr lang="en-US" sz="1200" b="1" dirty="0" err="1">
                <a:solidFill>
                  <a:schemeClr val="dk1"/>
                </a:solidFill>
              </a:rPr>
              <a:t>HBeAg</a:t>
            </a:r>
            <a:r>
              <a:rPr lang="en-US" sz="1200" b="1" dirty="0">
                <a:solidFill>
                  <a:schemeClr val="dk1"/>
                </a:solidFill>
              </a:rPr>
              <a:t>-positive chronic hepatitis B: a </a:t>
            </a:r>
            <a:r>
              <a:rPr lang="en-US" sz="1200" b="1" dirty="0" err="1">
                <a:solidFill>
                  <a:schemeClr val="dk1"/>
                </a:solidFill>
              </a:rPr>
              <a:t>randomised</a:t>
            </a:r>
            <a:r>
              <a:rPr lang="en-US" sz="1200" b="1" dirty="0">
                <a:solidFill>
                  <a:schemeClr val="dk1"/>
                </a:solidFill>
              </a:rPr>
              <a:t> trial. Lancet. 2005 </a:t>
            </a:r>
            <a:r>
              <a:rPr lang="en-US" sz="1200" b="0" dirty="0">
                <a:solidFill>
                  <a:schemeClr val="dk1"/>
                </a:solidFill>
              </a:rPr>
              <a:t>Jan 8-14;365(9454):123-9. </a:t>
            </a:r>
            <a:r>
              <a:rPr lang="en-US" sz="1200" b="0" dirty="0" err="1">
                <a:solidFill>
                  <a:schemeClr val="dk1"/>
                </a:solidFill>
              </a:rPr>
              <a:t>doi</a:t>
            </a:r>
            <a:r>
              <a:rPr lang="en-US" sz="1200" b="0" dirty="0">
                <a:solidFill>
                  <a:schemeClr val="dk1"/>
                </a:solidFill>
              </a:rPr>
              <a:t>: 10.1016/S0140-6736(05)17701-0. PMID: 15639293.</a:t>
            </a:r>
          </a:p>
          <a:p>
            <a:pPr marL="304800" marR="0" lvl="0" indent="-285750" algn="l" defTabSz="914400" rtl="0" eaLnBrk="1" fontAlgn="auto" latinLnBrk="0" hangingPunct="1">
              <a:lnSpc>
                <a:spcPct val="115000"/>
              </a:lnSpc>
              <a:spcBef>
                <a:spcPts val="0"/>
              </a:spcBef>
              <a:spcAft>
                <a:spcPts val="0"/>
              </a:spcAft>
              <a:buClr>
                <a:schemeClr val="accent1"/>
              </a:buClr>
              <a:buSzPts val="1900"/>
              <a:buFont typeface="Wingdings" panose="05000000000000000000" pitchFamily="2" charset="2"/>
              <a:buChar char="v"/>
              <a:tabLst/>
              <a:defRPr/>
            </a:pPr>
            <a:r>
              <a:rPr lang="fi-FI" sz="1200" b="1" dirty="0" err="1">
                <a:solidFill>
                  <a:schemeClr val="dk1"/>
                </a:solidFill>
              </a:rPr>
              <a:t>Rijckborst</a:t>
            </a:r>
            <a:r>
              <a:rPr lang="fi-FI" sz="1200" b="1" dirty="0">
                <a:solidFill>
                  <a:schemeClr val="dk1"/>
                </a:solidFill>
              </a:rPr>
              <a:t> V, </a:t>
            </a:r>
            <a:r>
              <a:rPr lang="fi-FI" sz="1200" b="0" dirty="0" err="1">
                <a:solidFill>
                  <a:schemeClr val="dk1"/>
                </a:solidFill>
              </a:rPr>
              <a:t>ter</a:t>
            </a:r>
            <a:r>
              <a:rPr lang="fi-FI" sz="1200" b="0" dirty="0">
                <a:solidFill>
                  <a:schemeClr val="dk1"/>
                </a:solidFill>
              </a:rPr>
              <a:t> Borg MJ, </a:t>
            </a:r>
            <a:r>
              <a:rPr lang="fi-FI" sz="1200" b="0" dirty="0" err="1">
                <a:solidFill>
                  <a:schemeClr val="dk1"/>
                </a:solidFill>
              </a:rPr>
              <a:t>Cakaloglu</a:t>
            </a:r>
            <a:r>
              <a:rPr lang="fi-FI" sz="1200" b="0" dirty="0">
                <a:solidFill>
                  <a:schemeClr val="dk1"/>
                </a:solidFill>
              </a:rPr>
              <a:t> Y, </a:t>
            </a:r>
            <a:r>
              <a:rPr lang="fi-FI" sz="1200" b="0" dirty="0" err="1">
                <a:solidFill>
                  <a:schemeClr val="dk1"/>
                </a:solidFill>
              </a:rPr>
              <a:t>Ferenci</a:t>
            </a:r>
            <a:r>
              <a:rPr lang="fi-FI" sz="1200" b="0" dirty="0">
                <a:solidFill>
                  <a:schemeClr val="dk1"/>
                </a:solidFill>
              </a:rPr>
              <a:t> P, </a:t>
            </a:r>
            <a:r>
              <a:rPr lang="fi-FI" sz="1200" b="0" dirty="0" err="1">
                <a:solidFill>
                  <a:schemeClr val="dk1"/>
                </a:solidFill>
              </a:rPr>
              <a:t>Tabak</a:t>
            </a:r>
            <a:r>
              <a:rPr lang="fi-FI" sz="1200" b="0" dirty="0">
                <a:solidFill>
                  <a:schemeClr val="dk1"/>
                </a:solidFill>
              </a:rPr>
              <a:t> F, </a:t>
            </a:r>
            <a:r>
              <a:rPr lang="fi-FI" sz="1200" b="0" dirty="0" err="1">
                <a:solidFill>
                  <a:schemeClr val="dk1"/>
                </a:solidFill>
              </a:rPr>
              <a:t>Akdogan</a:t>
            </a:r>
            <a:r>
              <a:rPr lang="fi-FI" sz="1200" b="0" dirty="0">
                <a:solidFill>
                  <a:schemeClr val="dk1"/>
                </a:solidFill>
              </a:rPr>
              <a:t> M, Simon K, </a:t>
            </a:r>
            <a:r>
              <a:rPr lang="fi-FI" sz="1200" b="0" dirty="0" err="1">
                <a:solidFill>
                  <a:schemeClr val="dk1"/>
                </a:solidFill>
              </a:rPr>
              <a:t>Raptopoulou-Gigi</a:t>
            </a:r>
            <a:r>
              <a:rPr lang="fi-FI" sz="1200" b="0" dirty="0">
                <a:solidFill>
                  <a:schemeClr val="dk1"/>
                </a:solidFill>
              </a:rPr>
              <a:t> M, </a:t>
            </a:r>
            <a:r>
              <a:rPr lang="fi-FI" sz="1200" b="0" dirty="0" err="1">
                <a:solidFill>
                  <a:schemeClr val="dk1"/>
                </a:solidFill>
              </a:rPr>
              <a:t>Ormeci</a:t>
            </a:r>
            <a:r>
              <a:rPr lang="fi-FI" sz="1200" b="0" dirty="0">
                <a:solidFill>
                  <a:schemeClr val="dk1"/>
                </a:solidFill>
              </a:rPr>
              <a:t> N, </a:t>
            </a:r>
            <a:r>
              <a:rPr lang="fi-FI" sz="1200" b="0" dirty="0" err="1">
                <a:solidFill>
                  <a:schemeClr val="dk1"/>
                </a:solidFill>
              </a:rPr>
              <a:t>Zondervan</a:t>
            </a:r>
            <a:r>
              <a:rPr lang="fi-FI" sz="1200" b="0" dirty="0">
                <a:solidFill>
                  <a:schemeClr val="dk1"/>
                </a:solidFill>
              </a:rPr>
              <a:t> PE, </a:t>
            </a:r>
            <a:r>
              <a:rPr lang="fi-FI" sz="1200" b="0" dirty="0" err="1">
                <a:solidFill>
                  <a:schemeClr val="dk1"/>
                </a:solidFill>
              </a:rPr>
              <a:t>Verhey</a:t>
            </a:r>
            <a:r>
              <a:rPr lang="fi-FI" sz="1200" b="0" dirty="0">
                <a:solidFill>
                  <a:schemeClr val="dk1"/>
                </a:solidFill>
              </a:rPr>
              <a:t> E, van </a:t>
            </a:r>
            <a:r>
              <a:rPr lang="fi-FI" sz="1200" b="0" dirty="0" err="1">
                <a:solidFill>
                  <a:schemeClr val="dk1"/>
                </a:solidFill>
              </a:rPr>
              <a:t>Vuuren</a:t>
            </a:r>
            <a:r>
              <a:rPr lang="fi-FI" sz="1200" b="0" dirty="0">
                <a:solidFill>
                  <a:schemeClr val="dk1"/>
                </a:solidFill>
              </a:rPr>
              <a:t> AJ, Hansen BE, Janssen HL; PARC </a:t>
            </a:r>
            <a:r>
              <a:rPr lang="fi-FI" sz="1200" b="0" dirty="0" err="1">
                <a:solidFill>
                  <a:schemeClr val="dk1"/>
                </a:solidFill>
              </a:rPr>
              <a:t>Study</a:t>
            </a:r>
            <a:r>
              <a:rPr lang="fi-FI" sz="1200" b="0" dirty="0">
                <a:solidFill>
                  <a:schemeClr val="dk1"/>
                </a:solidFill>
              </a:rPr>
              <a:t> Group. </a:t>
            </a:r>
            <a:r>
              <a:rPr lang="fi-FI" sz="1200" b="1" dirty="0">
                <a:solidFill>
                  <a:schemeClr val="dk1"/>
                </a:solidFill>
              </a:rPr>
              <a:t>A </a:t>
            </a:r>
            <a:r>
              <a:rPr lang="fi-FI" sz="1200" b="1" dirty="0" err="1">
                <a:solidFill>
                  <a:schemeClr val="dk1"/>
                </a:solidFill>
              </a:rPr>
              <a:t>randomized</a:t>
            </a:r>
            <a:r>
              <a:rPr lang="fi-FI" sz="1200" b="1" dirty="0">
                <a:solidFill>
                  <a:schemeClr val="dk1"/>
                </a:solidFill>
              </a:rPr>
              <a:t> trial of </a:t>
            </a:r>
            <a:r>
              <a:rPr lang="fi-FI" sz="1200" b="1" dirty="0" err="1">
                <a:solidFill>
                  <a:schemeClr val="dk1"/>
                </a:solidFill>
              </a:rPr>
              <a:t>peginterferon</a:t>
            </a:r>
            <a:r>
              <a:rPr lang="fi-FI" sz="1200" b="1" dirty="0">
                <a:solidFill>
                  <a:schemeClr val="dk1"/>
                </a:solidFill>
              </a:rPr>
              <a:t> alpha-2a </a:t>
            </a:r>
            <a:r>
              <a:rPr lang="fi-FI" sz="1200" b="1" dirty="0" err="1">
                <a:solidFill>
                  <a:schemeClr val="dk1"/>
                </a:solidFill>
              </a:rPr>
              <a:t>with</a:t>
            </a:r>
            <a:r>
              <a:rPr lang="fi-FI" sz="1200" b="1" dirty="0">
                <a:solidFill>
                  <a:schemeClr val="dk1"/>
                </a:solidFill>
              </a:rPr>
              <a:t> </a:t>
            </a:r>
            <a:r>
              <a:rPr lang="fi-FI" sz="1200" b="1" dirty="0" err="1">
                <a:solidFill>
                  <a:schemeClr val="dk1"/>
                </a:solidFill>
              </a:rPr>
              <a:t>or</a:t>
            </a:r>
            <a:r>
              <a:rPr lang="fi-FI" sz="1200" b="1" dirty="0">
                <a:solidFill>
                  <a:schemeClr val="dk1"/>
                </a:solidFill>
              </a:rPr>
              <a:t> </a:t>
            </a:r>
            <a:r>
              <a:rPr lang="fi-FI" sz="1200" b="1" dirty="0" err="1">
                <a:solidFill>
                  <a:schemeClr val="dk1"/>
                </a:solidFill>
              </a:rPr>
              <a:t>without</a:t>
            </a:r>
            <a:r>
              <a:rPr lang="fi-FI" sz="1200" b="1" dirty="0">
                <a:solidFill>
                  <a:schemeClr val="dk1"/>
                </a:solidFill>
              </a:rPr>
              <a:t> </a:t>
            </a:r>
            <a:r>
              <a:rPr lang="fi-FI" sz="1200" b="1" dirty="0" err="1">
                <a:solidFill>
                  <a:schemeClr val="dk1"/>
                </a:solidFill>
              </a:rPr>
              <a:t>ribavirin</a:t>
            </a:r>
            <a:r>
              <a:rPr lang="fi-FI" sz="1200" b="1" dirty="0">
                <a:solidFill>
                  <a:schemeClr val="dk1"/>
                </a:solidFill>
              </a:rPr>
              <a:t> for </a:t>
            </a:r>
            <a:r>
              <a:rPr lang="fi-FI" sz="1200" b="1" dirty="0" err="1">
                <a:solidFill>
                  <a:schemeClr val="dk1"/>
                </a:solidFill>
              </a:rPr>
              <a:t>HBeAg-negative</a:t>
            </a:r>
            <a:r>
              <a:rPr lang="fi-FI" sz="1200" b="1" dirty="0">
                <a:solidFill>
                  <a:schemeClr val="dk1"/>
                </a:solidFill>
              </a:rPr>
              <a:t> </a:t>
            </a:r>
            <a:r>
              <a:rPr lang="fi-FI" sz="1200" b="1" dirty="0" err="1">
                <a:solidFill>
                  <a:schemeClr val="dk1"/>
                </a:solidFill>
              </a:rPr>
              <a:t>chronic</a:t>
            </a:r>
            <a:r>
              <a:rPr lang="fi-FI" sz="1200" b="1" dirty="0">
                <a:solidFill>
                  <a:schemeClr val="dk1"/>
                </a:solidFill>
              </a:rPr>
              <a:t> </a:t>
            </a:r>
            <a:r>
              <a:rPr lang="fi-FI" sz="1200" b="1" dirty="0" err="1">
                <a:solidFill>
                  <a:schemeClr val="dk1"/>
                </a:solidFill>
              </a:rPr>
              <a:t>hepatitis</a:t>
            </a:r>
            <a:r>
              <a:rPr lang="fi-FI" sz="1200" b="1" dirty="0">
                <a:solidFill>
                  <a:schemeClr val="dk1"/>
                </a:solidFill>
              </a:rPr>
              <a:t> B. Am J </a:t>
            </a:r>
            <a:r>
              <a:rPr lang="fi-FI" sz="1200" b="1" dirty="0" err="1">
                <a:solidFill>
                  <a:schemeClr val="dk1"/>
                </a:solidFill>
              </a:rPr>
              <a:t>Gastroenterol</a:t>
            </a:r>
            <a:r>
              <a:rPr lang="fi-FI" sz="1200" b="1" dirty="0">
                <a:solidFill>
                  <a:schemeClr val="dk1"/>
                </a:solidFill>
              </a:rPr>
              <a:t>. 2010</a:t>
            </a:r>
            <a:r>
              <a:rPr lang="fi-FI" sz="1200" b="0" dirty="0">
                <a:solidFill>
                  <a:schemeClr val="dk1"/>
                </a:solidFill>
              </a:rPr>
              <a:t> Aug;105(8):1762-9. </a:t>
            </a:r>
            <a:r>
              <a:rPr lang="fi-FI" sz="1200" b="0" dirty="0" err="1">
                <a:solidFill>
                  <a:schemeClr val="dk1"/>
                </a:solidFill>
              </a:rPr>
              <a:t>doi</a:t>
            </a:r>
            <a:r>
              <a:rPr lang="fi-FI" sz="1200" b="0" dirty="0">
                <a:solidFill>
                  <a:schemeClr val="dk1"/>
                </a:solidFill>
              </a:rPr>
              <a:t>: 10.1038/ajg.2010.186. </a:t>
            </a:r>
            <a:r>
              <a:rPr lang="fi-FI" sz="1200" b="0" dirty="0" err="1">
                <a:solidFill>
                  <a:schemeClr val="dk1"/>
                </a:solidFill>
              </a:rPr>
              <a:t>Epub</a:t>
            </a:r>
            <a:r>
              <a:rPr lang="fi-FI" sz="1200" b="0" dirty="0">
                <a:solidFill>
                  <a:schemeClr val="dk1"/>
                </a:solidFill>
              </a:rPr>
              <a:t> 2010 </a:t>
            </a:r>
            <a:r>
              <a:rPr lang="fi-FI" sz="1200" b="0" dirty="0" err="1">
                <a:solidFill>
                  <a:schemeClr val="dk1"/>
                </a:solidFill>
              </a:rPr>
              <a:t>May</a:t>
            </a:r>
            <a:r>
              <a:rPr lang="fi-FI" sz="1200" b="0" dirty="0">
                <a:solidFill>
                  <a:schemeClr val="dk1"/>
                </a:solidFill>
              </a:rPr>
              <a:t> 11. PMID: 20461068.</a:t>
            </a:r>
            <a:endParaRPr lang="en-US" sz="1200" b="0" dirty="0">
              <a:solidFill>
                <a:schemeClr val="dk1"/>
              </a:solidFill>
            </a:endParaRPr>
          </a:p>
          <a:p>
            <a:pPr marL="304800" indent="-285750">
              <a:lnSpc>
                <a:spcPct val="115000"/>
              </a:lnSpc>
              <a:buClr>
                <a:schemeClr val="accent1"/>
              </a:buClr>
              <a:buSzPts val="1900"/>
              <a:buFont typeface="Wingdings" panose="05000000000000000000" pitchFamily="2" charset="2"/>
              <a:buChar char="v"/>
            </a:pPr>
            <a:r>
              <a:rPr lang="fr-FR" sz="1200" b="1" dirty="0" err="1">
                <a:solidFill>
                  <a:schemeClr val="dk1"/>
                </a:solidFill>
              </a:rPr>
              <a:t>Tangkijvanich</a:t>
            </a:r>
            <a:r>
              <a:rPr lang="fr-FR" sz="1200" b="1" dirty="0">
                <a:solidFill>
                  <a:schemeClr val="dk1"/>
                </a:solidFill>
              </a:rPr>
              <a:t> P. </a:t>
            </a:r>
            <a:r>
              <a:rPr lang="fr-FR" sz="1200" b="0" dirty="0" err="1">
                <a:solidFill>
                  <a:schemeClr val="dk1"/>
                </a:solidFill>
              </a:rPr>
              <a:t>Chittmittraprap</a:t>
            </a:r>
            <a:r>
              <a:rPr lang="fr-FR" sz="1200" b="0" dirty="0">
                <a:solidFill>
                  <a:schemeClr val="dk1"/>
                </a:solidFill>
              </a:rPr>
              <a:t> S, </a:t>
            </a:r>
            <a:r>
              <a:rPr lang="fr-FR" sz="1200" b="0" dirty="0" err="1">
                <a:solidFill>
                  <a:schemeClr val="dk1"/>
                </a:solidFill>
              </a:rPr>
              <a:t>Poovorawan</a:t>
            </a:r>
            <a:r>
              <a:rPr lang="fr-FR" sz="1200" b="0" dirty="0">
                <a:solidFill>
                  <a:schemeClr val="dk1"/>
                </a:solidFill>
              </a:rPr>
              <a:t> K, </a:t>
            </a:r>
            <a:r>
              <a:rPr lang="fr-FR" sz="1200" b="0" dirty="0" err="1">
                <a:solidFill>
                  <a:schemeClr val="dk1"/>
                </a:solidFill>
              </a:rPr>
              <a:t>Limothai</a:t>
            </a:r>
            <a:r>
              <a:rPr lang="fr-FR" sz="1200" b="0" dirty="0">
                <a:solidFill>
                  <a:schemeClr val="dk1"/>
                </a:solidFill>
              </a:rPr>
              <a:t> U, </a:t>
            </a:r>
            <a:r>
              <a:rPr lang="fr-FR" sz="1200" b="0" dirty="0" err="1">
                <a:solidFill>
                  <a:schemeClr val="dk1"/>
                </a:solidFill>
              </a:rPr>
              <a:t>Khlaiphuengsin</a:t>
            </a:r>
            <a:r>
              <a:rPr lang="fr-FR" sz="1200" b="0" dirty="0">
                <a:solidFill>
                  <a:schemeClr val="dk1"/>
                </a:solidFill>
              </a:rPr>
              <a:t> A, </a:t>
            </a:r>
            <a:r>
              <a:rPr lang="fr-FR" sz="1200" b="0" dirty="0" err="1">
                <a:solidFill>
                  <a:schemeClr val="dk1"/>
                </a:solidFill>
              </a:rPr>
              <a:t>Chuaypen</a:t>
            </a:r>
            <a:r>
              <a:rPr lang="fr-FR" sz="1200" b="0" dirty="0">
                <a:solidFill>
                  <a:schemeClr val="dk1"/>
                </a:solidFill>
              </a:rPr>
              <a:t> N, </a:t>
            </a:r>
            <a:r>
              <a:rPr lang="fr-FR" sz="1200" b="0" dirty="0" err="1">
                <a:solidFill>
                  <a:schemeClr val="dk1"/>
                </a:solidFill>
              </a:rPr>
              <a:t>Wisedopas</a:t>
            </a:r>
            <a:r>
              <a:rPr lang="fr-FR" sz="1200" b="0" dirty="0">
                <a:solidFill>
                  <a:schemeClr val="dk1"/>
                </a:solidFill>
              </a:rPr>
              <a:t> N, </a:t>
            </a:r>
            <a:r>
              <a:rPr lang="fr-FR" sz="1200" b="0" dirty="0" err="1">
                <a:solidFill>
                  <a:schemeClr val="dk1"/>
                </a:solidFill>
              </a:rPr>
              <a:t>Poovorawan</a:t>
            </a:r>
            <a:r>
              <a:rPr lang="fr-FR" sz="1200" b="0" dirty="0">
                <a:solidFill>
                  <a:schemeClr val="dk1"/>
                </a:solidFill>
              </a:rPr>
              <a:t> Y. </a:t>
            </a:r>
            <a:r>
              <a:rPr lang="fr-FR" sz="1200" b="1" dirty="0">
                <a:solidFill>
                  <a:schemeClr val="dk1"/>
                </a:solidFill>
              </a:rPr>
              <a:t>A </a:t>
            </a:r>
            <a:r>
              <a:rPr lang="fr-FR" sz="1200" b="1" dirty="0" err="1">
                <a:solidFill>
                  <a:schemeClr val="dk1"/>
                </a:solidFill>
              </a:rPr>
              <a:t>randomized</a:t>
            </a:r>
            <a:r>
              <a:rPr lang="fr-FR" sz="1200" b="1" dirty="0">
                <a:solidFill>
                  <a:schemeClr val="dk1"/>
                </a:solidFill>
              </a:rPr>
              <a:t> </a:t>
            </a:r>
            <a:r>
              <a:rPr lang="fr-FR" sz="1200" b="1" dirty="0" err="1">
                <a:solidFill>
                  <a:schemeClr val="dk1"/>
                </a:solidFill>
              </a:rPr>
              <a:t>clinical</a:t>
            </a:r>
            <a:r>
              <a:rPr lang="fr-FR" sz="1200" b="1" dirty="0">
                <a:solidFill>
                  <a:schemeClr val="dk1"/>
                </a:solidFill>
              </a:rPr>
              <a:t> trial of </a:t>
            </a:r>
            <a:r>
              <a:rPr lang="fr-FR" sz="1200" b="1" dirty="0" err="1">
                <a:solidFill>
                  <a:schemeClr val="dk1"/>
                </a:solidFill>
              </a:rPr>
              <a:t>peginterferon</a:t>
            </a:r>
            <a:r>
              <a:rPr lang="fr-FR" sz="1200" b="1" dirty="0">
                <a:solidFill>
                  <a:schemeClr val="dk1"/>
                </a:solidFill>
              </a:rPr>
              <a:t> alpha-2b </a:t>
            </a:r>
            <a:r>
              <a:rPr lang="fr-FR" sz="1200" b="1" dirty="0" err="1">
                <a:solidFill>
                  <a:schemeClr val="dk1"/>
                </a:solidFill>
              </a:rPr>
              <a:t>with</a:t>
            </a:r>
            <a:r>
              <a:rPr lang="fr-FR" sz="1200" b="1" dirty="0">
                <a:solidFill>
                  <a:schemeClr val="dk1"/>
                </a:solidFill>
              </a:rPr>
              <a:t> or </a:t>
            </a:r>
            <a:r>
              <a:rPr lang="fr-FR" sz="1200" b="1" dirty="0" err="1">
                <a:solidFill>
                  <a:schemeClr val="dk1"/>
                </a:solidFill>
              </a:rPr>
              <a:t>without</a:t>
            </a:r>
            <a:r>
              <a:rPr lang="fr-FR" sz="1200" b="1" dirty="0">
                <a:solidFill>
                  <a:schemeClr val="dk1"/>
                </a:solidFill>
              </a:rPr>
              <a:t> </a:t>
            </a:r>
            <a:r>
              <a:rPr lang="fr-FR" sz="1200" b="1" dirty="0" err="1">
                <a:solidFill>
                  <a:schemeClr val="dk1"/>
                </a:solidFill>
              </a:rPr>
              <a:t>entecavir</a:t>
            </a:r>
            <a:r>
              <a:rPr lang="fr-FR" sz="1200" b="1" dirty="0">
                <a:solidFill>
                  <a:schemeClr val="dk1"/>
                </a:solidFill>
              </a:rPr>
              <a:t> in patients </a:t>
            </a:r>
            <a:r>
              <a:rPr lang="fr-FR" sz="1200" b="1" dirty="0" err="1">
                <a:solidFill>
                  <a:schemeClr val="dk1"/>
                </a:solidFill>
              </a:rPr>
              <a:t>with</a:t>
            </a:r>
            <a:r>
              <a:rPr lang="fr-FR" sz="1200" b="1" dirty="0">
                <a:solidFill>
                  <a:schemeClr val="dk1"/>
                </a:solidFill>
              </a:rPr>
              <a:t> </a:t>
            </a:r>
            <a:r>
              <a:rPr lang="fr-FR" sz="1200" b="1" dirty="0" err="1">
                <a:solidFill>
                  <a:schemeClr val="dk1"/>
                </a:solidFill>
              </a:rPr>
              <a:t>HBeAg-negative</a:t>
            </a:r>
            <a:r>
              <a:rPr lang="fr-FR" sz="1200" b="1" dirty="0">
                <a:solidFill>
                  <a:schemeClr val="dk1"/>
                </a:solidFill>
              </a:rPr>
              <a:t> </a:t>
            </a:r>
            <a:r>
              <a:rPr lang="fr-FR" sz="1200" b="1" dirty="0" err="1">
                <a:solidFill>
                  <a:schemeClr val="dk1"/>
                </a:solidFill>
              </a:rPr>
              <a:t>chronic</a:t>
            </a:r>
            <a:r>
              <a:rPr lang="fr-FR" sz="1200" b="1" dirty="0">
                <a:solidFill>
                  <a:schemeClr val="dk1"/>
                </a:solidFill>
              </a:rPr>
              <a:t> </a:t>
            </a:r>
            <a:r>
              <a:rPr lang="fr-FR" sz="1200" b="1" dirty="0" err="1">
                <a:solidFill>
                  <a:schemeClr val="dk1"/>
                </a:solidFill>
              </a:rPr>
              <a:t>hepatitis</a:t>
            </a:r>
            <a:r>
              <a:rPr lang="fr-FR" sz="1200" b="1" dirty="0">
                <a:solidFill>
                  <a:schemeClr val="dk1"/>
                </a:solidFill>
              </a:rPr>
              <a:t> B: </a:t>
            </a:r>
            <a:r>
              <a:rPr lang="fr-FR" sz="1200" b="1" dirty="0" err="1">
                <a:solidFill>
                  <a:schemeClr val="dk1"/>
                </a:solidFill>
              </a:rPr>
              <a:t>Role</a:t>
            </a:r>
            <a:r>
              <a:rPr lang="fr-FR" sz="1200" b="1" dirty="0">
                <a:solidFill>
                  <a:schemeClr val="dk1"/>
                </a:solidFill>
              </a:rPr>
              <a:t> of host and viral </a:t>
            </a:r>
            <a:r>
              <a:rPr lang="fr-FR" sz="1200" b="1" dirty="0" err="1">
                <a:solidFill>
                  <a:schemeClr val="dk1"/>
                </a:solidFill>
              </a:rPr>
              <a:t>factors</a:t>
            </a:r>
            <a:r>
              <a:rPr lang="fr-FR" sz="1200" b="1" dirty="0">
                <a:solidFill>
                  <a:schemeClr val="dk1"/>
                </a:solidFill>
              </a:rPr>
              <a:t> </a:t>
            </a:r>
            <a:r>
              <a:rPr lang="fr-FR" sz="1200" b="1" dirty="0" err="1">
                <a:solidFill>
                  <a:schemeClr val="dk1"/>
                </a:solidFill>
              </a:rPr>
              <a:t>associated</a:t>
            </a:r>
            <a:r>
              <a:rPr lang="fr-FR" sz="1200" b="1" dirty="0">
                <a:solidFill>
                  <a:schemeClr val="dk1"/>
                </a:solidFill>
              </a:rPr>
              <a:t> </a:t>
            </a:r>
            <a:r>
              <a:rPr lang="fr-FR" sz="1200" b="1" dirty="0" err="1">
                <a:solidFill>
                  <a:schemeClr val="dk1"/>
                </a:solidFill>
              </a:rPr>
              <a:t>with</a:t>
            </a:r>
            <a:r>
              <a:rPr lang="fr-FR" sz="1200" b="1" dirty="0">
                <a:solidFill>
                  <a:schemeClr val="dk1"/>
                </a:solidFill>
              </a:rPr>
              <a:t> </a:t>
            </a:r>
            <a:r>
              <a:rPr lang="fr-FR" sz="1200" b="1" dirty="0" err="1">
                <a:solidFill>
                  <a:schemeClr val="dk1"/>
                </a:solidFill>
              </a:rPr>
              <a:t>treatment</a:t>
            </a:r>
            <a:r>
              <a:rPr lang="fr-FR" sz="1200" b="1" dirty="0">
                <a:solidFill>
                  <a:schemeClr val="dk1"/>
                </a:solidFill>
              </a:rPr>
              <a:t> </a:t>
            </a:r>
            <a:r>
              <a:rPr lang="fr-FR" sz="1200" b="1" dirty="0" err="1">
                <a:solidFill>
                  <a:schemeClr val="dk1"/>
                </a:solidFill>
              </a:rPr>
              <a:t>response</a:t>
            </a:r>
            <a:r>
              <a:rPr lang="fr-FR" sz="1200" b="1" dirty="0">
                <a:solidFill>
                  <a:schemeClr val="dk1"/>
                </a:solidFill>
              </a:rPr>
              <a:t>. J Viral </a:t>
            </a:r>
            <a:r>
              <a:rPr lang="fr-FR" sz="1200" b="1" dirty="0" err="1">
                <a:solidFill>
                  <a:schemeClr val="dk1"/>
                </a:solidFill>
              </a:rPr>
              <a:t>Hepat</a:t>
            </a:r>
            <a:r>
              <a:rPr lang="fr-FR" sz="1200" b="1" dirty="0">
                <a:solidFill>
                  <a:schemeClr val="dk1"/>
                </a:solidFill>
              </a:rPr>
              <a:t>. 2016</a:t>
            </a:r>
            <a:r>
              <a:rPr lang="fr-FR" sz="1200" b="0" dirty="0">
                <a:solidFill>
                  <a:schemeClr val="dk1"/>
                </a:solidFill>
              </a:rPr>
              <a:t> Jun;23(6):427-38. </a:t>
            </a:r>
            <a:r>
              <a:rPr lang="fr-FR" sz="1200" b="0" dirty="0" err="1">
                <a:solidFill>
                  <a:schemeClr val="dk1"/>
                </a:solidFill>
              </a:rPr>
              <a:t>doi</a:t>
            </a:r>
            <a:r>
              <a:rPr lang="fr-FR" sz="1200" b="0" dirty="0">
                <a:solidFill>
                  <a:schemeClr val="dk1"/>
                </a:solidFill>
              </a:rPr>
              <a:t>: 10.1111/jvh.12467. Epub 2015 Sep 21. PMID: 26387494.</a:t>
            </a:r>
            <a:r>
              <a:rPr lang="en-US" sz="1200" b="0" dirty="0">
                <a:solidFill>
                  <a:schemeClr val="dk1"/>
                </a:solidFill>
              </a:rPr>
              <a:t>  </a:t>
            </a:r>
            <a:endParaRPr lang="fr-FR" sz="1200" b="0" dirty="0">
              <a:solidFill>
                <a:schemeClr val="dk1"/>
              </a:solidFill>
            </a:endParaRPr>
          </a:p>
          <a:p>
            <a:pPr marL="304800" indent="-285750">
              <a:lnSpc>
                <a:spcPct val="114999"/>
              </a:lnSpc>
              <a:buClr>
                <a:schemeClr val="accent1"/>
              </a:buClr>
              <a:buSzPts val="1900"/>
              <a:buFont typeface="Wingdings" panose="05000000000000000000" pitchFamily="2" charset="2"/>
              <a:buChar char="v"/>
            </a:pPr>
            <a:r>
              <a:rPr lang="fi-FI" sz="1200" b="1" dirty="0">
                <a:solidFill>
                  <a:schemeClr val="dk1"/>
                </a:solidFill>
              </a:rPr>
              <a:t>de </a:t>
            </a:r>
            <a:r>
              <a:rPr lang="fi-FI" sz="1200" b="1" dirty="0" err="1">
                <a:solidFill>
                  <a:schemeClr val="dk1"/>
                </a:solidFill>
              </a:rPr>
              <a:t>Niet</a:t>
            </a:r>
            <a:r>
              <a:rPr lang="fi-FI" sz="1200" b="1" dirty="0">
                <a:solidFill>
                  <a:schemeClr val="dk1"/>
                </a:solidFill>
              </a:rPr>
              <a:t> A, </a:t>
            </a:r>
            <a:r>
              <a:rPr lang="fi-FI" sz="1200" b="0" dirty="0">
                <a:solidFill>
                  <a:schemeClr val="dk1"/>
                </a:solidFill>
              </a:rPr>
              <a:t>Jansen L, </a:t>
            </a:r>
            <a:r>
              <a:rPr lang="fi-FI" sz="1200" b="0" dirty="0" err="1">
                <a:solidFill>
                  <a:schemeClr val="dk1"/>
                </a:solidFill>
              </a:rPr>
              <a:t>Stelma</a:t>
            </a:r>
            <a:r>
              <a:rPr lang="fi-FI" sz="1200" b="0" dirty="0">
                <a:solidFill>
                  <a:schemeClr val="dk1"/>
                </a:solidFill>
              </a:rPr>
              <a:t> F, </a:t>
            </a:r>
            <a:r>
              <a:rPr lang="fi-FI" sz="1200" b="0" dirty="0" err="1">
                <a:solidFill>
                  <a:schemeClr val="dk1"/>
                </a:solidFill>
              </a:rPr>
              <a:t>Willemse</a:t>
            </a:r>
            <a:r>
              <a:rPr lang="fi-FI" sz="1200" b="0" dirty="0">
                <a:solidFill>
                  <a:schemeClr val="dk1"/>
                </a:solidFill>
              </a:rPr>
              <a:t> SB, </a:t>
            </a:r>
            <a:r>
              <a:rPr lang="fi-FI" sz="1200" b="0" dirty="0" err="1">
                <a:solidFill>
                  <a:schemeClr val="dk1"/>
                </a:solidFill>
              </a:rPr>
              <a:t>Kuiken</a:t>
            </a:r>
            <a:r>
              <a:rPr lang="fi-FI" sz="1200" b="0" dirty="0">
                <a:solidFill>
                  <a:schemeClr val="dk1"/>
                </a:solidFill>
              </a:rPr>
              <a:t> SD, </a:t>
            </a:r>
            <a:r>
              <a:rPr lang="fi-FI" sz="1200" b="0" dirty="0" err="1">
                <a:solidFill>
                  <a:schemeClr val="dk1"/>
                </a:solidFill>
              </a:rPr>
              <a:t>Weijer</a:t>
            </a:r>
            <a:r>
              <a:rPr lang="fi-FI" sz="1200" b="0" dirty="0">
                <a:solidFill>
                  <a:schemeClr val="dk1"/>
                </a:solidFill>
              </a:rPr>
              <a:t> S, van </a:t>
            </a:r>
            <a:r>
              <a:rPr lang="fi-FI" sz="1200" b="0" dirty="0" err="1">
                <a:solidFill>
                  <a:schemeClr val="dk1"/>
                </a:solidFill>
              </a:rPr>
              <a:t>Nieuwkerk</a:t>
            </a:r>
            <a:r>
              <a:rPr lang="fi-FI" sz="1200" b="0" dirty="0">
                <a:solidFill>
                  <a:schemeClr val="dk1"/>
                </a:solidFill>
              </a:rPr>
              <a:t> CMJ, </a:t>
            </a:r>
            <a:r>
              <a:rPr lang="fi-FI" sz="1200" b="0" dirty="0" err="1">
                <a:solidFill>
                  <a:schemeClr val="dk1"/>
                </a:solidFill>
              </a:rPr>
              <a:t>Zaaijer</a:t>
            </a:r>
            <a:r>
              <a:rPr lang="fi-FI" sz="1200" b="0" dirty="0">
                <a:solidFill>
                  <a:schemeClr val="dk1"/>
                </a:solidFill>
              </a:rPr>
              <a:t> HL, </a:t>
            </a:r>
            <a:r>
              <a:rPr lang="fi-FI" sz="1200" b="0" dirty="0" err="1">
                <a:solidFill>
                  <a:schemeClr val="dk1"/>
                </a:solidFill>
              </a:rPr>
              <a:t>Molenkamp</a:t>
            </a:r>
            <a:r>
              <a:rPr lang="fi-FI" sz="1200" b="0" dirty="0">
                <a:solidFill>
                  <a:schemeClr val="dk1"/>
                </a:solidFill>
              </a:rPr>
              <a:t> R, </a:t>
            </a:r>
            <a:r>
              <a:rPr lang="fi-FI" sz="1200" b="0" dirty="0" err="1">
                <a:solidFill>
                  <a:schemeClr val="dk1"/>
                </a:solidFill>
              </a:rPr>
              <a:t>Takkenberg</a:t>
            </a:r>
            <a:r>
              <a:rPr lang="fi-FI" sz="1200" b="0" dirty="0">
                <a:solidFill>
                  <a:schemeClr val="dk1"/>
                </a:solidFill>
              </a:rPr>
              <a:t> RB, Koot M, </a:t>
            </a:r>
            <a:r>
              <a:rPr lang="fi-FI" sz="1200" b="0" dirty="0" err="1">
                <a:solidFill>
                  <a:schemeClr val="dk1"/>
                </a:solidFill>
              </a:rPr>
              <a:t>Verheij</a:t>
            </a:r>
            <a:r>
              <a:rPr lang="fi-FI" sz="1200" b="0" dirty="0">
                <a:solidFill>
                  <a:schemeClr val="dk1"/>
                </a:solidFill>
              </a:rPr>
              <a:t> J, </a:t>
            </a:r>
            <a:r>
              <a:rPr lang="fi-FI" sz="1200" b="0" dirty="0" err="1">
                <a:solidFill>
                  <a:schemeClr val="dk1"/>
                </a:solidFill>
              </a:rPr>
              <a:t>Beuers</a:t>
            </a:r>
            <a:r>
              <a:rPr lang="fi-FI" sz="1200" b="0" dirty="0">
                <a:solidFill>
                  <a:schemeClr val="dk1"/>
                </a:solidFill>
              </a:rPr>
              <a:t> U, </a:t>
            </a:r>
            <a:r>
              <a:rPr lang="fi-FI" sz="1200" b="0" dirty="0" err="1">
                <a:solidFill>
                  <a:schemeClr val="dk1"/>
                </a:solidFill>
              </a:rPr>
              <a:t>Reesink</a:t>
            </a:r>
            <a:r>
              <a:rPr lang="fi-FI" sz="1200" b="0" dirty="0">
                <a:solidFill>
                  <a:schemeClr val="dk1"/>
                </a:solidFill>
              </a:rPr>
              <a:t> HW. </a:t>
            </a:r>
            <a:r>
              <a:rPr lang="fi-FI" sz="1200" b="1" dirty="0" err="1">
                <a:solidFill>
                  <a:schemeClr val="dk1"/>
                </a:solidFill>
              </a:rPr>
              <a:t>Peg-interferon</a:t>
            </a:r>
            <a:r>
              <a:rPr lang="fi-FI" sz="1200" b="1" dirty="0">
                <a:solidFill>
                  <a:schemeClr val="dk1"/>
                </a:solidFill>
              </a:rPr>
              <a:t> plus </a:t>
            </a:r>
            <a:r>
              <a:rPr lang="fi-FI" sz="1200" b="1" dirty="0" err="1">
                <a:solidFill>
                  <a:schemeClr val="dk1"/>
                </a:solidFill>
              </a:rPr>
              <a:t>nucleotide</a:t>
            </a:r>
            <a:r>
              <a:rPr lang="fi-FI" sz="1200" b="1" dirty="0">
                <a:solidFill>
                  <a:schemeClr val="dk1"/>
                </a:solidFill>
              </a:rPr>
              <a:t> </a:t>
            </a:r>
            <a:r>
              <a:rPr lang="fi-FI" sz="1200" b="1" dirty="0" err="1">
                <a:solidFill>
                  <a:schemeClr val="dk1"/>
                </a:solidFill>
              </a:rPr>
              <a:t>analogue</a:t>
            </a:r>
            <a:r>
              <a:rPr lang="fi-FI" sz="1200" b="1" dirty="0">
                <a:solidFill>
                  <a:schemeClr val="dk1"/>
                </a:solidFill>
              </a:rPr>
              <a:t> </a:t>
            </a:r>
            <a:r>
              <a:rPr lang="fi-FI" sz="1200" b="1" dirty="0" err="1">
                <a:solidFill>
                  <a:schemeClr val="dk1"/>
                </a:solidFill>
              </a:rPr>
              <a:t>treatment</a:t>
            </a:r>
            <a:r>
              <a:rPr lang="fi-FI" sz="1200" b="1" dirty="0">
                <a:solidFill>
                  <a:schemeClr val="dk1"/>
                </a:solidFill>
              </a:rPr>
              <a:t> </a:t>
            </a:r>
            <a:r>
              <a:rPr lang="fi-FI" sz="1200" b="1" dirty="0" err="1">
                <a:solidFill>
                  <a:schemeClr val="dk1"/>
                </a:solidFill>
              </a:rPr>
              <a:t>versus</a:t>
            </a:r>
            <a:r>
              <a:rPr lang="fi-FI" sz="1200" b="1" dirty="0">
                <a:solidFill>
                  <a:schemeClr val="dk1"/>
                </a:solidFill>
              </a:rPr>
              <a:t> no </a:t>
            </a:r>
            <a:r>
              <a:rPr lang="fi-FI" sz="1200" b="1" dirty="0" err="1">
                <a:solidFill>
                  <a:schemeClr val="dk1"/>
                </a:solidFill>
              </a:rPr>
              <a:t>treatment</a:t>
            </a:r>
            <a:r>
              <a:rPr lang="fi-FI" sz="1200" b="1" dirty="0">
                <a:solidFill>
                  <a:schemeClr val="dk1"/>
                </a:solidFill>
              </a:rPr>
              <a:t> in </a:t>
            </a:r>
            <a:r>
              <a:rPr lang="fi-FI" sz="1200" b="1" dirty="0" err="1">
                <a:solidFill>
                  <a:schemeClr val="dk1"/>
                </a:solidFill>
              </a:rPr>
              <a:t>patients</a:t>
            </a:r>
            <a:r>
              <a:rPr lang="fi-FI" sz="1200" b="1" dirty="0">
                <a:solidFill>
                  <a:schemeClr val="dk1"/>
                </a:solidFill>
              </a:rPr>
              <a:t> </a:t>
            </a:r>
            <a:r>
              <a:rPr lang="fi-FI" sz="1200" b="1" dirty="0" err="1">
                <a:solidFill>
                  <a:schemeClr val="dk1"/>
                </a:solidFill>
              </a:rPr>
              <a:t>with</a:t>
            </a:r>
            <a:r>
              <a:rPr lang="fi-FI" sz="1200" b="1" dirty="0">
                <a:solidFill>
                  <a:schemeClr val="dk1"/>
                </a:solidFill>
              </a:rPr>
              <a:t> </a:t>
            </a:r>
            <a:r>
              <a:rPr lang="fi-FI" sz="1200" b="1" dirty="0" err="1">
                <a:solidFill>
                  <a:schemeClr val="dk1"/>
                </a:solidFill>
              </a:rPr>
              <a:t>chronic</a:t>
            </a:r>
            <a:r>
              <a:rPr lang="fi-FI" sz="1200" b="1" dirty="0">
                <a:solidFill>
                  <a:schemeClr val="dk1"/>
                </a:solidFill>
              </a:rPr>
              <a:t> </a:t>
            </a:r>
            <a:r>
              <a:rPr lang="fi-FI" sz="1200" b="1" dirty="0" err="1">
                <a:solidFill>
                  <a:schemeClr val="dk1"/>
                </a:solidFill>
              </a:rPr>
              <a:t>hepatitis</a:t>
            </a:r>
            <a:r>
              <a:rPr lang="fi-FI" sz="1200" b="1" dirty="0">
                <a:solidFill>
                  <a:schemeClr val="dk1"/>
                </a:solidFill>
              </a:rPr>
              <a:t> B </a:t>
            </a:r>
            <a:r>
              <a:rPr lang="fi-FI" sz="1200" b="1" dirty="0" err="1">
                <a:solidFill>
                  <a:schemeClr val="dk1"/>
                </a:solidFill>
              </a:rPr>
              <a:t>with</a:t>
            </a:r>
            <a:r>
              <a:rPr lang="fi-FI" sz="1200" b="1" dirty="0">
                <a:solidFill>
                  <a:schemeClr val="dk1"/>
                </a:solidFill>
              </a:rPr>
              <a:t> a </a:t>
            </a:r>
            <a:r>
              <a:rPr lang="fi-FI" sz="1200" b="1" dirty="0" err="1">
                <a:solidFill>
                  <a:schemeClr val="dk1"/>
                </a:solidFill>
              </a:rPr>
              <a:t>low</a:t>
            </a:r>
            <a:r>
              <a:rPr lang="fi-FI" sz="1200" b="1" dirty="0">
                <a:solidFill>
                  <a:schemeClr val="dk1"/>
                </a:solidFill>
              </a:rPr>
              <a:t> </a:t>
            </a:r>
            <a:r>
              <a:rPr lang="fi-FI" sz="1200" b="1" dirty="0" err="1">
                <a:solidFill>
                  <a:schemeClr val="dk1"/>
                </a:solidFill>
              </a:rPr>
              <a:t>viral</a:t>
            </a:r>
            <a:r>
              <a:rPr lang="fi-FI" sz="1200" b="1" dirty="0">
                <a:solidFill>
                  <a:schemeClr val="dk1"/>
                </a:solidFill>
              </a:rPr>
              <a:t> </a:t>
            </a:r>
            <a:r>
              <a:rPr lang="fi-FI" sz="1200" b="1" dirty="0" err="1">
                <a:solidFill>
                  <a:schemeClr val="dk1"/>
                </a:solidFill>
              </a:rPr>
              <a:t>load</a:t>
            </a:r>
            <a:r>
              <a:rPr lang="fi-FI" sz="1200" b="1" dirty="0">
                <a:solidFill>
                  <a:schemeClr val="dk1"/>
                </a:solidFill>
              </a:rPr>
              <a:t>: a </a:t>
            </a:r>
            <a:r>
              <a:rPr lang="fi-FI" sz="1200" b="1" dirty="0" err="1">
                <a:solidFill>
                  <a:schemeClr val="dk1"/>
                </a:solidFill>
              </a:rPr>
              <a:t>randomised</a:t>
            </a:r>
            <a:r>
              <a:rPr lang="fi-FI" sz="1200" b="1" dirty="0">
                <a:solidFill>
                  <a:schemeClr val="dk1"/>
                </a:solidFill>
              </a:rPr>
              <a:t> </a:t>
            </a:r>
            <a:r>
              <a:rPr lang="fi-FI" sz="1200" b="1" dirty="0" err="1">
                <a:solidFill>
                  <a:schemeClr val="dk1"/>
                </a:solidFill>
              </a:rPr>
              <a:t>controlled</a:t>
            </a:r>
            <a:r>
              <a:rPr lang="fi-FI" sz="1200" b="1" dirty="0">
                <a:solidFill>
                  <a:schemeClr val="dk1"/>
                </a:solidFill>
              </a:rPr>
              <a:t>, open-</a:t>
            </a:r>
            <a:r>
              <a:rPr lang="fi-FI" sz="1200" b="1" dirty="0" err="1">
                <a:solidFill>
                  <a:schemeClr val="dk1"/>
                </a:solidFill>
              </a:rPr>
              <a:t>label</a:t>
            </a:r>
            <a:r>
              <a:rPr lang="fi-FI" sz="1200" b="1" dirty="0">
                <a:solidFill>
                  <a:schemeClr val="dk1"/>
                </a:solidFill>
              </a:rPr>
              <a:t> trial. Lancet </a:t>
            </a:r>
            <a:r>
              <a:rPr lang="fi-FI" sz="1200" b="1" dirty="0" err="1">
                <a:solidFill>
                  <a:schemeClr val="dk1"/>
                </a:solidFill>
              </a:rPr>
              <a:t>Gastroenterol</a:t>
            </a:r>
            <a:r>
              <a:rPr lang="fi-FI" sz="1200" b="1" dirty="0">
                <a:solidFill>
                  <a:schemeClr val="dk1"/>
                </a:solidFill>
              </a:rPr>
              <a:t> </a:t>
            </a:r>
            <a:r>
              <a:rPr lang="fi-FI" sz="1200" b="1" dirty="0" err="1">
                <a:solidFill>
                  <a:schemeClr val="dk1"/>
                </a:solidFill>
              </a:rPr>
              <a:t>Hepatol</a:t>
            </a:r>
            <a:r>
              <a:rPr lang="fi-FI" sz="1200" b="1" dirty="0">
                <a:solidFill>
                  <a:schemeClr val="dk1"/>
                </a:solidFill>
              </a:rPr>
              <a:t>. 2017 </a:t>
            </a:r>
            <a:r>
              <a:rPr lang="fi-FI" sz="1200" b="0" dirty="0">
                <a:solidFill>
                  <a:schemeClr val="dk1"/>
                </a:solidFill>
              </a:rPr>
              <a:t>Aug;2(8):576-584. </a:t>
            </a:r>
            <a:r>
              <a:rPr lang="fi-FI" sz="1200" b="0" dirty="0" err="1">
                <a:solidFill>
                  <a:schemeClr val="dk1"/>
                </a:solidFill>
              </a:rPr>
              <a:t>doi</a:t>
            </a:r>
            <a:r>
              <a:rPr lang="fi-FI" sz="1200" b="0" dirty="0">
                <a:solidFill>
                  <a:schemeClr val="dk1"/>
                </a:solidFill>
              </a:rPr>
              <a:t>: 10.1016/S2468-1253(17)30083-3. </a:t>
            </a:r>
            <a:r>
              <a:rPr lang="fi-FI" sz="1200" b="0" dirty="0" err="1">
                <a:solidFill>
                  <a:schemeClr val="dk1"/>
                </a:solidFill>
              </a:rPr>
              <a:t>Epub</a:t>
            </a:r>
            <a:r>
              <a:rPr lang="fi-FI" sz="1200" b="0" dirty="0">
                <a:solidFill>
                  <a:schemeClr val="dk1"/>
                </a:solidFill>
              </a:rPr>
              <a:t> 2017 </a:t>
            </a:r>
            <a:r>
              <a:rPr lang="fi-FI" sz="1200" b="0" dirty="0" err="1">
                <a:solidFill>
                  <a:schemeClr val="dk1"/>
                </a:solidFill>
              </a:rPr>
              <a:t>May</a:t>
            </a:r>
            <a:r>
              <a:rPr lang="fi-FI" sz="1200" b="0" dirty="0">
                <a:solidFill>
                  <a:schemeClr val="dk1"/>
                </a:solidFill>
              </a:rPr>
              <a:t> 15. PMID: 28522204.</a:t>
            </a:r>
          </a:p>
          <a:p>
            <a:pPr marL="19050" indent="0">
              <a:lnSpc>
                <a:spcPct val="115000"/>
              </a:lnSpc>
              <a:buClr>
                <a:schemeClr val="accent1"/>
              </a:buClr>
              <a:buSzPts val="1900"/>
            </a:pPr>
            <a:endParaRPr lang="en-US" sz="1100" dirty="0">
              <a:solidFill>
                <a:schemeClr val="dk1"/>
              </a:solidFill>
            </a:endParaRP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30004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75744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68383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9050" indent="0">
              <a:lnSpc>
                <a:spcPct val="115000"/>
              </a:lnSpc>
              <a:buClr>
                <a:schemeClr val="dk1"/>
              </a:buClr>
              <a:buSzPts val="1900"/>
            </a:pPr>
            <a:endParaRPr lang="en-US" dirty="0"/>
          </a:p>
          <a:p>
            <a:r>
              <a:rPr lang="fr-FR" i="1" dirty="0" err="1">
                <a:solidFill>
                  <a:schemeClr val="tx1"/>
                </a:solidFill>
              </a:rPr>
              <a:t>qHBsAg</a:t>
            </a:r>
            <a:r>
              <a:rPr lang="fr-FR" i="1" dirty="0">
                <a:solidFill>
                  <a:schemeClr val="tx1"/>
                </a:solidFill>
              </a:rPr>
              <a:t> plasma </a:t>
            </a:r>
            <a:r>
              <a:rPr lang="fr-FR" i="1" dirty="0" err="1">
                <a:solidFill>
                  <a:schemeClr val="tx1"/>
                </a:solidFill>
              </a:rPr>
              <a:t>level</a:t>
            </a:r>
            <a:r>
              <a:rPr lang="fr-FR" i="1" dirty="0">
                <a:solidFill>
                  <a:schemeClr val="tx1"/>
                </a:solidFill>
              </a:rPr>
              <a:t> time </a:t>
            </a:r>
            <a:r>
              <a:rPr lang="fr-FR" i="1" dirty="0" err="1">
                <a:solidFill>
                  <a:schemeClr val="tx1"/>
                </a:solidFill>
              </a:rPr>
              <a:t>series</a:t>
            </a:r>
            <a:r>
              <a:rPr lang="fr-FR" i="1" dirty="0">
                <a:solidFill>
                  <a:schemeClr val="tx1"/>
                </a:solidFill>
              </a:rPr>
              <a:t> per </a:t>
            </a:r>
            <a:r>
              <a:rPr lang="fr-FR" i="1" dirty="0" err="1">
                <a:solidFill>
                  <a:schemeClr val="tx1"/>
                </a:solidFill>
              </a:rPr>
              <a:t>HBeAg</a:t>
            </a:r>
            <a:r>
              <a:rPr lang="fr-FR" sz="1200" i="1" dirty="0">
                <a:solidFill>
                  <a:schemeClr val="tx1"/>
                </a:solidFill>
              </a:rPr>
              <a:t> </a:t>
            </a:r>
            <a:r>
              <a:rPr lang="fr-FR" i="1" dirty="0" err="1">
                <a:solidFill>
                  <a:schemeClr val="tx1"/>
                </a:solidFill>
              </a:rPr>
              <a:t>baseline</a:t>
            </a:r>
            <a:r>
              <a:rPr lang="fr-FR" i="1" dirty="0">
                <a:solidFill>
                  <a:schemeClr val="tx1"/>
                </a:solidFill>
              </a:rPr>
              <a:t> </a:t>
            </a:r>
            <a:r>
              <a:rPr lang="fr-FR" i="1" dirty="0" err="1">
                <a:solidFill>
                  <a:schemeClr val="tx1"/>
                </a:solidFill>
              </a:rPr>
              <a:t>status</a:t>
            </a:r>
            <a:r>
              <a:rPr lang="fr-FR" i="1" dirty="0">
                <a:solidFill>
                  <a:schemeClr val="tx1"/>
                </a:solidFill>
              </a:rPr>
              <a:t>: </a:t>
            </a:r>
            <a:r>
              <a:rPr lang="fr-FR" i="1" dirty="0" err="1">
                <a:solidFill>
                  <a:schemeClr val="tx1"/>
                </a:solidFill>
              </a:rPr>
              <a:t>negative</a:t>
            </a:r>
            <a:r>
              <a:rPr lang="fr-FR" sz="1200" i="1" dirty="0">
                <a:solidFill>
                  <a:schemeClr val="tx1"/>
                </a:solidFill>
              </a:rPr>
              <a:t> (</a:t>
            </a:r>
            <a:r>
              <a:rPr lang="fr-FR" i="1" dirty="0" err="1">
                <a:solidFill>
                  <a:schemeClr val="tx1"/>
                </a:solidFill>
              </a:rPr>
              <a:t>left</a:t>
            </a:r>
            <a:r>
              <a:rPr lang="fr-FR" sz="1200" i="1" dirty="0">
                <a:solidFill>
                  <a:schemeClr val="tx1"/>
                </a:solidFill>
              </a:rPr>
              <a:t> figure) and positive (</a:t>
            </a:r>
            <a:r>
              <a:rPr lang="fr-FR" i="1" dirty="0">
                <a:solidFill>
                  <a:schemeClr val="tx1"/>
                </a:solidFill>
              </a:rPr>
              <a:t>right</a:t>
            </a:r>
            <a:r>
              <a:rPr lang="fr-FR" sz="1200" i="1" dirty="0">
                <a:solidFill>
                  <a:schemeClr val="tx1"/>
                </a:solidFill>
              </a:rPr>
              <a:t> figure</a:t>
            </a:r>
            <a:r>
              <a:rPr lang="fr-FR" i="1" dirty="0">
                <a:solidFill>
                  <a:schemeClr val="tx1"/>
                </a:solidFill>
              </a:rPr>
              <a:t>). </a:t>
            </a:r>
            <a:r>
              <a:rPr lang="fr-FR" sz="1200" i="1" dirty="0">
                <a:solidFill>
                  <a:schemeClr val="tx1"/>
                </a:solidFill>
              </a:rPr>
              <a:t>Patients </a:t>
            </a:r>
            <a:r>
              <a:rPr lang="fr-FR" sz="1200" i="1" dirty="0" err="1">
                <a:solidFill>
                  <a:schemeClr val="tx1"/>
                </a:solidFill>
              </a:rPr>
              <a:t>treated</a:t>
            </a:r>
            <a:r>
              <a:rPr lang="fr-FR" sz="1200" i="1" dirty="0">
                <a:solidFill>
                  <a:schemeClr val="tx1"/>
                </a:solidFill>
              </a:rPr>
              <a:t> by </a:t>
            </a:r>
            <a:r>
              <a:rPr lang="en-US" sz="1200" i="1" dirty="0" err="1">
                <a:solidFill>
                  <a:schemeClr val="tx1"/>
                </a:solidFill>
              </a:rPr>
              <a:t>vonafexor</a:t>
            </a:r>
            <a:r>
              <a:rPr lang="en-US" sz="1200" i="1" dirty="0">
                <a:solidFill>
                  <a:schemeClr val="tx1"/>
                </a:solidFill>
              </a:rPr>
              <a:t> and peg-IFN </a:t>
            </a:r>
            <a:r>
              <a:rPr lang="en-US" sz="1200" b="1" i="1" dirty="0">
                <a:solidFill>
                  <a:schemeClr val="accent1"/>
                </a:solidFill>
              </a:rPr>
              <a:t>(</a:t>
            </a:r>
            <a:r>
              <a:rPr lang="en-US" sz="1200" b="1" i="1" dirty="0" err="1">
                <a:solidFill>
                  <a:schemeClr val="accent1"/>
                </a:solidFill>
              </a:rPr>
              <a:t>vonafexor</a:t>
            </a:r>
            <a:r>
              <a:rPr lang="en-US" sz="1200" b="1" i="1" dirty="0">
                <a:solidFill>
                  <a:schemeClr val="accent1"/>
                </a:solidFill>
              </a:rPr>
              <a:t> cohort)</a:t>
            </a:r>
            <a:r>
              <a:rPr lang="en-US" sz="1200" b="1" i="1" dirty="0">
                <a:solidFill>
                  <a:srgbClr val="1802BE"/>
                </a:solidFill>
              </a:rPr>
              <a:t> </a:t>
            </a:r>
            <a:r>
              <a:rPr lang="en-US" sz="1200" i="1" dirty="0">
                <a:solidFill>
                  <a:schemeClr val="tx1"/>
                </a:solidFill>
              </a:rPr>
              <a:t>or peg-IFN monotherapy </a:t>
            </a:r>
            <a:r>
              <a:rPr lang="en-US" sz="1200" b="1" i="1" dirty="0">
                <a:solidFill>
                  <a:srgbClr val="0A301B"/>
                </a:solidFill>
              </a:rPr>
              <a:t>(external control cohort</a:t>
            </a:r>
            <a:r>
              <a:rPr lang="en-US" b="1" i="1" dirty="0">
                <a:solidFill>
                  <a:srgbClr val="0A301B"/>
                </a:solidFill>
              </a:rPr>
              <a:t>).</a:t>
            </a:r>
            <a:endParaRPr lang="en-US" i="1" dirty="0">
              <a:solidFill>
                <a:schemeClr val="tx1"/>
              </a:solidFill>
            </a:endParaRPr>
          </a:p>
          <a:p>
            <a:pPr algn="just"/>
            <a:endParaRPr lang="en-US" i="1" dirty="0">
              <a:solidFill>
                <a:schemeClr val="tx1"/>
              </a:solidFill>
            </a:endParaRPr>
          </a:p>
          <a:p>
            <a:pPr algn="just"/>
            <a:r>
              <a:rPr lang="en-US" i="1" dirty="0" err="1">
                <a:solidFill>
                  <a:schemeClr val="tx1"/>
                </a:solidFill>
              </a:rPr>
              <a:t>HBeAg</a:t>
            </a:r>
            <a:r>
              <a:rPr lang="en-US" i="1" dirty="0">
                <a:solidFill>
                  <a:schemeClr val="tx1"/>
                </a:solidFill>
              </a:rPr>
              <a:t> negative subjects in the </a:t>
            </a:r>
            <a:r>
              <a:rPr lang="en-US" i="1" dirty="0" err="1">
                <a:solidFill>
                  <a:schemeClr val="accent1"/>
                </a:solidFill>
              </a:rPr>
              <a:t>vonafexor</a:t>
            </a:r>
            <a:r>
              <a:rPr lang="en-US" i="1" dirty="0">
                <a:solidFill>
                  <a:schemeClr val="accent1"/>
                </a:solidFill>
              </a:rPr>
              <a:t> cohort </a:t>
            </a:r>
            <a:r>
              <a:rPr lang="en-US" i="1" dirty="0">
                <a:solidFill>
                  <a:schemeClr val="tx1"/>
                </a:solidFill>
              </a:rPr>
              <a:t>had a decline (mean, SD) of –0.8 (0.3) and –1.0 (0.3) at W16, W20 resp. (p&lt;0.0001 both) compared to –0.4 (0.2) and –0.4 (0.2) (p&lt;0.0001 both) in the </a:t>
            </a:r>
            <a:r>
              <a:rPr lang="en-US" i="1" dirty="0">
                <a:solidFill>
                  <a:srgbClr val="0A301B"/>
                </a:solidFill>
              </a:rPr>
              <a:t>external control cohort. </a:t>
            </a:r>
            <a:r>
              <a:rPr lang="en-US" i="1" dirty="0">
                <a:solidFill>
                  <a:schemeClr val="tx1"/>
                </a:solidFill>
              </a:rPr>
              <a:t>The interpolated HBsAg concentration difference between cohorts was 1.0 (0.4) (p=0.02) at W20. </a:t>
            </a:r>
          </a:p>
          <a:p>
            <a:endParaRPr lang="fr-FR" dirty="0"/>
          </a:p>
          <a:p>
            <a:r>
              <a:rPr lang="en-US" sz="1200" dirty="0">
                <a:solidFill>
                  <a:schemeClr val="tx1"/>
                </a:solidFill>
              </a:rPr>
              <a:t>For </a:t>
            </a:r>
            <a:r>
              <a:rPr lang="en-US" sz="1200" dirty="0" err="1">
                <a:solidFill>
                  <a:schemeClr val="tx1"/>
                </a:solidFill>
              </a:rPr>
              <a:t>HBeAg</a:t>
            </a:r>
            <a:r>
              <a:rPr lang="en-US" sz="1200" dirty="0">
                <a:solidFill>
                  <a:schemeClr val="tx1"/>
                </a:solidFill>
              </a:rPr>
              <a:t> positive </a:t>
            </a:r>
            <a:r>
              <a:rPr lang="en-US" sz="1200" dirty="0">
                <a:solidFill>
                  <a:schemeClr val="dk1"/>
                </a:solidFill>
              </a:rPr>
              <a:t>at week 20, the interpolated 1.7 (0.8) difference between HBsAg levels of both cohorts was significant (p=0.02) favoring peg-IFN monotherapy</a:t>
            </a:r>
            <a:r>
              <a:rPr lang="en-US" sz="1200" dirty="0">
                <a:solidFill>
                  <a:schemeClr val="tx1"/>
                </a:solidFill>
              </a:rPr>
              <a:t>.</a:t>
            </a:r>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39497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11598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GB" dirty="0"/>
              <a:t>Similar decline of HBV DNA was noted at W20 in both </a:t>
            </a:r>
            <a:r>
              <a:rPr lang="en-GB" dirty="0" err="1"/>
              <a:t>HBeAg</a:t>
            </a:r>
            <a:r>
              <a:rPr lang="en-GB" dirty="0"/>
              <a:t> negative and </a:t>
            </a:r>
            <a:r>
              <a:rPr lang="en-GB" dirty="0" err="1"/>
              <a:t>HBeAg</a:t>
            </a:r>
            <a:r>
              <a:rPr lang="en-GB" dirty="0"/>
              <a:t> positive patients in the </a:t>
            </a:r>
            <a:r>
              <a:rPr lang="en-GB" dirty="0" err="1"/>
              <a:t>Vonafexor</a:t>
            </a:r>
            <a:r>
              <a:rPr lang="en-GB" dirty="0"/>
              <a:t> cohort compared to the external. </a:t>
            </a:r>
          </a:p>
          <a:p>
            <a:pPr>
              <a:buFont typeface="Arial" panose="020B0604020202020204" pitchFamily="34" charset="0"/>
              <a:buChar char="•"/>
            </a:pPr>
            <a:r>
              <a:rPr lang="en-GB" dirty="0"/>
              <a:t>In </a:t>
            </a:r>
            <a:r>
              <a:rPr lang="en-GB" dirty="0" err="1"/>
              <a:t>HBeAg</a:t>
            </a:r>
            <a:r>
              <a:rPr lang="en-GB" dirty="0"/>
              <a:t> negative patients the </a:t>
            </a:r>
            <a:r>
              <a:rPr lang="en-GB" dirty="0" err="1"/>
              <a:t>vonafexor</a:t>
            </a:r>
            <a:r>
              <a:rPr lang="en-GB" dirty="0"/>
              <a:t> cohort showed a somewhat more pronounced effect with PEG-IFN </a:t>
            </a:r>
            <a:r>
              <a:rPr lang="en-GB" dirty="0" err="1"/>
              <a:t>monotherpy</a:t>
            </a:r>
            <a:r>
              <a:rPr lang="en-GB" dirty="0"/>
              <a:t> translating into a -2.8 log 10 difference with the external cohort compared to -1.4 log10 between cohort difference compared to PEG-IFN with ETV. </a:t>
            </a:r>
          </a:p>
          <a:p>
            <a:pPr>
              <a:buFont typeface="Arial" panose="020B0604020202020204" pitchFamily="34" charset="0"/>
              <a:buChar char="•"/>
            </a:pPr>
            <a:r>
              <a:rPr lang="en-GB" dirty="0"/>
              <a:t>In addition during the follow-up period under ETV monotherapy after end of </a:t>
            </a:r>
            <a:r>
              <a:rPr lang="en-GB" dirty="0" err="1"/>
              <a:t>Vonafexor</a:t>
            </a:r>
            <a:r>
              <a:rPr lang="en-GB" dirty="0"/>
              <a:t> until W40 more patients had undetectable DNA in the </a:t>
            </a:r>
            <a:r>
              <a:rPr lang="en-GB" dirty="0" err="1"/>
              <a:t>HBeAg</a:t>
            </a:r>
            <a:r>
              <a:rPr lang="en-GB" dirty="0"/>
              <a:t> negative patients (86 to 100%) compared to </a:t>
            </a:r>
            <a:r>
              <a:rPr lang="en-GB" dirty="0" err="1"/>
              <a:t>HBeAg</a:t>
            </a:r>
            <a:r>
              <a:rPr lang="en-GB" dirty="0"/>
              <a:t> positive (0 to 33%). This compared to</a:t>
            </a:r>
            <a:r>
              <a:rPr lang="en-GB" dirty="0">
                <a:highlight>
                  <a:srgbClr val="FFFF00"/>
                </a:highlight>
              </a:rPr>
              <a:t> </a:t>
            </a:r>
            <a:r>
              <a:rPr lang="en-GB" dirty="0">
                <a:solidFill>
                  <a:srgbClr val="FF0000"/>
                </a:solidFill>
                <a:highlight>
                  <a:srgbClr val="FFFF00"/>
                </a:highlight>
              </a:rPr>
              <a:t>?? %</a:t>
            </a:r>
            <a:r>
              <a:rPr lang="en-GB" dirty="0">
                <a:solidFill>
                  <a:srgbClr val="FF0000"/>
                </a:solidFill>
              </a:rPr>
              <a:t> &lt; </a:t>
            </a:r>
            <a:r>
              <a:rPr lang="en-GB" dirty="0" err="1">
                <a:solidFill>
                  <a:srgbClr val="FF0000"/>
                </a:solidFill>
              </a:rPr>
              <a:t>undectable</a:t>
            </a:r>
            <a:r>
              <a:rPr lang="en-GB" dirty="0">
                <a:solidFill>
                  <a:srgbClr val="FF0000"/>
                </a:solidFill>
              </a:rPr>
              <a:t> HBV DNA at end of treatment with </a:t>
            </a:r>
            <a:r>
              <a:rPr lang="en-GB" dirty="0"/>
              <a:t>PEG-IFN mono or PEG-IFN with NA in the external matched cohort.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56252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NOTE: </a:t>
            </a:r>
            <a:r>
              <a:rPr lang="fr-FR" dirty="0" err="1"/>
              <a:t>Vonafexor</a:t>
            </a:r>
            <a:r>
              <a:rPr lang="fr-FR" dirty="0"/>
              <a:t> </a:t>
            </a:r>
            <a:r>
              <a:rPr lang="fr-FR" dirty="0" err="1"/>
              <a:t>cohort</a:t>
            </a:r>
            <a:r>
              <a:rPr lang="fr-FR" dirty="0"/>
              <a:t> – ALT </a:t>
            </a:r>
            <a:r>
              <a:rPr lang="fr-FR" dirty="0" err="1"/>
              <a:t>was</a:t>
            </a:r>
            <a:r>
              <a:rPr lang="fr-FR" dirty="0"/>
              <a:t> </a:t>
            </a:r>
            <a:r>
              <a:rPr lang="fr-FR" dirty="0" err="1"/>
              <a:t>measured</a:t>
            </a:r>
            <a:r>
              <a:rPr lang="fr-FR" dirty="0"/>
              <a:t> </a:t>
            </a:r>
            <a:r>
              <a:rPr lang="fr-FR" dirty="0" err="1"/>
              <a:t>biweekly</a:t>
            </a:r>
            <a:r>
              <a:rPr lang="fr-FR" dirty="0"/>
              <a:t>; </a:t>
            </a:r>
            <a:r>
              <a:rPr lang="fr-FR" dirty="0" err="1"/>
              <a:t>so</a:t>
            </a:r>
            <a:r>
              <a:rPr lang="fr-FR" dirty="0"/>
              <a:t> </a:t>
            </a:r>
            <a:r>
              <a:rPr lang="fr-FR" dirty="0" err="1"/>
              <a:t>only</a:t>
            </a:r>
            <a:r>
              <a:rPr lang="fr-FR" dirty="0"/>
              <a:t> </a:t>
            </a:r>
            <a:r>
              <a:rPr lang="fr-FR" dirty="0" err="1"/>
              <a:t>took</a:t>
            </a:r>
            <a:r>
              <a:rPr lang="fr-FR" dirty="0"/>
              <a:t> </a:t>
            </a:r>
            <a:r>
              <a:rPr lang="fr-FR" dirty="0" err="1"/>
              <a:t>measurements</a:t>
            </a:r>
            <a:r>
              <a:rPr lang="fr-FR" dirty="0"/>
              <a:t> at </a:t>
            </a:r>
            <a:r>
              <a:rPr lang="fr-FR" dirty="0" err="1"/>
              <a:t>weeks</a:t>
            </a:r>
            <a:r>
              <a:rPr lang="fr-FR" dirty="0"/>
              <a:t> 4, 12, and 20 to match the </a:t>
            </a:r>
            <a:r>
              <a:rPr lang="fr-FR" dirty="0" err="1"/>
              <a:t>frequency</a:t>
            </a:r>
            <a:r>
              <a:rPr lang="fr-FR" dirty="0"/>
              <a:t> of </a:t>
            </a:r>
            <a:r>
              <a:rPr lang="fr-FR" dirty="0" err="1"/>
              <a:t>measurements</a:t>
            </a:r>
            <a:r>
              <a:rPr lang="fr-FR" dirty="0"/>
              <a:t> in the </a:t>
            </a:r>
            <a:r>
              <a:rPr lang="fr-FR" dirty="0" err="1"/>
              <a:t>external</a:t>
            </a:r>
            <a:r>
              <a:rPr lang="fr-FR" dirty="0"/>
              <a:t> </a:t>
            </a:r>
            <a:r>
              <a:rPr lang="fr-FR" dirty="0" err="1"/>
              <a:t>cohort</a:t>
            </a:r>
            <a:r>
              <a:rPr lang="fr-FR" dirty="0"/>
              <a:t> (ALT </a:t>
            </a:r>
            <a:r>
              <a:rPr lang="fr-FR" dirty="0" err="1"/>
              <a:t>available</a:t>
            </a:r>
            <a:r>
              <a:rPr lang="fr-FR" dirty="0"/>
              <a:t> at </a:t>
            </a:r>
            <a:r>
              <a:rPr lang="fr-FR" dirty="0" err="1"/>
              <a:t>weeks</a:t>
            </a:r>
            <a:r>
              <a:rPr lang="fr-FR" dirty="0"/>
              <a:t> 4, 12, and 24)</a:t>
            </a:r>
          </a:p>
          <a:p>
            <a:endParaRPr lang="fr-FR"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fr-FR" dirty="0"/>
              <a:t>TABLE: </a:t>
            </a:r>
            <a:r>
              <a:rPr lang="en-US" sz="1200" i="1" dirty="0">
                <a:latin typeface="Calibri" panose="020F0502020204030204" pitchFamily="34" charset="0"/>
                <a:cs typeface="Calibri" panose="020F0502020204030204" pitchFamily="34" charset="0"/>
              </a:rPr>
              <a:t>Table counts only at 3 timepoints for ALT taken from weeks 4, 12, and 20 (</a:t>
            </a:r>
            <a:r>
              <a:rPr lang="en-US" sz="1200" i="1" dirty="0" err="1">
                <a:latin typeface="Calibri" panose="020F0502020204030204" pitchFamily="34" charset="0"/>
                <a:cs typeface="Calibri" panose="020F0502020204030204" pitchFamily="34" charset="0"/>
              </a:rPr>
              <a:t>vonafexor</a:t>
            </a:r>
            <a:r>
              <a:rPr lang="en-US" sz="1200" i="1" dirty="0">
                <a:latin typeface="Calibri" panose="020F0502020204030204" pitchFamily="34" charset="0"/>
                <a:cs typeface="Calibri" panose="020F0502020204030204" pitchFamily="34" charset="0"/>
              </a:rPr>
              <a:t>)/24 (external cohort) to adjust for differences in the frequency of measurements between cohorts.</a:t>
            </a:r>
          </a:p>
          <a:p>
            <a:endParaRPr lang="fr-FR" dirty="0"/>
          </a:p>
          <a:p>
            <a:endParaRPr lang="fr-FR"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chemeClr val="dk1"/>
                </a:solidFill>
                <a:highlight>
                  <a:srgbClr val="FFFF00"/>
                </a:highlight>
              </a:rPr>
              <a:t>“Overall, this mirrors somehow the observed anti-viral and can be interpreted as therapeutic flares, although drug induced lesions can not be entirely excluded.” – could be said verbally but would not put this in the slide for an oral presentation</a:t>
            </a:r>
          </a:p>
          <a:p>
            <a:endParaRPr lang="fr-FR" dirty="0"/>
          </a:p>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4609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26675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5849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203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1992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56323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32"/>
        <p:cNvGrpSpPr/>
        <p:nvPr/>
      </p:nvGrpSpPr>
      <p:grpSpPr>
        <a:xfrm>
          <a:off x="0" y="0"/>
          <a:ext cx="0" cy="0"/>
          <a:chOff x="0" y="0"/>
          <a:chExt cx="0" cy="0"/>
        </a:xfrm>
      </p:grpSpPr>
      <p:sp>
        <p:nvSpPr>
          <p:cNvPr id="133" name="Google Shape;133;gee48118dd4_0_605"/>
          <p:cNvSpPr txBox="1">
            <a:spLocks noGrp="1"/>
          </p:cNvSpPr>
          <p:nvPr>
            <p:ph type="ftr" idx="11"/>
          </p:nvPr>
        </p:nvSpPr>
        <p:spPr>
          <a:xfrm>
            <a:off x="5302436" y="4893059"/>
            <a:ext cx="2926125" cy="126000"/>
          </a:xfrm>
          <a:prstGeom prst="rect">
            <a:avLst/>
          </a:prstGeom>
          <a:noFill/>
          <a:ln>
            <a:noFill/>
          </a:ln>
        </p:spPr>
        <p:txBody>
          <a:bodyPr spcFirstLastPara="1" wrap="square" lIns="0" tIns="0" rIns="0" bIns="0" anchor="t" anchorCtr="0">
            <a:noAutofit/>
          </a:bodyPr>
          <a:lstStyle>
            <a:lvl1pPr marR="0" lvl="0" algn="r" rtl="0">
              <a:lnSpc>
                <a:spcPct val="100000"/>
              </a:lnSpc>
              <a:spcBef>
                <a:spcPts val="0"/>
              </a:spcBef>
              <a:spcAft>
                <a:spcPts val="0"/>
              </a:spcAft>
              <a:buClr>
                <a:srgbClr val="4E657F"/>
              </a:buClr>
              <a:buSzPts val="800"/>
              <a:buFont typeface="Calibri"/>
              <a:buNone/>
              <a:defRPr sz="600" b="0" i="0" u="none" strike="noStrike" cap="none">
                <a:solidFill>
                  <a:srgbClr val="4E657F"/>
                </a:solidFill>
                <a:latin typeface="Arial"/>
                <a:ea typeface="Arial"/>
                <a:cs typeface="Arial"/>
                <a:sym typeface="Arial"/>
              </a:defRPr>
            </a:lvl1pPr>
            <a:lvl2pPr marR="0" lvl="1" algn="l" rtl="0">
              <a:lnSpc>
                <a:spcPct val="100000"/>
              </a:lnSpc>
              <a:spcBef>
                <a:spcPts val="0"/>
              </a:spcBef>
              <a:spcAft>
                <a:spcPts val="0"/>
              </a:spcAft>
              <a:buClr>
                <a:schemeClr val="dk1"/>
              </a:buClr>
              <a:buSzPts val="800"/>
              <a:buFont typeface="Calibri"/>
              <a:buNone/>
              <a:defRPr sz="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chemeClr val="dk1"/>
              </a:buClr>
              <a:buSzPts val="800"/>
              <a:buFont typeface="Calibri"/>
              <a:buNone/>
              <a:defRPr sz="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chemeClr val="dk1"/>
              </a:buClr>
              <a:buSzPts val="800"/>
              <a:buFont typeface="Calibri"/>
              <a:buNone/>
              <a:defRPr sz="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chemeClr val="dk1"/>
              </a:buClr>
              <a:buSzPts val="800"/>
              <a:buFont typeface="Calibri"/>
              <a:buNone/>
              <a:defRPr sz="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chemeClr val="dk1"/>
              </a:buClr>
              <a:buSzPts val="800"/>
              <a:buFont typeface="Calibri"/>
              <a:buNone/>
              <a:defRPr sz="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chemeClr val="dk1"/>
              </a:buClr>
              <a:buSzPts val="800"/>
              <a:buFont typeface="Calibri"/>
              <a:buNone/>
              <a:defRPr sz="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chemeClr val="dk1"/>
              </a:buClr>
              <a:buSzPts val="800"/>
              <a:buFont typeface="Calibri"/>
              <a:buNone/>
              <a:defRPr sz="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chemeClr val="dk1"/>
              </a:buClr>
              <a:buSzPts val="800"/>
              <a:buFont typeface="Calibri"/>
              <a:buNone/>
              <a:defRPr sz="600" b="0" i="0" u="none" strike="noStrike" cap="none">
                <a:solidFill>
                  <a:srgbClr val="000000"/>
                </a:solidFill>
                <a:latin typeface="Arial"/>
                <a:ea typeface="Arial"/>
                <a:cs typeface="Arial"/>
                <a:sym typeface="Arial"/>
              </a:defRPr>
            </a:lvl9pPr>
          </a:lstStyle>
          <a:p>
            <a:endParaRPr/>
          </a:p>
        </p:txBody>
      </p:sp>
      <p:sp>
        <p:nvSpPr>
          <p:cNvPr id="134" name="Google Shape;134;gee48118dd4_0_605"/>
          <p:cNvSpPr/>
          <p:nvPr/>
        </p:nvSpPr>
        <p:spPr>
          <a:xfrm>
            <a:off x="-1" y="1322"/>
            <a:ext cx="9159931" cy="639401"/>
          </a:xfrm>
          <a:custGeom>
            <a:avLst/>
            <a:gdLst/>
            <a:ahLst/>
            <a:cxnLst/>
            <a:rect l="l" t="t" r="r" b="b"/>
            <a:pathLst>
              <a:path w="20104100" h="1403350" extrusionOk="0">
                <a:moveTo>
                  <a:pt x="0" y="1403098"/>
                </a:moveTo>
                <a:lnTo>
                  <a:pt x="20104099" y="1403098"/>
                </a:lnTo>
                <a:lnTo>
                  <a:pt x="20104099" y="0"/>
                </a:lnTo>
                <a:lnTo>
                  <a:pt x="0" y="0"/>
                </a:lnTo>
                <a:lnTo>
                  <a:pt x="0" y="1403098"/>
                </a:lnTo>
                <a:close/>
              </a:path>
            </a:pathLst>
          </a:custGeom>
          <a:solidFill>
            <a:srgbClr val="B0244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825" b="0" i="0" u="none" strike="noStrike" cap="none">
              <a:solidFill>
                <a:schemeClr val="dk1"/>
              </a:solidFill>
              <a:latin typeface="Calibri"/>
              <a:ea typeface="Calibri"/>
              <a:cs typeface="Calibri"/>
              <a:sym typeface="Calibri"/>
            </a:endParaRPr>
          </a:p>
        </p:txBody>
      </p:sp>
      <p:sp>
        <p:nvSpPr>
          <p:cNvPr id="135" name="Google Shape;135;gee48118dd4_0_605"/>
          <p:cNvSpPr/>
          <p:nvPr/>
        </p:nvSpPr>
        <p:spPr>
          <a:xfrm>
            <a:off x="47625" y="0"/>
            <a:ext cx="337349" cy="168675"/>
          </a:xfrm>
          <a:custGeom>
            <a:avLst/>
            <a:gdLst/>
            <a:ahLst/>
            <a:cxnLst/>
            <a:rect l="l" t="t" r="r" b="b"/>
            <a:pathLst>
              <a:path w="740410" h="370205" extrusionOk="0">
                <a:moveTo>
                  <a:pt x="740385" y="0"/>
                </a:moveTo>
                <a:lnTo>
                  <a:pt x="0" y="0"/>
                </a:lnTo>
                <a:lnTo>
                  <a:pt x="370198" y="370198"/>
                </a:lnTo>
                <a:lnTo>
                  <a:pt x="740385"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825" b="0" i="0" u="none" strike="noStrike" cap="none">
              <a:solidFill>
                <a:schemeClr val="dk1"/>
              </a:solidFill>
              <a:latin typeface="Calibri"/>
              <a:ea typeface="Calibri"/>
              <a:cs typeface="Calibri"/>
              <a:sym typeface="Calibri"/>
            </a:endParaRPr>
          </a:p>
        </p:txBody>
      </p:sp>
      <p:sp>
        <p:nvSpPr>
          <p:cNvPr id="136" name="Google Shape;136;gee48118dd4_0_605"/>
          <p:cNvSpPr txBox="1">
            <a:spLocks noGrp="1"/>
          </p:cNvSpPr>
          <p:nvPr>
            <p:ph type="subTitle" idx="1"/>
          </p:nvPr>
        </p:nvSpPr>
        <p:spPr>
          <a:xfrm>
            <a:off x="393664" y="369422"/>
            <a:ext cx="6288975" cy="173124"/>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800"/>
              <a:buFont typeface="Arial"/>
              <a:buNone/>
              <a:defRPr sz="1125" b="0" i="1" u="none" strike="noStrike" cap="none">
                <a:solidFill>
                  <a:schemeClr val="lt1"/>
                </a:solidFill>
                <a:latin typeface="Cambria"/>
                <a:ea typeface="Cambria"/>
                <a:cs typeface="Cambria"/>
                <a:sym typeface="Cambria"/>
              </a:defRPr>
            </a:lvl1pPr>
            <a:lvl2pPr marR="0" lvl="1"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9pPr>
          </a:lstStyle>
          <a:p>
            <a:endParaRPr/>
          </a:p>
        </p:txBody>
      </p:sp>
      <p:sp>
        <p:nvSpPr>
          <p:cNvPr id="137" name="Google Shape;137;gee48118dd4_0_605"/>
          <p:cNvSpPr txBox="1">
            <a:spLocks noGrp="1"/>
          </p:cNvSpPr>
          <p:nvPr>
            <p:ph type="sldNum" idx="12"/>
          </p:nvPr>
        </p:nvSpPr>
        <p:spPr>
          <a:xfrm>
            <a:off x="8481831" y="4834244"/>
            <a:ext cx="494550" cy="209925"/>
          </a:xfrm>
          <a:prstGeom prst="rect">
            <a:avLst/>
          </a:prstGeom>
          <a:noFill/>
          <a:ln>
            <a:noFill/>
          </a:ln>
        </p:spPr>
        <p:txBody>
          <a:bodyPr spcFirstLastPara="1" wrap="square" lIns="0" tIns="0" rIns="0" bIns="0" anchor="t" anchorCtr="0">
            <a:noAutofit/>
          </a:bodyPr>
          <a:lstStyle>
            <a:lvl1pPr marL="0" marR="0" lvl="0" indent="0" algn="r" rtl="0">
              <a:lnSpc>
                <a:spcPct val="100000"/>
              </a:lnSpc>
              <a:spcBef>
                <a:spcPts val="0"/>
              </a:spcBef>
              <a:spcAft>
                <a:spcPts val="0"/>
              </a:spcAft>
              <a:buClr>
                <a:srgbClr val="293849"/>
              </a:buClr>
              <a:buSzPts val="1800"/>
              <a:buFont typeface="Calibri"/>
              <a:buNone/>
              <a:defRPr sz="1350" b="1" i="0" u="none" strike="noStrike" cap="none">
                <a:solidFill>
                  <a:srgbClr val="293849"/>
                </a:solidFill>
                <a:latin typeface="Calibri"/>
                <a:ea typeface="Calibri"/>
                <a:cs typeface="Calibri"/>
                <a:sym typeface="Calibri"/>
              </a:defRPr>
            </a:lvl1pPr>
            <a:lvl2pPr marL="0" marR="0" lvl="1" indent="0" algn="r" rtl="0">
              <a:lnSpc>
                <a:spcPct val="100000"/>
              </a:lnSpc>
              <a:spcBef>
                <a:spcPts val="0"/>
              </a:spcBef>
              <a:spcAft>
                <a:spcPts val="0"/>
              </a:spcAft>
              <a:buClr>
                <a:srgbClr val="293849"/>
              </a:buClr>
              <a:buSzPts val="1800"/>
              <a:buFont typeface="Calibri"/>
              <a:buNone/>
              <a:defRPr sz="1350" b="1" i="0" u="none" strike="noStrike" cap="none">
                <a:solidFill>
                  <a:srgbClr val="293849"/>
                </a:solidFill>
                <a:latin typeface="Calibri"/>
                <a:ea typeface="Calibri"/>
                <a:cs typeface="Calibri"/>
                <a:sym typeface="Calibri"/>
              </a:defRPr>
            </a:lvl2pPr>
            <a:lvl3pPr marL="0" marR="0" lvl="2" indent="0" algn="r" rtl="0">
              <a:lnSpc>
                <a:spcPct val="100000"/>
              </a:lnSpc>
              <a:spcBef>
                <a:spcPts val="0"/>
              </a:spcBef>
              <a:spcAft>
                <a:spcPts val="0"/>
              </a:spcAft>
              <a:buClr>
                <a:srgbClr val="293849"/>
              </a:buClr>
              <a:buSzPts val="1800"/>
              <a:buFont typeface="Calibri"/>
              <a:buNone/>
              <a:defRPr sz="1350" b="1" i="0" u="none" strike="noStrike" cap="none">
                <a:solidFill>
                  <a:srgbClr val="293849"/>
                </a:solidFill>
                <a:latin typeface="Calibri"/>
                <a:ea typeface="Calibri"/>
                <a:cs typeface="Calibri"/>
                <a:sym typeface="Calibri"/>
              </a:defRPr>
            </a:lvl3pPr>
            <a:lvl4pPr marL="0" marR="0" lvl="3" indent="0" algn="r" rtl="0">
              <a:lnSpc>
                <a:spcPct val="100000"/>
              </a:lnSpc>
              <a:spcBef>
                <a:spcPts val="0"/>
              </a:spcBef>
              <a:spcAft>
                <a:spcPts val="0"/>
              </a:spcAft>
              <a:buClr>
                <a:srgbClr val="293849"/>
              </a:buClr>
              <a:buSzPts val="1800"/>
              <a:buFont typeface="Calibri"/>
              <a:buNone/>
              <a:defRPr sz="1350" b="1" i="0" u="none" strike="noStrike" cap="none">
                <a:solidFill>
                  <a:srgbClr val="293849"/>
                </a:solidFill>
                <a:latin typeface="Calibri"/>
                <a:ea typeface="Calibri"/>
                <a:cs typeface="Calibri"/>
                <a:sym typeface="Calibri"/>
              </a:defRPr>
            </a:lvl4pPr>
            <a:lvl5pPr marL="0" marR="0" lvl="4" indent="0" algn="r" rtl="0">
              <a:lnSpc>
                <a:spcPct val="100000"/>
              </a:lnSpc>
              <a:spcBef>
                <a:spcPts val="0"/>
              </a:spcBef>
              <a:spcAft>
                <a:spcPts val="0"/>
              </a:spcAft>
              <a:buClr>
                <a:srgbClr val="293849"/>
              </a:buClr>
              <a:buSzPts val="1800"/>
              <a:buFont typeface="Calibri"/>
              <a:buNone/>
              <a:defRPr sz="1350" b="1" i="0" u="none" strike="noStrike" cap="none">
                <a:solidFill>
                  <a:srgbClr val="293849"/>
                </a:solidFill>
                <a:latin typeface="Calibri"/>
                <a:ea typeface="Calibri"/>
                <a:cs typeface="Calibri"/>
                <a:sym typeface="Calibri"/>
              </a:defRPr>
            </a:lvl5pPr>
            <a:lvl6pPr marL="0" marR="0" lvl="5" indent="0" algn="r" rtl="0">
              <a:lnSpc>
                <a:spcPct val="100000"/>
              </a:lnSpc>
              <a:spcBef>
                <a:spcPts val="0"/>
              </a:spcBef>
              <a:spcAft>
                <a:spcPts val="0"/>
              </a:spcAft>
              <a:buClr>
                <a:srgbClr val="293849"/>
              </a:buClr>
              <a:buSzPts val="1800"/>
              <a:buFont typeface="Calibri"/>
              <a:buNone/>
              <a:defRPr sz="1350" b="1" i="0" u="none" strike="noStrike" cap="none">
                <a:solidFill>
                  <a:srgbClr val="293849"/>
                </a:solidFill>
                <a:latin typeface="Calibri"/>
                <a:ea typeface="Calibri"/>
                <a:cs typeface="Calibri"/>
                <a:sym typeface="Calibri"/>
              </a:defRPr>
            </a:lvl6pPr>
            <a:lvl7pPr marL="0" marR="0" lvl="6" indent="0" algn="r" rtl="0">
              <a:lnSpc>
                <a:spcPct val="100000"/>
              </a:lnSpc>
              <a:spcBef>
                <a:spcPts val="0"/>
              </a:spcBef>
              <a:spcAft>
                <a:spcPts val="0"/>
              </a:spcAft>
              <a:buClr>
                <a:srgbClr val="293849"/>
              </a:buClr>
              <a:buSzPts val="1800"/>
              <a:buFont typeface="Calibri"/>
              <a:buNone/>
              <a:defRPr sz="1350" b="1" i="0" u="none" strike="noStrike" cap="none">
                <a:solidFill>
                  <a:srgbClr val="293849"/>
                </a:solidFill>
                <a:latin typeface="Calibri"/>
                <a:ea typeface="Calibri"/>
                <a:cs typeface="Calibri"/>
                <a:sym typeface="Calibri"/>
              </a:defRPr>
            </a:lvl7pPr>
            <a:lvl8pPr marL="0" marR="0" lvl="7" indent="0" algn="r" rtl="0">
              <a:lnSpc>
                <a:spcPct val="100000"/>
              </a:lnSpc>
              <a:spcBef>
                <a:spcPts val="0"/>
              </a:spcBef>
              <a:spcAft>
                <a:spcPts val="0"/>
              </a:spcAft>
              <a:buClr>
                <a:srgbClr val="293849"/>
              </a:buClr>
              <a:buSzPts val="1800"/>
              <a:buFont typeface="Calibri"/>
              <a:buNone/>
              <a:defRPr sz="1350" b="1" i="0" u="none" strike="noStrike" cap="none">
                <a:solidFill>
                  <a:srgbClr val="293849"/>
                </a:solidFill>
                <a:latin typeface="Calibri"/>
                <a:ea typeface="Calibri"/>
                <a:cs typeface="Calibri"/>
                <a:sym typeface="Calibri"/>
              </a:defRPr>
            </a:lvl8pPr>
            <a:lvl9pPr marL="0" marR="0" lvl="8" indent="0" algn="r" rtl="0">
              <a:lnSpc>
                <a:spcPct val="100000"/>
              </a:lnSpc>
              <a:spcBef>
                <a:spcPts val="0"/>
              </a:spcBef>
              <a:spcAft>
                <a:spcPts val="0"/>
              </a:spcAft>
              <a:buClr>
                <a:srgbClr val="293849"/>
              </a:buClr>
              <a:buSzPts val="1800"/>
              <a:buFont typeface="Calibri"/>
              <a:buNone/>
              <a:defRPr sz="1350" b="1" i="0" u="none" strike="noStrike" cap="none">
                <a:solidFill>
                  <a:srgbClr val="293849"/>
                </a:solidFill>
                <a:latin typeface="Calibri"/>
                <a:ea typeface="Calibri"/>
                <a:cs typeface="Calibri"/>
                <a:sym typeface="Calibri"/>
              </a:defRPr>
            </a:lvl9pPr>
          </a:lstStyle>
          <a:p>
            <a:fld id="{00000000-1234-1234-1234-123412341234}" type="slidenum">
              <a:rPr lang="en-US" smtClean="0"/>
              <a:pPr/>
              <a:t>‹#›</a:t>
            </a:fld>
            <a:endParaRPr lang="en-US"/>
          </a:p>
        </p:txBody>
      </p:sp>
      <p:sp>
        <p:nvSpPr>
          <p:cNvPr id="138" name="Google Shape;138;gee48118dd4_0_605"/>
          <p:cNvSpPr txBox="1">
            <a:spLocks noGrp="1"/>
          </p:cNvSpPr>
          <p:nvPr>
            <p:ph type="body" idx="2"/>
          </p:nvPr>
        </p:nvSpPr>
        <p:spPr>
          <a:xfrm>
            <a:off x="401068" y="57043"/>
            <a:ext cx="6288975" cy="312300"/>
          </a:xfrm>
          <a:prstGeom prst="rect">
            <a:avLst/>
          </a:prstGeom>
          <a:noFill/>
          <a:ln>
            <a:noFill/>
          </a:ln>
        </p:spPr>
        <p:txBody>
          <a:bodyPr spcFirstLastPara="1" wrap="square" lIns="55450" tIns="27725" rIns="55450" bIns="27725" anchor="t" anchorCtr="0">
            <a:noAutofit/>
          </a:bodyPr>
          <a:lstStyle>
            <a:lvl1pPr marL="342900" marR="0" lvl="0" indent="-171450" algn="l" rtl="0">
              <a:lnSpc>
                <a:spcPct val="100000"/>
              </a:lnSpc>
              <a:spcBef>
                <a:spcPts val="0"/>
              </a:spcBef>
              <a:spcAft>
                <a:spcPts val="0"/>
              </a:spcAft>
              <a:buClr>
                <a:srgbClr val="000000"/>
              </a:buClr>
              <a:buSzPts val="800"/>
              <a:buFont typeface="Arial"/>
              <a:buNone/>
              <a:defRPr sz="1800" b="1" i="0" u="none" strike="noStrike" cap="none">
                <a:solidFill>
                  <a:schemeClr val="lt1"/>
                </a:solidFill>
                <a:latin typeface="Calibri"/>
                <a:ea typeface="Calibri"/>
                <a:cs typeface="Calibri"/>
                <a:sym typeface="Calibri"/>
              </a:defRPr>
            </a:lvl1pPr>
            <a:lvl2pPr marL="685800" marR="0" lvl="1"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2pPr>
            <a:lvl3pPr marL="1028700" marR="0" lvl="2"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3pPr>
            <a:lvl4pPr marL="1371600" marR="0" lvl="3"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4pPr>
            <a:lvl5pPr marL="1714500" marR="0" lvl="4"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5pPr>
            <a:lvl6pPr marL="2057400" marR="0" lvl="5"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6pPr>
            <a:lvl7pPr marL="2400300" marR="0" lvl="6"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7pPr>
            <a:lvl8pPr marL="2743200" marR="0" lvl="7"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8pPr>
            <a:lvl9pPr marL="3086100" marR="0" lvl="8"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9pPr>
          </a:lstStyle>
          <a:p>
            <a:endParaRPr/>
          </a:p>
        </p:txBody>
      </p:sp>
      <p:sp>
        <p:nvSpPr>
          <p:cNvPr id="139" name="Google Shape;139;gee48118dd4_0_605"/>
          <p:cNvSpPr txBox="1">
            <a:spLocks noGrp="1"/>
          </p:cNvSpPr>
          <p:nvPr>
            <p:ph type="body" idx="3"/>
          </p:nvPr>
        </p:nvSpPr>
        <p:spPr>
          <a:xfrm>
            <a:off x="393664" y="1183004"/>
            <a:ext cx="8582625" cy="3425175"/>
          </a:xfrm>
          <a:prstGeom prst="rect">
            <a:avLst/>
          </a:prstGeom>
          <a:noFill/>
          <a:ln>
            <a:noFill/>
          </a:ln>
        </p:spPr>
        <p:txBody>
          <a:bodyPr spcFirstLastPara="1" wrap="square" lIns="0" tIns="0" rIns="0" bIns="0" anchor="t" anchorCtr="0">
            <a:noAutofit/>
          </a:bodyPr>
          <a:lstStyle>
            <a:lvl1pPr marL="342900" marR="0" lvl="0" indent="-171450" algn="l" rtl="0">
              <a:lnSpc>
                <a:spcPct val="100000"/>
              </a:lnSpc>
              <a:spcBef>
                <a:spcPts val="0"/>
              </a:spcBef>
              <a:spcAft>
                <a:spcPts val="0"/>
              </a:spcAft>
              <a:buClr>
                <a:srgbClr val="000000"/>
              </a:buClr>
              <a:buSzPts val="800"/>
              <a:buFont typeface="Arial"/>
              <a:buNone/>
              <a:defRPr sz="1425" b="0" i="0" u="none" strike="noStrike" cap="none">
                <a:solidFill>
                  <a:srgbClr val="000000"/>
                </a:solidFill>
                <a:latin typeface="Calibri"/>
                <a:ea typeface="Calibri"/>
                <a:cs typeface="Calibri"/>
                <a:sym typeface="Calibri"/>
              </a:defRPr>
            </a:lvl1pPr>
            <a:lvl2pPr marL="685800" marR="0" lvl="1"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2pPr>
            <a:lvl3pPr marL="1028700" marR="0" lvl="2"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3pPr>
            <a:lvl4pPr marL="1371600" marR="0" lvl="3"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4pPr>
            <a:lvl5pPr marL="1714500" marR="0" lvl="4"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5pPr>
            <a:lvl6pPr marL="2057400" marR="0" lvl="5"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6pPr>
            <a:lvl7pPr marL="2400300" marR="0" lvl="6"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7pPr>
            <a:lvl8pPr marL="2743200" marR="0" lvl="7"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8pPr>
            <a:lvl9pPr marL="3086100" marR="0" lvl="8"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9pPr>
          </a:lstStyle>
          <a:p>
            <a:endParaRPr/>
          </a:p>
        </p:txBody>
      </p:sp>
      <p:sp>
        <p:nvSpPr>
          <p:cNvPr id="140" name="Google Shape;140;gee48118dd4_0_605"/>
          <p:cNvSpPr txBox="1">
            <a:spLocks noGrp="1"/>
          </p:cNvSpPr>
          <p:nvPr>
            <p:ph type="body" idx="4"/>
          </p:nvPr>
        </p:nvSpPr>
        <p:spPr>
          <a:xfrm>
            <a:off x="386019" y="867599"/>
            <a:ext cx="3447000" cy="280125"/>
          </a:xfrm>
          <a:prstGeom prst="rect">
            <a:avLst/>
          </a:prstGeom>
          <a:noFill/>
          <a:ln>
            <a:noFill/>
          </a:ln>
        </p:spPr>
        <p:txBody>
          <a:bodyPr spcFirstLastPara="1" wrap="square" lIns="55450" tIns="27725" rIns="55450" bIns="27725" anchor="t" anchorCtr="0">
            <a:noAutofit/>
          </a:bodyPr>
          <a:lstStyle>
            <a:lvl1pPr marL="342900" marR="0" lvl="0" indent="-171450" algn="l" rtl="0">
              <a:lnSpc>
                <a:spcPct val="100000"/>
              </a:lnSpc>
              <a:spcBef>
                <a:spcPts val="0"/>
              </a:spcBef>
              <a:spcAft>
                <a:spcPts val="0"/>
              </a:spcAft>
              <a:buClr>
                <a:srgbClr val="000000"/>
              </a:buClr>
              <a:buSzPts val="800"/>
              <a:buFont typeface="Arial"/>
              <a:buNone/>
              <a:defRPr sz="1800" b="1" i="0" u="none" strike="noStrike" cap="none">
                <a:solidFill>
                  <a:srgbClr val="4E657F"/>
                </a:solidFill>
                <a:latin typeface="Calibri"/>
                <a:ea typeface="Calibri"/>
                <a:cs typeface="Calibri"/>
                <a:sym typeface="Calibri"/>
              </a:defRPr>
            </a:lvl1pPr>
            <a:lvl2pPr marL="685800" marR="0" lvl="1"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2pPr>
            <a:lvl3pPr marL="1028700" marR="0" lvl="2"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3pPr>
            <a:lvl4pPr marL="1371600" marR="0" lvl="3"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4pPr>
            <a:lvl5pPr marL="1714500" marR="0" lvl="4"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5pPr>
            <a:lvl6pPr marL="2057400" marR="0" lvl="5"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6pPr>
            <a:lvl7pPr marL="2400300" marR="0" lvl="6"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7pPr>
            <a:lvl8pPr marL="2743200" marR="0" lvl="7"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8pPr>
            <a:lvl9pPr marL="3086100" marR="0" lvl="8"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94770803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4"/>
          <p:cNvSpPr txBox="1"/>
          <p:nvPr/>
        </p:nvSpPr>
        <p:spPr>
          <a:xfrm>
            <a:off x="0" y="4889676"/>
            <a:ext cx="1159205" cy="253824"/>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chemeClr val="accent5"/>
                </a:solidFill>
                <a:latin typeface="Calibri"/>
                <a:ea typeface="Calibri"/>
                <a:cs typeface="Calibri"/>
                <a:sym typeface="Calibri"/>
              </a:rPr>
              <a:t>- </a:t>
            </a:r>
            <a:fld id="{00000000-1234-1234-1234-123412341234}" type="slidenum">
              <a:rPr lang="en-US" sz="1050" b="0" i="0" u="none" strike="noStrike" cap="none">
                <a:solidFill>
                  <a:schemeClr val="accent5"/>
                </a:solidFill>
                <a:latin typeface="Calibri"/>
                <a:ea typeface="Calibri"/>
                <a:cs typeface="Calibri"/>
                <a:sym typeface="Calibri"/>
              </a:rPr>
              <a:pPr marL="0" marR="0" lvl="0" indent="0" algn="l" rtl="0">
                <a:lnSpc>
                  <a:spcPct val="100000"/>
                </a:lnSpc>
                <a:spcBef>
                  <a:spcPts val="0"/>
                </a:spcBef>
                <a:spcAft>
                  <a:spcPts val="0"/>
                </a:spcAft>
                <a:buClr>
                  <a:srgbClr val="000000"/>
                </a:buClr>
                <a:buSzPts val="1600"/>
                <a:buFont typeface="Arial"/>
                <a:buNone/>
              </a:pPr>
              <a:t>‹#›</a:t>
            </a:fld>
            <a:r>
              <a:rPr lang="en-US" sz="1200" b="0" i="0" u="none" strike="noStrike" cap="none">
                <a:solidFill>
                  <a:schemeClr val="accent5"/>
                </a:solidFill>
                <a:latin typeface="Calibri"/>
                <a:ea typeface="Calibri"/>
                <a:cs typeface="Calibri"/>
                <a:sym typeface="Calibri"/>
              </a:rPr>
              <a:t> - 				</a:t>
            </a:r>
            <a:endParaRPr sz="900" b="0" i="0" u="none" strike="noStrike" cap="none">
              <a:solidFill>
                <a:schemeClr val="accent5"/>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2E1AC17-75B8-E68B-AF60-DCFFB426603C}"/>
              </a:ext>
            </a:extLst>
          </p:cNvPr>
          <p:cNvSpPr>
            <a:spLocks noGrp="1"/>
          </p:cNvSpPr>
          <p:nvPr>
            <p:ph type="body" idx="4"/>
          </p:nvPr>
        </p:nvSpPr>
        <p:spPr>
          <a:xfrm>
            <a:off x="412452" y="1111856"/>
            <a:ext cx="8207725" cy="3087495"/>
          </a:xfrm>
        </p:spPr>
        <p:txBody>
          <a:bodyPr/>
          <a:lstStyle/>
          <a:p>
            <a:pPr algn="ctr">
              <a:buSzPts val="4800"/>
            </a:pPr>
            <a:r>
              <a:rPr lang="en-US" sz="2100" dirty="0">
                <a:solidFill>
                  <a:schemeClr val="accent5"/>
                </a:solidFill>
              </a:rPr>
              <a:t>Antiviral effects of oral </a:t>
            </a:r>
            <a:r>
              <a:rPr lang="en-US" sz="2100" dirty="0" err="1">
                <a:solidFill>
                  <a:schemeClr val="accent5"/>
                </a:solidFill>
              </a:rPr>
              <a:t>farnesoid</a:t>
            </a:r>
            <a:r>
              <a:rPr lang="en-US" sz="2100" dirty="0">
                <a:solidFill>
                  <a:schemeClr val="accent5"/>
                </a:solidFill>
              </a:rPr>
              <a:t> X receptor agonist </a:t>
            </a:r>
            <a:r>
              <a:rPr lang="en-US" sz="2100" dirty="0" err="1">
                <a:solidFill>
                  <a:schemeClr val="accent5"/>
                </a:solidFill>
              </a:rPr>
              <a:t>vonafexor</a:t>
            </a:r>
            <a:r>
              <a:rPr lang="en-US" sz="2100" dirty="0">
                <a:solidFill>
                  <a:schemeClr val="accent5"/>
                </a:solidFill>
              </a:rPr>
              <a:t> combined with pegylated interferon alpha2a in untreated patients with chronic hepatitis B</a:t>
            </a:r>
          </a:p>
          <a:p>
            <a:pPr algn="ctr">
              <a:buSzPts val="4800"/>
            </a:pPr>
            <a:endParaRPr lang="en-US" dirty="0">
              <a:solidFill>
                <a:schemeClr val="accent5"/>
              </a:solidFill>
            </a:endParaRPr>
          </a:p>
          <a:p>
            <a:pPr algn="ctr">
              <a:buSzPts val="4800"/>
            </a:pPr>
            <a:r>
              <a:rPr lang="en-US" sz="1500" b="0" u="sng" dirty="0">
                <a:solidFill>
                  <a:schemeClr val="accent5"/>
                </a:solidFill>
              </a:rPr>
              <a:t>Dr HANSEN, Bettina E [1,2]</a:t>
            </a:r>
            <a:r>
              <a:rPr lang="en-US" sz="1500" b="0" dirty="0">
                <a:solidFill>
                  <a:schemeClr val="accent5"/>
                </a:solidFill>
              </a:rPr>
              <a:t> CHOI, Hannah S.J [2]; TANGKIJVANICH, </a:t>
            </a:r>
            <a:r>
              <a:rPr lang="en-US" sz="1500" b="0" dirty="0" err="1">
                <a:solidFill>
                  <a:schemeClr val="accent5"/>
                </a:solidFill>
              </a:rPr>
              <a:t>Pisit</a:t>
            </a:r>
            <a:r>
              <a:rPr lang="en-US" sz="1500" b="0" dirty="0">
                <a:solidFill>
                  <a:schemeClr val="accent5"/>
                </a:solidFill>
              </a:rPr>
              <a:t> [3]; REESINK, Henk [4]; </a:t>
            </a:r>
          </a:p>
          <a:p>
            <a:pPr algn="ctr">
              <a:buSzPts val="4800"/>
            </a:pPr>
            <a:r>
              <a:rPr lang="en-US" sz="1500" b="0" dirty="0">
                <a:solidFill>
                  <a:schemeClr val="accent5"/>
                </a:solidFill>
              </a:rPr>
              <a:t>ERKEN, Robin [4]; GIRMA, Hugo [5]; LE MEAUX, Virginie [5]; MARTIN, Isabelle [5]; ODOUL, Marion [5]; SCALFARO, Pietro [5]; JANSSEN, Harry L.A [1,2]</a:t>
            </a:r>
          </a:p>
          <a:p>
            <a:pPr algn="ctr">
              <a:buSzPts val="4800"/>
            </a:pPr>
            <a:endParaRPr lang="en-US" sz="1500" b="0" dirty="0">
              <a:solidFill>
                <a:schemeClr val="accent5"/>
              </a:solidFill>
            </a:endParaRPr>
          </a:p>
          <a:p>
            <a:pPr algn="ctr">
              <a:buSzPts val="4800"/>
            </a:pPr>
            <a:r>
              <a:rPr lang="en-US" sz="1200" b="0" dirty="0">
                <a:solidFill>
                  <a:schemeClr val="accent5"/>
                </a:solidFill>
              </a:rPr>
              <a:t>1 - Erasmus MC Rotterdam, The Netherlands; 2 – University of Toronto, Canada; 3 - Chulalongkorn University, Faculty of Medicine, Bangkok, Thailand; 4 – Leiden University Medical Center (LUMC) Department of Gastroenterology and Hepatology, </a:t>
            </a:r>
          </a:p>
          <a:p>
            <a:pPr algn="ctr">
              <a:buSzPts val="4800"/>
            </a:pPr>
            <a:r>
              <a:rPr lang="en-US" sz="1200" b="0" dirty="0">
                <a:solidFill>
                  <a:schemeClr val="accent5"/>
                </a:solidFill>
              </a:rPr>
              <a:t>The Netherlands; 5 – ENYO Pharma SA, Lyon, France.</a:t>
            </a:r>
          </a:p>
          <a:p>
            <a:pPr algn="ctr">
              <a:buSzPts val="4800"/>
            </a:pPr>
            <a:endParaRPr lang="en-US" sz="1350" dirty="0">
              <a:solidFill>
                <a:schemeClr val="accent5"/>
              </a:solidFill>
            </a:endParaRPr>
          </a:p>
          <a:p>
            <a:pPr algn="ctr">
              <a:buSzPts val="4800"/>
            </a:pPr>
            <a:endParaRPr lang="en-US" sz="1350" dirty="0">
              <a:solidFill>
                <a:schemeClr val="accent5"/>
              </a:solidFill>
            </a:endParaRPr>
          </a:p>
          <a:p>
            <a:pPr algn="ctr">
              <a:buSzPts val="4800"/>
            </a:pPr>
            <a:r>
              <a:rPr lang="en-US" sz="1350" i="1" dirty="0">
                <a:solidFill>
                  <a:schemeClr val="accent5"/>
                </a:solidFill>
              </a:rPr>
              <a:t>Singapore 02</a:t>
            </a:r>
            <a:r>
              <a:rPr lang="en-US" sz="1350" i="1" baseline="30000" dirty="0">
                <a:solidFill>
                  <a:schemeClr val="accent5"/>
                </a:solidFill>
              </a:rPr>
              <a:t>nd</a:t>
            </a:r>
            <a:r>
              <a:rPr lang="en-US" sz="1350" i="1" dirty="0">
                <a:solidFill>
                  <a:schemeClr val="accent5"/>
                </a:solidFill>
              </a:rPr>
              <a:t> June </a:t>
            </a:r>
            <a:r>
              <a:rPr lang="en-US" sz="1350" b="0" i="1" dirty="0">
                <a:solidFill>
                  <a:schemeClr val="accent5"/>
                </a:solidFill>
              </a:rPr>
              <a:t>2022</a:t>
            </a:r>
            <a:endParaRPr lang="en-US" sz="1350" b="0" i="1" dirty="0">
              <a:solidFill>
                <a:schemeClr val="accent5"/>
              </a:solidFill>
              <a:highlight>
                <a:srgbClr val="FFFF00"/>
              </a:highlight>
            </a:endParaRPr>
          </a:p>
          <a:p>
            <a:pPr algn="ctr">
              <a:buSzPts val="4800"/>
            </a:pPr>
            <a:endParaRPr lang="en-US" dirty="0">
              <a:solidFill>
                <a:schemeClr val="accent5"/>
              </a:solidFill>
            </a:endParaRPr>
          </a:p>
          <a:p>
            <a:pPr marL="0" indent="0" algn="ctr">
              <a:buSzPts val="4800"/>
            </a:pPr>
            <a:endParaRPr lang="en-US" sz="788" b="0" dirty="0">
              <a:solidFill>
                <a:schemeClr val="accent5"/>
              </a:solidFill>
              <a:latin typeface="Arial"/>
              <a:ea typeface="Arial"/>
              <a:cs typeface="Arial"/>
              <a:sym typeface="Arial"/>
            </a:endParaRPr>
          </a:p>
        </p:txBody>
      </p:sp>
      <p:pic>
        <p:nvPicPr>
          <p:cNvPr id="6" name="Picture 2" descr="Text&#10;&#10;Description automatically generated">
            <a:extLst>
              <a:ext uri="{FF2B5EF4-FFF2-40B4-BE49-F238E27FC236}">
                <a16:creationId xmlns:a16="http://schemas.microsoft.com/office/drawing/2014/main" id="{E4744190-5919-6D84-BA70-E7CEE8987C72}"/>
              </a:ext>
            </a:extLst>
          </p:cNvPr>
          <p:cNvPicPr>
            <a:picLocks noChangeAspect="1"/>
          </p:cNvPicPr>
          <p:nvPr/>
        </p:nvPicPr>
        <p:blipFill rotWithShape="1">
          <a:blip r:embed="rId2"/>
          <a:srcRect r="35261" b="2248"/>
          <a:stretch/>
        </p:blipFill>
        <p:spPr>
          <a:xfrm>
            <a:off x="6690043" y="4342581"/>
            <a:ext cx="1930135" cy="595354"/>
          </a:xfrm>
          <a:prstGeom prst="rect">
            <a:avLst/>
          </a:prstGeom>
        </p:spPr>
      </p:pic>
    </p:spTree>
    <p:extLst>
      <p:ext uri="{BB962C8B-B14F-4D97-AF65-F5344CB8AC3E}">
        <p14:creationId xmlns:p14="http://schemas.microsoft.com/office/powerpoint/2010/main" val="3991651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p:txBody>
          <a:bodyPr/>
          <a:lstStyle/>
          <a:p>
            <a:r>
              <a:rPr lang="en-US">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Disclaimer</a:t>
            </a:r>
            <a:endParaRPr lang="en-US"/>
          </a:p>
          <a:p>
            <a:endParaRPr lang="fr-FR"/>
          </a:p>
        </p:txBody>
      </p:sp>
      <p:sp>
        <p:nvSpPr>
          <p:cNvPr id="4" name="Espace réservé du texte 3">
            <a:extLst>
              <a:ext uri="{FF2B5EF4-FFF2-40B4-BE49-F238E27FC236}">
                <a16:creationId xmlns:a16="http://schemas.microsoft.com/office/drawing/2014/main" id="{92FC69AE-09AA-41EA-AA36-A75555790255}"/>
              </a:ext>
            </a:extLst>
          </p:cNvPr>
          <p:cNvSpPr>
            <a:spLocks noGrp="1"/>
          </p:cNvSpPr>
          <p:nvPr>
            <p:ph type="body" idx="3"/>
          </p:nvPr>
        </p:nvSpPr>
        <p:spPr>
          <a:xfrm>
            <a:off x="642937" y="1003388"/>
            <a:ext cx="8340755" cy="3425175"/>
          </a:xfrm>
        </p:spPr>
        <p:txBody>
          <a:bodyPr/>
          <a:lstStyle/>
          <a:p>
            <a:pPr marL="0" indent="0" defTabSz="685800">
              <a:spcAft>
                <a:spcPts val="900"/>
              </a:spcAft>
              <a:buClrTx/>
              <a:buSzTx/>
              <a:defRPr/>
            </a:pPr>
            <a:r>
              <a:rPr lang="en-US" sz="1350" kern="1200" dirty="0">
                <a:solidFill>
                  <a:srgbClr val="000000">
                    <a:lumMod val="85000"/>
                    <a:lumOff val="15000"/>
                  </a:srgbClr>
                </a:solidFill>
                <a:latin typeface="Calibri" panose="020F0502020204030204" pitchFamily="34" charset="0"/>
                <a:ea typeface="+mn-ea"/>
                <a:cs typeface="Calibri" panose="020F0502020204030204" pitchFamily="34" charset="0"/>
              </a:rPr>
              <a:t>I disclose the following financial relationship(s) with a commercial interest:</a:t>
            </a:r>
          </a:p>
          <a:p>
            <a:pPr marL="0" indent="0" defTabSz="685800">
              <a:spcAft>
                <a:spcPts val="900"/>
              </a:spcAft>
              <a:buClrTx/>
              <a:buSzTx/>
              <a:defRPr/>
            </a:pPr>
            <a:r>
              <a:rPr lang="en-US" sz="1350" kern="1200" dirty="0">
                <a:solidFill>
                  <a:srgbClr val="000000">
                    <a:lumMod val="85000"/>
                    <a:lumOff val="15000"/>
                  </a:srgbClr>
                </a:solidFill>
                <a:latin typeface="Calibri" panose="020F0502020204030204" pitchFamily="34" charset="0"/>
                <a:ea typeface="+mn-ea"/>
                <a:cs typeface="Calibri" panose="020F0502020204030204" pitchFamily="34" charset="0"/>
              </a:rPr>
              <a:t> </a:t>
            </a:r>
          </a:p>
          <a:p>
            <a:pPr indent="-342900">
              <a:buClr>
                <a:srgbClr val="990830"/>
              </a:buClr>
              <a:buSzPct val="80000"/>
              <a:buFont typeface="Wingdings" panose="05000000000000000000" pitchFamily="2" charset="2"/>
              <a:buChar char="§"/>
              <a:defRPr/>
            </a:pPr>
            <a:r>
              <a:rPr lang="en-US" sz="1350" kern="1200" dirty="0">
                <a:solidFill>
                  <a:srgbClr val="000000">
                    <a:lumMod val="85000"/>
                    <a:lumOff val="15000"/>
                  </a:srgbClr>
                </a:solidFill>
                <a:latin typeface="Calibri" panose="020F0502020204030204" pitchFamily="34" charset="0"/>
                <a:ea typeface="+mn-ea"/>
                <a:cs typeface="Calibri" panose="020F0502020204030204" pitchFamily="34" charset="0"/>
              </a:rPr>
              <a:t>Enyo Pharma SA</a:t>
            </a:r>
          </a:p>
          <a:p>
            <a:pPr indent="-342900" defTabSz="685800">
              <a:buClr>
                <a:srgbClr val="990830"/>
              </a:buClr>
              <a:buSzPct val="80000"/>
              <a:buFont typeface="Wingdings" panose="05000000000000000000" pitchFamily="2" charset="2"/>
              <a:buChar char="§"/>
              <a:defRPr/>
            </a:pPr>
            <a:r>
              <a:rPr lang="en-US" sz="1350" kern="1200" dirty="0" err="1">
                <a:solidFill>
                  <a:srgbClr val="000000">
                    <a:lumMod val="85000"/>
                    <a:lumOff val="15000"/>
                  </a:srgbClr>
                </a:solidFill>
                <a:latin typeface="Calibri" panose="020F0502020204030204" pitchFamily="34" charset="0"/>
                <a:ea typeface="+mn-ea"/>
                <a:cs typeface="Calibri" panose="020F0502020204030204" pitchFamily="34" charset="0"/>
              </a:rPr>
              <a:t>CymaBay</a:t>
            </a:r>
            <a:r>
              <a:rPr lang="en-US" sz="1350" kern="1200" dirty="0">
                <a:solidFill>
                  <a:srgbClr val="000000">
                    <a:lumMod val="85000"/>
                    <a:lumOff val="15000"/>
                  </a:srgbClr>
                </a:solidFill>
                <a:latin typeface="Calibri" panose="020F0502020204030204" pitchFamily="34" charset="0"/>
                <a:ea typeface="+mn-ea"/>
                <a:cs typeface="Calibri" panose="020F0502020204030204" pitchFamily="34" charset="0"/>
              </a:rPr>
              <a:t> Therapeutics</a:t>
            </a:r>
            <a:endParaRPr lang="en-US" sz="1350" dirty="0">
              <a:solidFill>
                <a:srgbClr val="000000">
                  <a:lumMod val="85000"/>
                  <a:lumOff val="15000"/>
                </a:srgbClr>
              </a:solidFill>
              <a:latin typeface="Calibri" panose="020F0502020204030204" pitchFamily="34" charset="0"/>
              <a:cs typeface="Calibri" panose="020F0502020204030204" pitchFamily="34" charset="0"/>
            </a:endParaRPr>
          </a:p>
          <a:p>
            <a:pPr indent="-342900" defTabSz="685800">
              <a:buClr>
                <a:srgbClr val="990830"/>
              </a:buClr>
              <a:buSzPct val="80000"/>
              <a:buFont typeface="Wingdings" panose="05000000000000000000" pitchFamily="2" charset="2"/>
              <a:buChar char="§"/>
              <a:defRPr/>
            </a:pPr>
            <a:r>
              <a:rPr lang="en-US" sz="1350" kern="1200" dirty="0">
                <a:solidFill>
                  <a:srgbClr val="000000">
                    <a:lumMod val="85000"/>
                    <a:lumOff val="15000"/>
                  </a:srgbClr>
                </a:solidFill>
                <a:latin typeface="Calibri" panose="020F0502020204030204" pitchFamily="34" charset="0"/>
                <a:ea typeface="+mn-ea"/>
                <a:cs typeface="Calibri" panose="020F0502020204030204" pitchFamily="34" charset="0"/>
              </a:rPr>
              <a:t>Intercept Pharma</a:t>
            </a:r>
            <a:endParaRPr lang="en-US" sz="1350" dirty="0">
              <a:solidFill>
                <a:srgbClr val="000000">
                  <a:lumMod val="85000"/>
                  <a:lumOff val="15000"/>
                </a:srgbClr>
              </a:solidFill>
              <a:latin typeface="Calibri" panose="020F0502020204030204" pitchFamily="34" charset="0"/>
              <a:cs typeface="Calibri" panose="020F0502020204030204" pitchFamily="34" charset="0"/>
            </a:endParaRPr>
          </a:p>
          <a:p>
            <a:pPr indent="-342900" defTabSz="685800">
              <a:buClr>
                <a:srgbClr val="990830"/>
              </a:buClr>
              <a:buSzPct val="80000"/>
              <a:buFont typeface="Wingdings" panose="05000000000000000000" pitchFamily="2" charset="2"/>
              <a:buChar char="§"/>
              <a:defRPr/>
            </a:pPr>
            <a:r>
              <a:rPr lang="en-US" sz="1350" kern="1200" dirty="0">
                <a:solidFill>
                  <a:srgbClr val="000000">
                    <a:lumMod val="85000"/>
                    <a:lumOff val="15000"/>
                  </a:srgbClr>
                </a:solidFill>
                <a:latin typeface="Calibri" panose="020F0502020204030204" pitchFamily="34" charset="0"/>
                <a:ea typeface="+mn-ea"/>
                <a:cs typeface="Calibri" panose="020F0502020204030204" pitchFamily="34" charset="0"/>
              </a:rPr>
              <a:t>Ipsen</a:t>
            </a:r>
          </a:p>
          <a:p>
            <a:pPr indent="-342900" defTabSz="685800">
              <a:buClr>
                <a:srgbClr val="990830"/>
              </a:buClr>
              <a:buSzPct val="80000"/>
              <a:buFont typeface="Wingdings" panose="05000000000000000000" pitchFamily="2" charset="2"/>
              <a:buChar char="§"/>
              <a:defRPr/>
            </a:pPr>
            <a:r>
              <a:rPr lang="en-US" sz="1350" kern="1200" dirty="0">
                <a:solidFill>
                  <a:srgbClr val="000000">
                    <a:lumMod val="85000"/>
                    <a:lumOff val="15000"/>
                  </a:srgbClr>
                </a:solidFill>
                <a:latin typeface="Calibri" panose="020F0502020204030204" pitchFamily="34" charset="0"/>
                <a:ea typeface="+mn-ea"/>
                <a:cs typeface="Calibri" panose="020F0502020204030204" pitchFamily="34" charset="0"/>
              </a:rPr>
              <a:t>Mirum</a:t>
            </a:r>
          </a:p>
          <a:p>
            <a:pPr indent="-342900" defTabSz="685800">
              <a:buClr>
                <a:srgbClr val="990830"/>
              </a:buClr>
              <a:buSzPct val="80000"/>
              <a:buFont typeface="Wingdings" panose="05000000000000000000" pitchFamily="2" charset="2"/>
              <a:buChar char="§"/>
              <a:defRPr/>
            </a:pPr>
            <a:r>
              <a:rPr lang="en-US" sz="1350" dirty="0">
                <a:solidFill>
                  <a:srgbClr val="000000">
                    <a:lumMod val="85000"/>
                    <a:lumOff val="15000"/>
                  </a:srgbClr>
                </a:solidFill>
                <a:latin typeface="Calibri" panose="020F0502020204030204" pitchFamily="34" charset="0"/>
                <a:cs typeface="Calibri" panose="020F0502020204030204" pitchFamily="34" charset="0"/>
              </a:rPr>
              <a:t>Albireo</a:t>
            </a:r>
          </a:p>
          <a:p>
            <a:pPr indent="-342900" defTabSz="685800">
              <a:buClr>
                <a:srgbClr val="990830"/>
              </a:buClr>
              <a:buSzPct val="80000"/>
              <a:buFont typeface="Wingdings" panose="05000000000000000000" pitchFamily="2" charset="2"/>
              <a:buChar char="§"/>
              <a:defRPr/>
            </a:pPr>
            <a:r>
              <a:rPr lang="en-US" sz="1350" dirty="0" err="1">
                <a:solidFill>
                  <a:srgbClr val="000000">
                    <a:lumMod val="85000"/>
                    <a:lumOff val="15000"/>
                  </a:srgbClr>
                </a:solidFill>
                <a:latin typeface="Calibri" panose="020F0502020204030204" pitchFamily="34" charset="0"/>
                <a:cs typeface="Calibri" panose="020F0502020204030204" pitchFamily="34" charset="0"/>
              </a:rPr>
              <a:t>Eiger</a:t>
            </a:r>
            <a:endParaRPr lang="en-US" sz="1350" dirty="0">
              <a:solidFill>
                <a:srgbClr val="000000">
                  <a:lumMod val="85000"/>
                  <a:lumOff val="15000"/>
                </a:srgbClr>
              </a:solidFill>
              <a:latin typeface="Calibri" panose="020F0502020204030204" pitchFamily="34" charset="0"/>
              <a:cs typeface="Calibri" panose="020F0502020204030204" pitchFamily="34" charset="0"/>
            </a:endParaRPr>
          </a:p>
          <a:p>
            <a:pPr indent="-342900" defTabSz="685800">
              <a:buClr>
                <a:srgbClr val="990830"/>
              </a:buClr>
              <a:buSzPct val="80000"/>
              <a:buFont typeface="Wingdings" panose="05000000000000000000" pitchFamily="2" charset="2"/>
              <a:buChar char="§"/>
              <a:defRPr/>
            </a:pPr>
            <a:r>
              <a:rPr lang="en-US" sz="1350" kern="1200" dirty="0" err="1">
                <a:solidFill>
                  <a:srgbClr val="000000">
                    <a:lumMod val="85000"/>
                    <a:lumOff val="15000"/>
                  </a:srgbClr>
                </a:solidFill>
                <a:latin typeface="Calibri" panose="020F0502020204030204" pitchFamily="34" charset="0"/>
                <a:ea typeface="+mn-ea"/>
                <a:cs typeface="Calibri" panose="020F0502020204030204" pitchFamily="34" charset="0"/>
              </a:rPr>
              <a:t>Calliditas</a:t>
            </a:r>
            <a:endParaRPr lang="en-US" sz="1275" dirty="0">
              <a:solidFill>
                <a:schemeClr val="dk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38063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p:txBody>
          <a:bodyPr/>
          <a:lstStyle/>
          <a:p>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INTRODUCTION </a:t>
            </a:r>
            <a:endParaRPr lang="en-US" dirty="0"/>
          </a:p>
          <a:p>
            <a:endParaRPr lang="fr-FR" dirty="0"/>
          </a:p>
        </p:txBody>
      </p:sp>
      <p:sp>
        <p:nvSpPr>
          <p:cNvPr id="4" name="Espace réservé du texte 3">
            <a:extLst>
              <a:ext uri="{FF2B5EF4-FFF2-40B4-BE49-F238E27FC236}">
                <a16:creationId xmlns:a16="http://schemas.microsoft.com/office/drawing/2014/main" id="{92FC69AE-09AA-41EA-AA36-A75555790255}"/>
              </a:ext>
            </a:extLst>
          </p:cNvPr>
          <p:cNvSpPr>
            <a:spLocks noGrp="1"/>
          </p:cNvSpPr>
          <p:nvPr>
            <p:ph type="body" idx="3"/>
          </p:nvPr>
        </p:nvSpPr>
        <p:spPr>
          <a:xfrm>
            <a:off x="392538" y="1217606"/>
            <a:ext cx="4639367" cy="3387053"/>
          </a:xfrm>
        </p:spPr>
        <p:txBody>
          <a:bodyPr/>
          <a:lstStyle/>
          <a:p>
            <a:pPr marL="228600" indent="-214313">
              <a:lnSpc>
                <a:spcPct val="115000"/>
              </a:lnSpc>
              <a:buClr>
                <a:schemeClr val="accent1"/>
              </a:buClr>
              <a:buSzPts val="1900"/>
              <a:buFont typeface="Wingdings" panose="05000000000000000000" pitchFamily="2" charset="2"/>
              <a:buChar char="v"/>
            </a:pPr>
            <a:r>
              <a:rPr lang="en-US" sz="1350" dirty="0">
                <a:solidFill>
                  <a:schemeClr val="dk1"/>
                </a:solidFill>
              </a:rPr>
              <a:t>Nucleosides/nucleotide analogues  (NA) and peg-IFN for CHB often fail to induce a sustained loss of HBsAg. There is a need for better treatment options to improve functional cure rates. </a:t>
            </a:r>
          </a:p>
          <a:p>
            <a:pPr marL="228600" indent="-214313">
              <a:lnSpc>
                <a:spcPct val="115000"/>
              </a:lnSpc>
              <a:buClr>
                <a:schemeClr val="accent1"/>
              </a:buClr>
              <a:buSzPts val="1900"/>
              <a:buFont typeface="Wingdings" panose="05000000000000000000" pitchFamily="2" charset="2"/>
              <a:buChar char="v"/>
            </a:pPr>
            <a:endParaRPr lang="en-US" sz="1350" dirty="0">
              <a:solidFill>
                <a:schemeClr val="dk1"/>
              </a:solidFill>
            </a:endParaRPr>
          </a:p>
          <a:p>
            <a:pPr marL="228600" indent="-214313">
              <a:lnSpc>
                <a:spcPct val="115000"/>
              </a:lnSpc>
              <a:buClr>
                <a:schemeClr val="accent1"/>
              </a:buClr>
              <a:buSzPts val="1900"/>
              <a:buFont typeface="Wingdings" panose="05000000000000000000" pitchFamily="2" charset="2"/>
              <a:buChar char="v"/>
            </a:pPr>
            <a:r>
              <a:rPr lang="en-US" sz="1350" dirty="0">
                <a:solidFill>
                  <a:schemeClr val="dk1"/>
                </a:solidFill>
              </a:rPr>
              <a:t>The nuclear </a:t>
            </a:r>
            <a:r>
              <a:rPr lang="en-US" sz="1350" dirty="0" err="1">
                <a:solidFill>
                  <a:schemeClr val="dk1"/>
                </a:solidFill>
              </a:rPr>
              <a:t>farnesoid</a:t>
            </a:r>
            <a:r>
              <a:rPr lang="en-US" sz="1350" dirty="0">
                <a:solidFill>
                  <a:schemeClr val="dk1"/>
                </a:solidFill>
              </a:rPr>
              <a:t> X receptor (FXR) regulates bile acid homeostasis and is also involved in HBV replication. </a:t>
            </a:r>
          </a:p>
          <a:p>
            <a:pPr marL="228600" indent="-214313">
              <a:lnSpc>
                <a:spcPct val="114999"/>
              </a:lnSpc>
              <a:buClr>
                <a:schemeClr val="accent1"/>
              </a:buClr>
              <a:buSzPts val="1900"/>
              <a:buFont typeface="Wingdings" panose="05000000000000000000" pitchFamily="2" charset="2"/>
              <a:buChar char="v"/>
            </a:pPr>
            <a:endParaRPr lang="en-US" sz="1350" dirty="0">
              <a:solidFill>
                <a:schemeClr val="dk1"/>
              </a:solidFill>
            </a:endParaRPr>
          </a:p>
          <a:p>
            <a:pPr marL="228600" indent="-214313">
              <a:lnSpc>
                <a:spcPct val="114999"/>
              </a:lnSpc>
              <a:buClr>
                <a:schemeClr val="accent1"/>
              </a:buClr>
              <a:buSzPts val="1900"/>
              <a:buFont typeface="Wingdings,Sans-Serif" panose="05000000000000000000" pitchFamily="2" charset="2"/>
              <a:buChar char="v"/>
            </a:pPr>
            <a:r>
              <a:rPr lang="en-AU" sz="1350" dirty="0">
                <a:solidFill>
                  <a:schemeClr val="dk1"/>
                </a:solidFill>
              </a:rPr>
              <a:t>The HBV </a:t>
            </a:r>
            <a:r>
              <a:rPr lang="en-AU" sz="1350" dirty="0" err="1">
                <a:solidFill>
                  <a:schemeClr val="dk1"/>
                </a:solidFill>
              </a:rPr>
              <a:t>cccDNA</a:t>
            </a:r>
            <a:r>
              <a:rPr lang="en-AU" sz="1350" dirty="0">
                <a:solidFill>
                  <a:schemeClr val="dk1"/>
                </a:solidFill>
              </a:rPr>
              <a:t> genome promoter region has response elements for FXR.</a:t>
            </a:r>
          </a:p>
          <a:p>
            <a:pPr marL="228600" indent="-214313">
              <a:lnSpc>
                <a:spcPct val="114999"/>
              </a:lnSpc>
              <a:buClr>
                <a:schemeClr val="accent1"/>
              </a:buClr>
              <a:buSzPts val="1900"/>
              <a:buFont typeface="Wingdings,Sans-Serif" panose="05000000000000000000" pitchFamily="2" charset="2"/>
              <a:buChar char="v"/>
            </a:pPr>
            <a:endParaRPr lang="en-AU" sz="1350" dirty="0">
              <a:solidFill>
                <a:schemeClr val="dk1"/>
              </a:solidFill>
            </a:endParaRPr>
          </a:p>
          <a:p>
            <a:pPr marL="228600" indent="-214313">
              <a:lnSpc>
                <a:spcPct val="114999"/>
              </a:lnSpc>
              <a:buClr>
                <a:schemeClr val="accent1"/>
              </a:buClr>
              <a:buSzPts val="1900"/>
              <a:buFont typeface="Wingdings,Sans-Serif" panose="05000000000000000000" pitchFamily="2" charset="2"/>
              <a:buChar char="v"/>
            </a:pPr>
            <a:r>
              <a:rPr lang="en-AU" sz="1350" dirty="0">
                <a:solidFill>
                  <a:schemeClr val="dk1"/>
                </a:solidFill>
              </a:rPr>
              <a:t>In primary human hepatocytes a synergy between FXR agonist </a:t>
            </a:r>
            <a:r>
              <a:rPr lang="en-AU" sz="1350" dirty="0" err="1">
                <a:solidFill>
                  <a:schemeClr val="dk1"/>
                </a:solidFill>
              </a:rPr>
              <a:t>vonafexor</a:t>
            </a:r>
            <a:r>
              <a:rPr lang="en-AU" sz="1350" dirty="0">
                <a:solidFill>
                  <a:schemeClr val="dk1"/>
                </a:solidFill>
              </a:rPr>
              <a:t> and peg-IFN was shown (David </a:t>
            </a:r>
            <a:r>
              <a:rPr lang="en-AU" sz="1350" dirty="0" err="1">
                <a:solidFill>
                  <a:schemeClr val="dk1"/>
                </a:solidFill>
              </a:rPr>
              <a:t>Durantel's</a:t>
            </a:r>
            <a:r>
              <a:rPr lang="en-AU" sz="1350" dirty="0">
                <a:solidFill>
                  <a:schemeClr val="dk1"/>
                </a:solidFill>
              </a:rPr>
              <a:t> lab INSERM Lyon). </a:t>
            </a:r>
            <a:endParaRPr lang="en-US" sz="1350" dirty="0">
              <a:solidFill>
                <a:schemeClr val="dk1"/>
              </a:solidFill>
            </a:endParaRPr>
          </a:p>
          <a:p>
            <a:pPr marL="228600" indent="-214313">
              <a:lnSpc>
                <a:spcPct val="114999"/>
              </a:lnSpc>
              <a:buClr>
                <a:schemeClr val="accent1"/>
              </a:buClr>
              <a:buSzPts val="1900"/>
              <a:buFont typeface="Wingdings" panose="05000000000000000000" pitchFamily="2" charset="2"/>
              <a:buChar char="v"/>
            </a:pPr>
            <a:endParaRPr lang="en-US" sz="1350" dirty="0">
              <a:solidFill>
                <a:schemeClr val="dk1"/>
              </a:solidFill>
            </a:endParaRPr>
          </a:p>
        </p:txBody>
      </p:sp>
      <p:pic>
        <p:nvPicPr>
          <p:cNvPr id="6" name="Picture 6" descr="Chart, bar chart&#10;&#10;Description automatically generated">
            <a:extLst>
              <a:ext uri="{FF2B5EF4-FFF2-40B4-BE49-F238E27FC236}">
                <a16:creationId xmlns:a16="http://schemas.microsoft.com/office/drawing/2014/main" id="{49FA70A2-5450-974E-33DA-D202F0979CDD}"/>
              </a:ext>
            </a:extLst>
          </p:cNvPr>
          <p:cNvPicPr>
            <a:picLocks noChangeAspect="1"/>
          </p:cNvPicPr>
          <p:nvPr/>
        </p:nvPicPr>
        <p:blipFill rotWithShape="1">
          <a:blip r:embed="rId3"/>
          <a:srcRect t="825" b="-1"/>
          <a:stretch/>
        </p:blipFill>
        <p:spPr>
          <a:xfrm>
            <a:off x="5268383" y="3061097"/>
            <a:ext cx="3602567" cy="1841212"/>
          </a:xfrm>
          <a:prstGeom prst="rect">
            <a:avLst/>
          </a:prstGeom>
        </p:spPr>
      </p:pic>
      <p:grpSp>
        <p:nvGrpSpPr>
          <p:cNvPr id="12" name="Group 11">
            <a:extLst>
              <a:ext uri="{FF2B5EF4-FFF2-40B4-BE49-F238E27FC236}">
                <a16:creationId xmlns:a16="http://schemas.microsoft.com/office/drawing/2014/main" id="{80AC6EA9-41C9-5D3E-A511-214CEEF39908}"/>
              </a:ext>
            </a:extLst>
          </p:cNvPr>
          <p:cNvGrpSpPr/>
          <p:nvPr/>
        </p:nvGrpSpPr>
        <p:grpSpPr>
          <a:xfrm>
            <a:off x="5402611" y="682338"/>
            <a:ext cx="2856278" cy="2168758"/>
            <a:chOff x="6697290" y="975100"/>
            <a:chExt cx="3808371" cy="2891677"/>
          </a:xfrm>
        </p:grpSpPr>
        <p:pic>
          <p:nvPicPr>
            <p:cNvPr id="5" name="Picture 4">
              <a:extLst>
                <a:ext uri="{FF2B5EF4-FFF2-40B4-BE49-F238E27FC236}">
                  <a16:creationId xmlns:a16="http://schemas.microsoft.com/office/drawing/2014/main" id="{A8AEFF19-BBB9-45F0-8DA4-2E0A0DCE9E3B}"/>
                </a:ext>
              </a:extLst>
            </p:cNvPr>
            <p:cNvPicPr>
              <a:picLocks noChangeAspect="1"/>
            </p:cNvPicPr>
            <p:nvPr/>
          </p:nvPicPr>
          <p:blipFill rotWithShape="1">
            <a:blip r:embed="rId4"/>
            <a:srcRect t="51971" r="53851"/>
            <a:stretch/>
          </p:blipFill>
          <p:spPr>
            <a:xfrm>
              <a:off x="6697290" y="975100"/>
              <a:ext cx="3799781" cy="2891677"/>
            </a:xfrm>
            <a:prstGeom prst="rect">
              <a:avLst/>
            </a:prstGeom>
          </p:spPr>
        </p:pic>
        <p:sp>
          <p:nvSpPr>
            <p:cNvPr id="7" name="Rectangle 6">
              <a:extLst>
                <a:ext uri="{FF2B5EF4-FFF2-40B4-BE49-F238E27FC236}">
                  <a16:creationId xmlns:a16="http://schemas.microsoft.com/office/drawing/2014/main" id="{E3AAB401-0013-A48D-8987-C1805D359D26}"/>
                </a:ext>
              </a:extLst>
            </p:cNvPr>
            <p:cNvSpPr/>
            <p:nvPr/>
          </p:nvSpPr>
          <p:spPr>
            <a:xfrm>
              <a:off x="10197548" y="1063487"/>
              <a:ext cx="308113" cy="2484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788"/>
            </a:p>
          </p:txBody>
        </p:sp>
        <p:sp>
          <p:nvSpPr>
            <p:cNvPr id="10" name="Rectangle 9">
              <a:extLst>
                <a:ext uri="{FF2B5EF4-FFF2-40B4-BE49-F238E27FC236}">
                  <a16:creationId xmlns:a16="http://schemas.microsoft.com/office/drawing/2014/main" id="{A7C99622-71A0-0F48-8A61-3AE733CF2969}"/>
                </a:ext>
              </a:extLst>
            </p:cNvPr>
            <p:cNvSpPr/>
            <p:nvPr/>
          </p:nvSpPr>
          <p:spPr>
            <a:xfrm>
              <a:off x="9369900" y="1593574"/>
              <a:ext cx="390326" cy="2484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788"/>
            </a:p>
          </p:txBody>
        </p:sp>
        <p:sp>
          <p:nvSpPr>
            <p:cNvPr id="11" name="Rectangle 10">
              <a:extLst>
                <a:ext uri="{FF2B5EF4-FFF2-40B4-BE49-F238E27FC236}">
                  <a16:creationId xmlns:a16="http://schemas.microsoft.com/office/drawing/2014/main" id="{1DC83ACC-A045-49CD-362D-5CCF819C1EB1}"/>
                </a:ext>
              </a:extLst>
            </p:cNvPr>
            <p:cNvSpPr/>
            <p:nvPr/>
          </p:nvSpPr>
          <p:spPr>
            <a:xfrm>
              <a:off x="9664453" y="1941886"/>
              <a:ext cx="390326" cy="2484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788"/>
            </a:p>
          </p:txBody>
        </p:sp>
      </p:grpSp>
    </p:spTree>
    <p:extLst>
      <p:ext uri="{BB962C8B-B14F-4D97-AF65-F5344CB8AC3E}">
        <p14:creationId xmlns:p14="http://schemas.microsoft.com/office/powerpoint/2010/main" val="1986810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p:txBody>
          <a:bodyPr/>
          <a:lstStyle/>
          <a:p>
            <a:r>
              <a:rPr lang="en-US" dirty="0">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INTRODUCTION</a:t>
            </a:r>
            <a:endParaRPr lang="en-US" dirty="0"/>
          </a:p>
        </p:txBody>
      </p:sp>
      <p:sp>
        <p:nvSpPr>
          <p:cNvPr id="4" name="Espace réservé du texte 3">
            <a:extLst>
              <a:ext uri="{FF2B5EF4-FFF2-40B4-BE49-F238E27FC236}">
                <a16:creationId xmlns:a16="http://schemas.microsoft.com/office/drawing/2014/main" id="{92FC69AE-09AA-41EA-AA36-A75555790255}"/>
              </a:ext>
            </a:extLst>
          </p:cNvPr>
          <p:cNvSpPr>
            <a:spLocks noGrp="1"/>
          </p:cNvSpPr>
          <p:nvPr>
            <p:ph type="body" idx="3"/>
          </p:nvPr>
        </p:nvSpPr>
        <p:spPr>
          <a:xfrm>
            <a:off x="548677" y="996868"/>
            <a:ext cx="3850802" cy="3436337"/>
          </a:xfrm>
        </p:spPr>
        <p:txBody>
          <a:bodyPr/>
          <a:lstStyle/>
          <a:p>
            <a:pPr marL="228600" indent="-214313">
              <a:lnSpc>
                <a:spcPct val="115000"/>
              </a:lnSpc>
              <a:buClr>
                <a:schemeClr val="accent1"/>
              </a:buClr>
              <a:buSzPts val="1900"/>
              <a:buFont typeface="Wingdings" panose="05000000000000000000" pitchFamily="2" charset="2"/>
              <a:buChar char="v"/>
            </a:pPr>
            <a:r>
              <a:rPr lang="en-US" sz="1350" dirty="0">
                <a:solidFill>
                  <a:schemeClr val="dk1"/>
                </a:solidFill>
              </a:rPr>
              <a:t>A new hypothetical mechanistic explanation is based on FXR related pathways connecting to the innate immunity (</a:t>
            </a:r>
            <a:r>
              <a:rPr lang="en-US" sz="1350" dirty="0" err="1">
                <a:solidFill>
                  <a:schemeClr val="dk1"/>
                </a:solidFill>
              </a:rPr>
              <a:t>Fiorruci</a:t>
            </a:r>
            <a:r>
              <a:rPr lang="en-US" sz="1350" dirty="0">
                <a:solidFill>
                  <a:schemeClr val="dk1"/>
                </a:solidFill>
              </a:rPr>
              <a:t> S, 2018; Frontiers in </a:t>
            </a:r>
            <a:r>
              <a:rPr lang="en-US" sz="1350" dirty="0" err="1">
                <a:solidFill>
                  <a:schemeClr val="dk1"/>
                </a:solidFill>
              </a:rPr>
              <a:t>immunol</a:t>
            </a:r>
            <a:r>
              <a:rPr lang="en-US" sz="1350" dirty="0">
                <a:solidFill>
                  <a:schemeClr val="dk1"/>
                </a:solidFill>
              </a:rPr>
              <a:t>. </a:t>
            </a:r>
            <a:r>
              <a:rPr lang="en-US" sz="1350" dirty="0" err="1">
                <a:solidFill>
                  <a:schemeClr val="dk1"/>
                </a:solidFill>
              </a:rPr>
              <a:t>Vavassori</a:t>
            </a:r>
            <a:r>
              <a:rPr lang="en-US" sz="1350" dirty="0">
                <a:solidFill>
                  <a:schemeClr val="dk1"/>
                </a:solidFill>
              </a:rPr>
              <a:t>, 2009; J Immunol).</a:t>
            </a:r>
          </a:p>
          <a:p>
            <a:pPr marL="228600" indent="-214313">
              <a:lnSpc>
                <a:spcPct val="115000"/>
              </a:lnSpc>
              <a:buClr>
                <a:schemeClr val="accent1"/>
              </a:buClr>
              <a:buSzPts val="1900"/>
              <a:buFont typeface="Wingdings" panose="05000000000000000000" pitchFamily="2" charset="2"/>
              <a:buChar char="v"/>
            </a:pPr>
            <a:endParaRPr lang="en-US" sz="1350" dirty="0">
              <a:solidFill>
                <a:schemeClr val="dk1"/>
              </a:solidFill>
            </a:endParaRPr>
          </a:p>
          <a:p>
            <a:pPr marL="228600" indent="-214313">
              <a:lnSpc>
                <a:spcPct val="115000"/>
              </a:lnSpc>
              <a:buClr>
                <a:schemeClr val="accent1"/>
              </a:buClr>
              <a:buSzPts val="1900"/>
              <a:buFont typeface="Wingdings" panose="05000000000000000000" pitchFamily="2" charset="2"/>
              <a:buChar char="v"/>
            </a:pPr>
            <a:r>
              <a:rPr lang="en-US" sz="1350" dirty="0" err="1">
                <a:solidFill>
                  <a:schemeClr val="dk1"/>
                </a:solidFill>
              </a:rPr>
              <a:t>Vonafexor</a:t>
            </a:r>
            <a:r>
              <a:rPr lang="en-US" sz="1350" dirty="0">
                <a:solidFill>
                  <a:schemeClr val="dk1"/>
                </a:solidFill>
              </a:rPr>
              <a:t> in addition to its effect in the hepatocyte nucleus ccc-DNA transcription complex could increase the expression of CD14 and the activation of TLR pathway</a:t>
            </a:r>
            <a:r>
              <a:rPr lang="en-AU" altLang="fr-FR" sz="1350" dirty="0">
                <a:solidFill>
                  <a:schemeClr val="dk1"/>
                </a:solidFill>
              </a:rPr>
              <a:t>. </a:t>
            </a:r>
            <a:endParaRPr lang="en-US" sz="1350" dirty="0">
              <a:solidFill>
                <a:schemeClr val="dk1"/>
              </a:solidFill>
            </a:endParaRPr>
          </a:p>
          <a:p>
            <a:pPr marL="14288" indent="0">
              <a:lnSpc>
                <a:spcPct val="115000"/>
              </a:lnSpc>
              <a:buClr>
                <a:schemeClr val="accent1"/>
              </a:buClr>
              <a:buSzPts val="1900"/>
            </a:pPr>
            <a:endParaRPr lang="en-AU" altLang="fr-FR" sz="1350" dirty="0">
              <a:solidFill>
                <a:schemeClr val="dk1"/>
              </a:solidFill>
            </a:endParaRPr>
          </a:p>
          <a:p>
            <a:pPr marL="228600" indent="-214313">
              <a:lnSpc>
                <a:spcPct val="115000"/>
              </a:lnSpc>
              <a:buClr>
                <a:schemeClr val="accent1"/>
              </a:buClr>
              <a:buSzPts val="1900"/>
              <a:buFont typeface="Wingdings" panose="05000000000000000000" pitchFamily="2" charset="2"/>
              <a:buChar char="v"/>
            </a:pPr>
            <a:endParaRPr lang="en-AU" altLang="fr-FR" sz="1350" dirty="0">
              <a:solidFill>
                <a:schemeClr val="dk1"/>
              </a:solidFill>
            </a:endParaRPr>
          </a:p>
          <a:p>
            <a:pPr marL="228600" indent="-214313">
              <a:lnSpc>
                <a:spcPct val="115000"/>
              </a:lnSpc>
              <a:buClr>
                <a:schemeClr val="accent1"/>
              </a:buClr>
              <a:buSzPts val="1900"/>
              <a:buFont typeface="Wingdings" panose="05000000000000000000" pitchFamily="2" charset="2"/>
              <a:buChar char="v"/>
            </a:pPr>
            <a:r>
              <a:rPr lang="en-AU" altLang="fr-FR" sz="1350" dirty="0" err="1">
                <a:solidFill>
                  <a:schemeClr val="dk1"/>
                </a:solidFill>
              </a:rPr>
              <a:t>Vonafexor</a:t>
            </a:r>
            <a:r>
              <a:rPr lang="en-AU" altLang="fr-FR" sz="1350" dirty="0">
                <a:solidFill>
                  <a:schemeClr val="dk1"/>
                </a:solidFill>
              </a:rPr>
              <a:t> impacted HBsAg levels in CHB patients with a peg-IFN synergy (Erken R. J Viral </a:t>
            </a:r>
            <a:r>
              <a:rPr lang="en-AU" altLang="fr-FR" sz="1350" dirty="0" err="1">
                <a:solidFill>
                  <a:schemeClr val="dk1"/>
                </a:solidFill>
              </a:rPr>
              <a:t>Hepat</a:t>
            </a:r>
            <a:r>
              <a:rPr lang="en-AU" altLang="fr-FR" sz="1350" dirty="0">
                <a:solidFill>
                  <a:schemeClr val="dk1"/>
                </a:solidFill>
              </a:rPr>
              <a:t>. 2021, Scalfaro P, EASL PO-2844, 2021). </a:t>
            </a:r>
            <a:endParaRPr lang="en-AU" sz="1350" dirty="0">
              <a:solidFill>
                <a:schemeClr val="dk1"/>
              </a:solidFill>
            </a:endParaRPr>
          </a:p>
          <a:p>
            <a:pPr marL="14288" indent="0">
              <a:lnSpc>
                <a:spcPct val="114999"/>
              </a:lnSpc>
              <a:buClr>
                <a:srgbClr val="B31E47"/>
              </a:buClr>
              <a:buSzPts val="1900"/>
            </a:pPr>
            <a:endParaRPr lang="en-AU" sz="1350" dirty="0">
              <a:solidFill>
                <a:schemeClr val="dk1"/>
              </a:solidFill>
            </a:endParaRPr>
          </a:p>
          <a:p>
            <a:pPr marL="14288" indent="0">
              <a:lnSpc>
                <a:spcPct val="115000"/>
              </a:lnSpc>
              <a:buClr>
                <a:schemeClr val="accent1"/>
              </a:buClr>
              <a:buSzPts val="1900"/>
            </a:pPr>
            <a:endParaRPr lang="en-AU" altLang="fr-FR" sz="1275" dirty="0">
              <a:solidFill>
                <a:schemeClr val="dk1"/>
              </a:solidFill>
            </a:endParaRPr>
          </a:p>
        </p:txBody>
      </p:sp>
      <p:grpSp>
        <p:nvGrpSpPr>
          <p:cNvPr id="8" name="Group 7">
            <a:extLst>
              <a:ext uri="{FF2B5EF4-FFF2-40B4-BE49-F238E27FC236}">
                <a16:creationId xmlns:a16="http://schemas.microsoft.com/office/drawing/2014/main" id="{A5DC862C-06D2-7861-D2B4-ED321D9B1CAE}"/>
              </a:ext>
            </a:extLst>
          </p:cNvPr>
          <p:cNvGrpSpPr/>
          <p:nvPr/>
        </p:nvGrpSpPr>
        <p:grpSpPr>
          <a:xfrm>
            <a:off x="4514602" y="649933"/>
            <a:ext cx="921791" cy="857746"/>
            <a:chOff x="6697290" y="975100"/>
            <a:chExt cx="3808371" cy="2891677"/>
          </a:xfrm>
        </p:grpSpPr>
        <p:pic>
          <p:nvPicPr>
            <p:cNvPr id="10" name="Picture 9">
              <a:extLst>
                <a:ext uri="{FF2B5EF4-FFF2-40B4-BE49-F238E27FC236}">
                  <a16:creationId xmlns:a16="http://schemas.microsoft.com/office/drawing/2014/main" id="{4B00E50A-BC50-C842-5066-88A1B7A3000D}"/>
                </a:ext>
              </a:extLst>
            </p:cNvPr>
            <p:cNvPicPr>
              <a:picLocks noChangeAspect="1"/>
            </p:cNvPicPr>
            <p:nvPr/>
          </p:nvPicPr>
          <p:blipFill rotWithShape="1">
            <a:blip r:embed="rId3"/>
            <a:srcRect t="51971" r="53851"/>
            <a:stretch/>
          </p:blipFill>
          <p:spPr>
            <a:xfrm>
              <a:off x="6697290" y="975100"/>
              <a:ext cx="3799781" cy="2891677"/>
            </a:xfrm>
            <a:prstGeom prst="rect">
              <a:avLst/>
            </a:prstGeom>
          </p:spPr>
        </p:pic>
        <p:sp>
          <p:nvSpPr>
            <p:cNvPr id="11" name="Rectangle 10">
              <a:extLst>
                <a:ext uri="{FF2B5EF4-FFF2-40B4-BE49-F238E27FC236}">
                  <a16:creationId xmlns:a16="http://schemas.microsoft.com/office/drawing/2014/main" id="{BACBE524-B637-25A6-8620-1DDE60CCE57D}"/>
                </a:ext>
              </a:extLst>
            </p:cNvPr>
            <p:cNvSpPr/>
            <p:nvPr/>
          </p:nvSpPr>
          <p:spPr>
            <a:xfrm>
              <a:off x="10197548" y="1063487"/>
              <a:ext cx="308113" cy="2484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788"/>
            </a:p>
          </p:txBody>
        </p:sp>
        <p:sp>
          <p:nvSpPr>
            <p:cNvPr id="12" name="Rectangle 11">
              <a:extLst>
                <a:ext uri="{FF2B5EF4-FFF2-40B4-BE49-F238E27FC236}">
                  <a16:creationId xmlns:a16="http://schemas.microsoft.com/office/drawing/2014/main" id="{2B4436B3-2F10-480A-973D-A5385C21AA17}"/>
                </a:ext>
              </a:extLst>
            </p:cNvPr>
            <p:cNvSpPr/>
            <p:nvPr/>
          </p:nvSpPr>
          <p:spPr>
            <a:xfrm>
              <a:off x="9369900" y="1593574"/>
              <a:ext cx="390326" cy="2484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788"/>
            </a:p>
          </p:txBody>
        </p:sp>
        <p:sp>
          <p:nvSpPr>
            <p:cNvPr id="13" name="Rectangle 12">
              <a:extLst>
                <a:ext uri="{FF2B5EF4-FFF2-40B4-BE49-F238E27FC236}">
                  <a16:creationId xmlns:a16="http://schemas.microsoft.com/office/drawing/2014/main" id="{8BF1ED84-B017-89BA-FA5D-50A759485692}"/>
                </a:ext>
              </a:extLst>
            </p:cNvPr>
            <p:cNvSpPr/>
            <p:nvPr/>
          </p:nvSpPr>
          <p:spPr>
            <a:xfrm>
              <a:off x="9664453" y="1941886"/>
              <a:ext cx="390326" cy="2484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788"/>
            </a:p>
          </p:txBody>
        </p:sp>
      </p:grpSp>
      <p:pic>
        <p:nvPicPr>
          <p:cNvPr id="5" name="Picture 5" descr="Diagram&#10;&#10;Description automatically generated">
            <a:extLst>
              <a:ext uri="{FF2B5EF4-FFF2-40B4-BE49-F238E27FC236}">
                <a16:creationId xmlns:a16="http://schemas.microsoft.com/office/drawing/2014/main" id="{1FF002DF-BE3D-69C1-A1BD-F10E4AE407A9}"/>
              </a:ext>
            </a:extLst>
          </p:cNvPr>
          <p:cNvPicPr>
            <a:picLocks noChangeAspect="1"/>
          </p:cNvPicPr>
          <p:nvPr/>
        </p:nvPicPr>
        <p:blipFill>
          <a:blip r:embed="rId4"/>
          <a:stretch>
            <a:fillRect/>
          </a:stretch>
        </p:blipFill>
        <p:spPr>
          <a:xfrm>
            <a:off x="5322167" y="879834"/>
            <a:ext cx="3524057" cy="2206291"/>
          </a:xfrm>
          <a:prstGeom prst="rect">
            <a:avLst/>
          </a:prstGeom>
        </p:spPr>
      </p:pic>
      <p:pic>
        <p:nvPicPr>
          <p:cNvPr id="6" name="Picture 8" descr="Chart&#10;&#10;Description automatically generated">
            <a:extLst>
              <a:ext uri="{FF2B5EF4-FFF2-40B4-BE49-F238E27FC236}">
                <a16:creationId xmlns:a16="http://schemas.microsoft.com/office/drawing/2014/main" id="{0A7D9735-F8E0-4B56-358E-101490EA4461}"/>
              </a:ext>
            </a:extLst>
          </p:cNvPr>
          <p:cNvPicPr>
            <a:picLocks noChangeAspect="1"/>
          </p:cNvPicPr>
          <p:nvPr/>
        </p:nvPicPr>
        <p:blipFill>
          <a:blip r:embed="rId5"/>
          <a:stretch>
            <a:fillRect/>
          </a:stretch>
        </p:blipFill>
        <p:spPr>
          <a:xfrm>
            <a:off x="5140810" y="3060862"/>
            <a:ext cx="2258774" cy="1883514"/>
          </a:xfrm>
          <a:prstGeom prst="rect">
            <a:avLst/>
          </a:prstGeom>
        </p:spPr>
      </p:pic>
      <p:sp>
        <p:nvSpPr>
          <p:cNvPr id="9" name="TextBox 8">
            <a:extLst>
              <a:ext uri="{FF2B5EF4-FFF2-40B4-BE49-F238E27FC236}">
                <a16:creationId xmlns:a16="http://schemas.microsoft.com/office/drawing/2014/main" id="{8C3699C6-7E3C-4D6B-5F81-858038A725F5}"/>
              </a:ext>
            </a:extLst>
          </p:cNvPr>
          <p:cNvSpPr txBox="1"/>
          <p:nvPr/>
        </p:nvSpPr>
        <p:spPr>
          <a:xfrm>
            <a:off x="6418754" y="3265919"/>
            <a:ext cx="989882" cy="39825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br>
              <a:rPr lang="en-US" sz="788" dirty="0"/>
            </a:br>
            <a:r>
              <a:rPr lang="en-US" sz="675" b="1" dirty="0">
                <a:solidFill>
                  <a:srgbClr val="980000"/>
                </a:solidFill>
                <a:latin typeface="Avenir"/>
              </a:rPr>
              <a:t>W16 -0.9 (0.1) log10 IU/ml (p&lt;0.001)</a:t>
            </a:r>
            <a:endParaRPr lang="en-US" sz="788" dirty="0"/>
          </a:p>
        </p:txBody>
      </p:sp>
    </p:spTree>
    <p:extLst>
      <p:ext uri="{BB962C8B-B14F-4D97-AF65-F5344CB8AC3E}">
        <p14:creationId xmlns:p14="http://schemas.microsoft.com/office/powerpoint/2010/main" val="2233191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p:txBody>
          <a:bodyPr/>
          <a:lstStyle/>
          <a:p>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AIM</a:t>
            </a:r>
            <a:endParaRPr lang="en-US"/>
          </a:p>
          <a:p>
            <a:endParaRPr lang="fr-FR"/>
          </a:p>
        </p:txBody>
      </p:sp>
      <p:sp>
        <p:nvSpPr>
          <p:cNvPr id="4" name="Espace réservé du texte 3">
            <a:extLst>
              <a:ext uri="{FF2B5EF4-FFF2-40B4-BE49-F238E27FC236}">
                <a16:creationId xmlns:a16="http://schemas.microsoft.com/office/drawing/2014/main" id="{92FC69AE-09AA-41EA-AA36-A75555790255}"/>
              </a:ext>
            </a:extLst>
          </p:cNvPr>
          <p:cNvSpPr>
            <a:spLocks noGrp="1"/>
          </p:cNvSpPr>
          <p:nvPr>
            <p:ph type="body" idx="3"/>
          </p:nvPr>
        </p:nvSpPr>
        <p:spPr>
          <a:xfrm>
            <a:off x="591502" y="1601265"/>
            <a:ext cx="7835167" cy="3425175"/>
          </a:xfrm>
        </p:spPr>
        <p:txBody>
          <a:bodyPr/>
          <a:lstStyle/>
          <a:p>
            <a:pPr marL="14288" indent="0">
              <a:lnSpc>
                <a:spcPct val="150000"/>
              </a:lnSpc>
              <a:buClr>
                <a:schemeClr val="accent1"/>
              </a:buClr>
              <a:buSzPts val="1900"/>
            </a:pPr>
            <a:r>
              <a:rPr lang="en-US" sz="1600" dirty="0">
                <a:solidFill>
                  <a:schemeClr val="dk1"/>
                </a:solidFill>
              </a:rPr>
              <a:t>To confirm the synergic effect between </a:t>
            </a:r>
            <a:r>
              <a:rPr lang="en-US" sz="1600" dirty="0" err="1">
                <a:solidFill>
                  <a:schemeClr val="dk1"/>
                </a:solidFill>
              </a:rPr>
              <a:t>Vonafexor</a:t>
            </a:r>
            <a:r>
              <a:rPr lang="en-US" sz="1600" dirty="0">
                <a:solidFill>
                  <a:schemeClr val="dk1"/>
                </a:solidFill>
              </a:rPr>
              <a:t> and peg-IFN in untreated CHB patients</a:t>
            </a:r>
          </a:p>
          <a:p>
            <a:pPr marL="228600" indent="-214313">
              <a:lnSpc>
                <a:spcPct val="150000"/>
              </a:lnSpc>
              <a:buClr>
                <a:schemeClr val="accent1"/>
              </a:buClr>
              <a:buSzPts val="1900"/>
              <a:buFont typeface="Wingdings,Sans-Serif" panose="05000000000000000000" pitchFamily="2" charset="2"/>
              <a:buChar char="v"/>
            </a:pPr>
            <a:endParaRPr lang="en-US" sz="1600" dirty="0">
              <a:solidFill>
                <a:schemeClr val="dk1"/>
              </a:solidFill>
            </a:endParaRPr>
          </a:p>
          <a:p>
            <a:pPr marL="271463" indent="-257175">
              <a:lnSpc>
                <a:spcPct val="150000"/>
              </a:lnSpc>
              <a:buClr>
                <a:schemeClr val="accent1"/>
              </a:buClr>
              <a:buSzPts val="1900"/>
              <a:buFont typeface="Wingdings" panose="05000000000000000000" pitchFamily="2" charset="2"/>
              <a:buChar char="v"/>
            </a:pPr>
            <a:endParaRPr lang="en-US" sz="1350" dirty="0">
              <a:solidFill>
                <a:schemeClr val="dk1"/>
              </a:solidFill>
            </a:endParaRPr>
          </a:p>
          <a:p>
            <a:pPr marL="14288" indent="0">
              <a:lnSpc>
                <a:spcPct val="150000"/>
              </a:lnSpc>
              <a:buClr>
                <a:schemeClr val="accent1"/>
              </a:buClr>
              <a:buSzPts val="1900"/>
            </a:pPr>
            <a:endParaRPr lang="en-US" sz="1350" strike="sngStrike" dirty="0">
              <a:solidFill>
                <a:schemeClr val="dk1"/>
              </a:solidFill>
            </a:endParaRPr>
          </a:p>
          <a:p>
            <a:pPr marL="14288" indent="0">
              <a:lnSpc>
                <a:spcPct val="115000"/>
              </a:lnSpc>
              <a:buClr>
                <a:schemeClr val="dk1"/>
              </a:buClr>
              <a:buSzPts val="1900"/>
            </a:pPr>
            <a:endParaRPr lang="en-US" sz="1350" dirty="0">
              <a:solidFill>
                <a:schemeClr val="dk1"/>
              </a:solidFill>
            </a:endParaRPr>
          </a:p>
        </p:txBody>
      </p:sp>
    </p:spTree>
    <p:extLst>
      <p:ext uri="{BB962C8B-B14F-4D97-AF65-F5344CB8AC3E}">
        <p14:creationId xmlns:p14="http://schemas.microsoft.com/office/powerpoint/2010/main" val="1487662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a:xfrm>
            <a:off x="320597" y="188632"/>
            <a:ext cx="6288975" cy="312300"/>
          </a:xfrm>
        </p:spPr>
        <p:txBody>
          <a:bodyPr/>
          <a:lstStyle/>
          <a:p>
            <a:r>
              <a:rPr lang="en-US" dirty="0">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lc="http://schemas.openxmlformats.org/drawingml/2006/lockedCanvas" textRoundtripDataId="0"/>
                  </a:ext>
                </a:extLst>
              </a:rPr>
              <a:t>METHOD</a:t>
            </a:r>
            <a:endParaRPr lang="en-US" dirty="0"/>
          </a:p>
          <a:p>
            <a:endParaRPr lang="en-US" dirty="0"/>
          </a:p>
          <a:p>
            <a:endParaRPr lang="fr-FR" dirty="0"/>
          </a:p>
        </p:txBody>
      </p:sp>
      <p:sp>
        <p:nvSpPr>
          <p:cNvPr id="4" name="Espace réservé du texte 3">
            <a:extLst>
              <a:ext uri="{FF2B5EF4-FFF2-40B4-BE49-F238E27FC236}">
                <a16:creationId xmlns:a16="http://schemas.microsoft.com/office/drawing/2014/main" id="{92FC69AE-09AA-41EA-AA36-A75555790255}"/>
              </a:ext>
            </a:extLst>
          </p:cNvPr>
          <p:cNvSpPr>
            <a:spLocks noGrp="1"/>
          </p:cNvSpPr>
          <p:nvPr>
            <p:ph type="body" idx="3"/>
          </p:nvPr>
        </p:nvSpPr>
        <p:spPr>
          <a:xfrm>
            <a:off x="320597" y="762953"/>
            <a:ext cx="6288975" cy="3809047"/>
          </a:xfrm>
        </p:spPr>
        <p:txBody>
          <a:bodyPr/>
          <a:lstStyle/>
          <a:p>
            <a:pPr marL="228600" indent="-214313">
              <a:buClr>
                <a:schemeClr val="accent1"/>
              </a:buClr>
              <a:buSzPts val="1900"/>
              <a:buFont typeface="Wingdings,Sans-Serif" panose="05000000000000000000" pitchFamily="2" charset="2"/>
              <a:buChar char="v"/>
            </a:pPr>
            <a:r>
              <a:rPr lang="en-US" sz="1350" dirty="0">
                <a:solidFill>
                  <a:schemeClr val="dk1"/>
                </a:solidFill>
              </a:rPr>
              <a:t>A retrospective analysis was conducted to compare the antiviral effect seen in the phase 2 study (</a:t>
            </a:r>
            <a:r>
              <a:rPr lang="en-AU" altLang="fr-FR" sz="1350" dirty="0">
                <a:solidFill>
                  <a:schemeClr val="dk1"/>
                </a:solidFill>
              </a:rPr>
              <a:t>Scalfaro P et al. (2021, EASL)</a:t>
            </a:r>
            <a:r>
              <a:rPr lang="en-US" sz="1350" b="1" dirty="0">
                <a:solidFill>
                  <a:schemeClr val="dk1"/>
                </a:solidFill>
              </a:rPr>
              <a:t>: </a:t>
            </a:r>
          </a:p>
          <a:p>
            <a:pPr marL="571500" lvl="1" indent="-214313">
              <a:spcBef>
                <a:spcPts val="600"/>
              </a:spcBef>
              <a:buClr>
                <a:schemeClr val="accent1"/>
              </a:buClr>
              <a:buSzPts val="1900"/>
              <a:buFont typeface="Wingdings,Sans-Serif" panose="05000000000000000000" pitchFamily="2" charset="2"/>
              <a:buChar char="v"/>
            </a:pPr>
            <a:r>
              <a:rPr lang="fr-FR" sz="1350" dirty="0" err="1">
                <a:solidFill>
                  <a:schemeClr val="dk1"/>
                </a:solidFill>
              </a:rPr>
              <a:t>Vonafexor</a:t>
            </a:r>
            <a:r>
              <a:rPr lang="fr-FR" sz="1350" dirty="0">
                <a:solidFill>
                  <a:schemeClr val="dk1"/>
                </a:solidFill>
              </a:rPr>
              <a:t> </a:t>
            </a:r>
            <a:r>
              <a:rPr lang="fr-FR" sz="1350" dirty="0" err="1">
                <a:solidFill>
                  <a:schemeClr val="dk1"/>
                </a:solidFill>
              </a:rPr>
              <a:t>with</a:t>
            </a:r>
            <a:r>
              <a:rPr lang="fr-FR" sz="1350" dirty="0">
                <a:solidFill>
                  <a:schemeClr val="dk1"/>
                </a:solidFill>
              </a:rPr>
              <a:t> </a:t>
            </a:r>
            <a:r>
              <a:rPr lang="fr-FR" sz="1350" dirty="0" err="1">
                <a:solidFill>
                  <a:schemeClr val="dk1"/>
                </a:solidFill>
              </a:rPr>
              <a:t>peg</a:t>
            </a:r>
            <a:r>
              <a:rPr lang="fr-FR" sz="1350" dirty="0">
                <a:solidFill>
                  <a:schemeClr val="dk1"/>
                </a:solidFill>
              </a:rPr>
              <a:t>-IFN</a:t>
            </a:r>
            <a:r>
              <a:rPr lang="el-GR" sz="1350" dirty="0">
                <a:solidFill>
                  <a:schemeClr val="dk1"/>
                </a:solidFill>
              </a:rPr>
              <a:t>α</a:t>
            </a:r>
            <a:r>
              <a:rPr lang="fr-FR" sz="1350" dirty="0">
                <a:solidFill>
                  <a:schemeClr val="dk1"/>
                </a:solidFill>
              </a:rPr>
              <a:t>-2a +/- ETV over 16 </a:t>
            </a:r>
            <a:r>
              <a:rPr lang="fr-FR" sz="1350" dirty="0" err="1">
                <a:solidFill>
                  <a:schemeClr val="dk1"/>
                </a:solidFill>
              </a:rPr>
              <a:t>weeks</a:t>
            </a:r>
            <a:r>
              <a:rPr lang="fr-FR" sz="1350" dirty="0">
                <a:solidFill>
                  <a:schemeClr val="dk1"/>
                </a:solidFill>
              </a:rPr>
              <a:t>, </a:t>
            </a:r>
            <a:r>
              <a:rPr lang="fr-FR" sz="1350" dirty="0" err="1">
                <a:solidFill>
                  <a:schemeClr val="dk1"/>
                </a:solidFill>
              </a:rPr>
              <a:t>followed</a:t>
            </a:r>
            <a:r>
              <a:rPr lang="fr-FR" sz="1350" dirty="0">
                <a:solidFill>
                  <a:schemeClr val="dk1"/>
                </a:solidFill>
              </a:rPr>
              <a:t> by 24 </a:t>
            </a:r>
            <a:r>
              <a:rPr lang="fr-FR" sz="1350" dirty="0" err="1">
                <a:solidFill>
                  <a:schemeClr val="dk1"/>
                </a:solidFill>
              </a:rPr>
              <a:t>weeks</a:t>
            </a:r>
            <a:r>
              <a:rPr lang="fr-FR" sz="1350" dirty="0">
                <a:solidFill>
                  <a:schemeClr val="dk1"/>
                </a:solidFill>
              </a:rPr>
              <a:t> ETV to </a:t>
            </a:r>
            <a:endParaRPr lang="en-US" sz="1350" dirty="0">
              <a:solidFill>
                <a:schemeClr val="dk1"/>
              </a:solidFill>
            </a:endParaRPr>
          </a:p>
          <a:p>
            <a:pPr marL="571500" lvl="1" indent="-214313">
              <a:spcBef>
                <a:spcPts val="600"/>
              </a:spcBef>
              <a:buClr>
                <a:schemeClr val="accent1"/>
              </a:buClr>
              <a:buSzPts val="1900"/>
              <a:buFont typeface="Wingdings,Sans-Serif" panose="05000000000000000000" pitchFamily="2" charset="2"/>
              <a:buChar char="v"/>
            </a:pPr>
            <a:r>
              <a:rPr lang="en-US" sz="1350" dirty="0">
                <a:solidFill>
                  <a:schemeClr val="dk1"/>
                </a:solidFill>
              </a:rPr>
              <a:t>historic external matched cohort of patients treated with peg-IFN with or without NA. Patient level data  was extracted from external CHB controls from published academic trials:</a:t>
            </a:r>
          </a:p>
          <a:p>
            <a:pPr marL="228600" indent="-214313">
              <a:buClr>
                <a:schemeClr val="accent1"/>
              </a:buClr>
              <a:buSzPts val="1900"/>
              <a:buFont typeface="Wingdings,Sans-Serif" panose="05000000000000000000" pitchFamily="2" charset="2"/>
              <a:buChar char="v"/>
            </a:pPr>
            <a:endParaRPr lang="en-US" sz="1350" dirty="0">
              <a:solidFill>
                <a:schemeClr val="dk1"/>
              </a:solidFill>
            </a:endParaRPr>
          </a:p>
          <a:p>
            <a:pPr marL="228600" indent="-214313">
              <a:lnSpc>
                <a:spcPct val="150000"/>
              </a:lnSpc>
              <a:buClr>
                <a:schemeClr val="accent1"/>
              </a:buClr>
              <a:buSzPts val="1900"/>
              <a:buFont typeface="Wingdings,Sans-Serif" panose="05000000000000000000" pitchFamily="2" charset="2"/>
              <a:buChar char="v"/>
            </a:pPr>
            <a:r>
              <a:rPr lang="fi-FI" sz="1350" b="1" dirty="0">
                <a:solidFill>
                  <a:schemeClr val="dk1"/>
                </a:solidFill>
              </a:rPr>
              <a:t>Janssen H. et al. </a:t>
            </a:r>
            <a:r>
              <a:rPr lang="fr-FR" sz="1350" b="1" dirty="0">
                <a:solidFill>
                  <a:schemeClr val="dk1"/>
                </a:solidFill>
              </a:rPr>
              <a:t>HBV-99-01 </a:t>
            </a:r>
            <a:r>
              <a:rPr lang="fr-FR" sz="1350" b="1" dirty="0" err="1">
                <a:solidFill>
                  <a:schemeClr val="dk1"/>
                </a:solidFill>
              </a:rPr>
              <a:t>Study</a:t>
            </a:r>
            <a:r>
              <a:rPr lang="fr-FR" sz="1350" b="1" dirty="0">
                <a:solidFill>
                  <a:schemeClr val="dk1"/>
                </a:solidFill>
              </a:rPr>
              <a:t> Group (2005, Lancet):</a:t>
            </a:r>
          </a:p>
          <a:p>
            <a:pPr marL="571500" lvl="1" indent="-214313">
              <a:lnSpc>
                <a:spcPct val="150000"/>
              </a:lnSpc>
              <a:buClr>
                <a:schemeClr val="accent1"/>
              </a:buClr>
              <a:buSzPts val="1900"/>
              <a:buFont typeface="Wingdings,Sans-Serif" panose="05000000000000000000" pitchFamily="2" charset="2"/>
              <a:buChar char="v"/>
            </a:pPr>
            <a:r>
              <a:rPr lang="fr-FR" sz="1350" dirty="0" err="1">
                <a:solidFill>
                  <a:schemeClr val="dk1"/>
                </a:solidFill>
              </a:rPr>
              <a:t>peg</a:t>
            </a:r>
            <a:r>
              <a:rPr lang="fr-FR" sz="1350" dirty="0">
                <a:solidFill>
                  <a:schemeClr val="dk1"/>
                </a:solidFill>
              </a:rPr>
              <a:t>-IFN</a:t>
            </a:r>
            <a:r>
              <a:rPr lang="el-GR" sz="1350" dirty="0">
                <a:solidFill>
                  <a:schemeClr val="dk1"/>
                </a:solidFill>
              </a:rPr>
              <a:t>α</a:t>
            </a:r>
            <a:r>
              <a:rPr lang="fr-FR" sz="1350" dirty="0">
                <a:solidFill>
                  <a:schemeClr val="dk1"/>
                </a:solidFill>
              </a:rPr>
              <a:t>-2b </a:t>
            </a:r>
            <a:r>
              <a:rPr lang="fr-FR" sz="1350" dirty="0" err="1">
                <a:solidFill>
                  <a:schemeClr val="dk1"/>
                </a:solidFill>
              </a:rPr>
              <a:t>with</a:t>
            </a:r>
            <a:r>
              <a:rPr lang="fr-FR" sz="1350" dirty="0">
                <a:solidFill>
                  <a:schemeClr val="dk1"/>
                </a:solidFill>
              </a:rPr>
              <a:t> or </a:t>
            </a:r>
            <a:r>
              <a:rPr lang="fr-FR" sz="1350" dirty="0" err="1">
                <a:solidFill>
                  <a:schemeClr val="dk1"/>
                </a:solidFill>
              </a:rPr>
              <a:t>without</a:t>
            </a:r>
            <a:r>
              <a:rPr lang="fr-FR" sz="1350" dirty="0">
                <a:solidFill>
                  <a:schemeClr val="dk1"/>
                </a:solidFill>
              </a:rPr>
              <a:t> </a:t>
            </a:r>
            <a:r>
              <a:rPr lang="fr-FR" sz="1350" dirty="0" err="1">
                <a:solidFill>
                  <a:schemeClr val="dk1"/>
                </a:solidFill>
              </a:rPr>
              <a:t>Lamivudine</a:t>
            </a:r>
            <a:r>
              <a:rPr lang="fr-FR" sz="1350" dirty="0">
                <a:solidFill>
                  <a:schemeClr val="dk1"/>
                </a:solidFill>
              </a:rPr>
              <a:t> over 52 </a:t>
            </a:r>
            <a:r>
              <a:rPr lang="fr-FR" sz="1350" dirty="0" err="1">
                <a:solidFill>
                  <a:schemeClr val="dk1"/>
                </a:solidFill>
              </a:rPr>
              <a:t>weeks</a:t>
            </a:r>
            <a:endParaRPr lang="fr-FR" sz="1350" b="1" dirty="0">
              <a:solidFill>
                <a:schemeClr val="dk1"/>
              </a:solidFill>
            </a:endParaRPr>
          </a:p>
          <a:p>
            <a:pPr marL="228600" indent="-214313">
              <a:lnSpc>
                <a:spcPct val="150000"/>
              </a:lnSpc>
              <a:buClr>
                <a:schemeClr val="accent1"/>
              </a:buClr>
              <a:buSzPts val="1900"/>
              <a:buFont typeface="Wingdings,Sans-Serif" panose="05000000000000000000" pitchFamily="2" charset="2"/>
              <a:buChar char="v"/>
            </a:pPr>
            <a:r>
              <a:rPr lang="fi-FI" sz="1350" b="1" dirty="0" err="1">
                <a:solidFill>
                  <a:schemeClr val="dk1"/>
                </a:solidFill>
              </a:rPr>
              <a:t>Rijckborst</a:t>
            </a:r>
            <a:r>
              <a:rPr lang="fi-FI" sz="1350" b="1" dirty="0">
                <a:solidFill>
                  <a:schemeClr val="dk1"/>
                </a:solidFill>
              </a:rPr>
              <a:t> V. et al.</a:t>
            </a:r>
            <a:r>
              <a:rPr lang="en-US" sz="1350" b="1" dirty="0"/>
              <a:t> PARC Study Group</a:t>
            </a:r>
            <a:r>
              <a:rPr lang="fi-FI" sz="1350" b="1" dirty="0">
                <a:solidFill>
                  <a:schemeClr val="dk1"/>
                </a:solidFill>
              </a:rPr>
              <a:t> </a:t>
            </a:r>
            <a:r>
              <a:rPr lang="fr-FR" sz="1350" b="1" dirty="0">
                <a:solidFill>
                  <a:schemeClr val="dk1"/>
                </a:solidFill>
              </a:rPr>
              <a:t>(2010, </a:t>
            </a:r>
            <a:r>
              <a:rPr lang="en-US" sz="1350" b="1" dirty="0">
                <a:solidFill>
                  <a:schemeClr val="dk1"/>
                </a:solidFill>
              </a:rPr>
              <a:t>Am</a:t>
            </a:r>
            <a:r>
              <a:rPr lang="en-US" sz="1350" b="1" dirty="0"/>
              <a:t> J Gastroenterol</a:t>
            </a:r>
            <a:r>
              <a:rPr lang="fr-FR" sz="1350" b="1" dirty="0">
                <a:solidFill>
                  <a:schemeClr val="dk1"/>
                </a:solidFill>
              </a:rPr>
              <a:t>): </a:t>
            </a:r>
          </a:p>
          <a:p>
            <a:pPr marL="571500" lvl="1" indent="-214313">
              <a:lnSpc>
                <a:spcPct val="150000"/>
              </a:lnSpc>
              <a:buClr>
                <a:schemeClr val="accent1"/>
              </a:buClr>
              <a:buSzPts val="1900"/>
              <a:buFont typeface="Wingdings,Sans-Serif" panose="05000000000000000000" pitchFamily="2" charset="2"/>
              <a:buChar char="v"/>
            </a:pPr>
            <a:r>
              <a:rPr lang="fr-FR" sz="1350" dirty="0" err="1">
                <a:solidFill>
                  <a:schemeClr val="dk1"/>
                </a:solidFill>
              </a:rPr>
              <a:t>peg</a:t>
            </a:r>
            <a:r>
              <a:rPr lang="fr-FR" sz="1350" dirty="0">
                <a:solidFill>
                  <a:schemeClr val="dk1"/>
                </a:solidFill>
              </a:rPr>
              <a:t>-IFN</a:t>
            </a:r>
            <a:r>
              <a:rPr lang="el-GR" sz="1350" dirty="0">
                <a:solidFill>
                  <a:schemeClr val="dk1"/>
                </a:solidFill>
              </a:rPr>
              <a:t>α-2</a:t>
            </a:r>
            <a:r>
              <a:rPr lang="fr-FR" sz="1350" dirty="0">
                <a:solidFill>
                  <a:schemeClr val="dk1"/>
                </a:solidFill>
              </a:rPr>
              <a:t>a </a:t>
            </a:r>
            <a:r>
              <a:rPr lang="fr-FR" sz="1350" dirty="0" err="1">
                <a:solidFill>
                  <a:schemeClr val="dk1"/>
                </a:solidFill>
              </a:rPr>
              <a:t>with</a:t>
            </a:r>
            <a:r>
              <a:rPr lang="fr-FR" sz="1350" dirty="0">
                <a:solidFill>
                  <a:schemeClr val="dk1"/>
                </a:solidFill>
              </a:rPr>
              <a:t> or </a:t>
            </a:r>
            <a:r>
              <a:rPr lang="fr-FR" sz="1350" dirty="0" err="1">
                <a:solidFill>
                  <a:schemeClr val="dk1"/>
                </a:solidFill>
              </a:rPr>
              <a:t>without</a:t>
            </a:r>
            <a:r>
              <a:rPr lang="fr-FR" sz="1350" dirty="0">
                <a:solidFill>
                  <a:schemeClr val="dk1"/>
                </a:solidFill>
              </a:rPr>
              <a:t> </a:t>
            </a:r>
            <a:r>
              <a:rPr lang="fr-FR" sz="1350" dirty="0" err="1">
                <a:solidFill>
                  <a:schemeClr val="dk1"/>
                </a:solidFill>
              </a:rPr>
              <a:t>Ribavirin</a:t>
            </a:r>
            <a:r>
              <a:rPr lang="fr-FR" sz="1350" dirty="0">
                <a:solidFill>
                  <a:schemeClr val="dk1"/>
                </a:solidFill>
              </a:rPr>
              <a:t> over 48 </a:t>
            </a:r>
            <a:r>
              <a:rPr lang="fr-FR" sz="1350" dirty="0" err="1">
                <a:solidFill>
                  <a:schemeClr val="dk1"/>
                </a:solidFill>
              </a:rPr>
              <a:t>weeks</a:t>
            </a:r>
            <a:endParaRPr lang="fr-FR" sz="1350" b="1" dirty="0">
              <a:solidFill>
                <a:schemeClr val="dk1"/>
              </a:solidFill>
            </a:endParaRPr>
          </a:p>
          <a:p>
            <a:pPr marL="228600" indent="-214313">
              <a:lnSpc>
                <a:spcPct val="150000"/>
              </a:lnSpc>
              <a:buClr>
                <a:schemeClr val="accent1"/>
              </a:buClr>
              <a:buSzPts val="1900"/>
              <a:buFont typeface="Wingdings,Sans-Serif" panose="05000000000000000000" pitchFamily="2" charset="2"/>
              <a:buChar char="v"/>
            </a:pPr>
            <a:r>
              <a:rPr lang="fr-FR" sz="1350" b="1" dirty="0" err="1">
                <a:solidFill>
                  <a:schemeClr val="dk1"/>
                </a:solidFill>
              </a:rPr>
              <a:t>Tangkijvanich</a:t>
            </a:r>
            <a:r>
              <a:rPr lang="fr-FR" sz="1350" b="1" dirty="0">
                <a:solidFill>
                  <a:schemeClr val="dk1"/>
                </a:solidFill>
              </a:rPr>
              <a:t> P. et al. (</a:t>
            </a:r>
            <a:r>
              <a:rPr lang="en-US" sz="1350" b="1" dirty="0">
                <a:solidFill>
                  <a:schemeClr val="dk1"/>
                </a:solidFill>
              </a:rPr>
              <a:t>2016, J Viral </a:t>
            </a:r>
            <a:r>
              <a:rPr lang="en-US" sz="1350" b="1" dirty="0" err="1">
                <a:solidFill>
                  <a:schemeClr val="dk1"/>
                </a:solidFill>
              </a:rPr>
              <a:t>Hepat</a:t>
            </a:r>
            <a:r>
              <a:rPr lang="fr-FR" sz="1350" b="1" dirty="0">
                <a:solidFill>
                  <a:schemeClr val="dk1"/>
                </a:solidFill>
              </a:rPr>
              <a:t>):</a:t>
            </a:r>
            <a:r>
              <a:rPr lang="fr-FR" sz="1350" dirty="0">
                <a:solidFill>
                  <a:schemeClr val="dk1"/>
                </a:solidFill>
              </a:rPr>
              <a:t> </a:t>
            </a:r>
          </a:p>
          <a:p>
            <a:pPr marL="571500" lvl="1" indent="-214313">
              <a:lnSpc>
                <a:spcPct val="150000"/>
              </a:lnSpc>
              <a:buClr>
                <a:schemeClr val="accent1"/>
              </a:buClr>
              <a:buSzPts val="1900"/>
              <a:buFont typeface="Wingdings,Sans-Serif" panose="05000000000000000000" pitchFamily="2" charset="2"/>
              <a:buChar char="v"/>
            </a:pPr>
            <a:r>
              <a:rPr lang="fr-FR" sz="1350" dirty="0" err="1">
                <a:solidFill>
                  <a:schemeClr val="dk1"/>
                </a:solidFill>
              </a:rPr>
              <a:t>peg</a:t>
            </a:r>
            <a:r>
              <a:rPr lang="fr-FR" sz="1350" dirty="0">
                <a:solidFill>
                  <a:schemeClr val="dk1"/>
                </a:solidFill>
              </a:rPr>
              <a:t>-IFN</a:t>
            </a:r>
            <a:r>
              <a:rPr lang="el-GR" sz="1350" dirty="0">
                <a:solidFill>
                  <a:schemeClr val="dk1"/>
                </a:solidFill>
              </a:rPr>
              <a:t>α</a:t>
            </a:r>
            <a:r>
              <a:rPr lang="fr-FR" sz="1350" dirty="0">
                <a:solidFill>
                  <a:schemeClr val="dk1"/>
                </a:solidFill>
              </a:rPr>
              <a:t>-2b </a:t>
            </a:r>
            <a:r>
              <a:rPr lang="fr-FR" sz="1350" dirty="0" err="1">
                <a:solidFill>
                  <a:schemeClr val="dk1"/>
                </a:solidFill>
              </a:rPr>
              <a:t>with</a:t>
            </a:r>
            <a:r>
              <a:rPr lang="fr-FR" sz="1350" dirty="0">
                <a:solidFill>
                  <a:schemeClr val="dk1"/>
                </a:solidFill>
              </a:rPr>
              <a:t> or </a:t>
            </a:r>
            <a:r>
              <a:rPr lang="fr-FR" sz="1350" dirty="0" err="1">
                <a:solidFill>
                  <a:schemeClr val="dk1"/>
                </a:solidFill>
              </a:rPr>
              <a:t>without</a:t>
            </a:r>
            <a:r>
              <a:rPr lang="fr-FR" sz="1350" dirty="0">
                <a:solidFill>
                  <a:schemeClr val="dk1"/>
                </a:solidFill>
              </a:rPr>
              <a:t> ETV over 48 </a:t>
            </a:r>
            <a:r>
              <a:rPr lang="fr-FR" sz="1350" dirty="0" err="1">
                <a:solidFill>
                  <a:schemeClr val="dk1"/>
                </a:solidFill>
              </a:rPr>
              <a:t>weeks</a:t>
            </a:r>
            <a:endParaRPr lang="fr-FR" sz="1350" dirty="0">
              <a:solidFill>
                <a:schemeClr val="dk1"/>
              </a:solidFill>
            </a:endParaRPr>
          </a:p>
          <a:p>
            <a:pPr marL="228600" indent="-214313">
              <a:lnSpc>
                <a:spcPct val="150000"/>
              </a:lnSpc>
              <a:buClr>
                <a:schemeClr val="accent1"/>
              </a:buClr>
              <a:buSzPts val="1900"/>
              <a:buFont typeface="Wingdings,Sans-Serif" panose="05000000000000000000" pitchFamily="2" charset="2"/>
              <a:buChar char="v"/>
            </a:pPr>
            <a:r>
              <a:rPr lang="fi-FI" sz="1350" b="1" dirty="0">
                <a:solidFill>
                  <a:schemeClr val="dk1"/>
                </a:solidFill>
              </a:rPr>
              <a:t>De </a:t>
            </a:r>
            <a:r>
              <a:rPr lang="fi-FI" sz="1350" b="1" dirty="0" err="1">
                <a:solidFill>
                  <a:schemeClr val="dk1"/>
                </a:solidFill>
              </a:rPr>
              <a:t>Niet</a:t>
            </a:r>
            <a:r>
              <a:rPr lang="fi-FI" sz="1350" b="1" dirty="0">
                <a:solidFill>
                  <a:schemeClr val="dk1"/>
                </a:solidFill>
              </a:rPr>
              <a:t> A, et al. </a:t>
            </a:r>
            <a:r>
              <a:rPr lang="fr-FR" sz="1350" b="1" dirty="0">
                <a:solidFill>
                  <a:schemeClr val="dk1"/>
                </a:solidFill>
              </a:rPr>
              <a:t>(2017, Lancet </a:t>
            </a:r>
            <a:r>
              <a:rPr lang="fr-FR" sz="1350" b="1" dirty="0" err="1">
                <a:solidFill>
                  <a:schemeClr val="dk1"/>
                </a:solidFill>
              </a:rPr>
              <a:t>Gastroenterol</a:t>
            </a:r>
            <a:r>
              <a:rPr lang="fr-FR" sz="1350" b="1" dirty="0">
                <a:solidFill>
                  <a:schemeClr val="dk1"/>
                </a:solidFill>
              </a:rPr>
              <a:t> </a:t>
            </a:r>
            <a:r>
              <a:rPr lang="fr-FR" sz="1350" b="1" dirty="0" err="1">
                <a:solidFill>
                  <a:schemeClr val="dk1"/>
                </a:solidFill>
              </a:rPr>
              <a:t>Hepatol</a:t>
            </a:r>
            <a:r>
              <a:rPr lang="fr-FR" sz="1350" b="1" dirty="0">
                <a:solidFill>
                  <a:schemeClr val="dk1"/>
                </a:solidFill>
              </a:rPr>
              <a:t>):</a:t>
            </a:r>
          </a:p>
          <a:p>
            <a:pPr marL="571500" lvl="1" indent="-214313">
              <a:lnSpc>
                <a:spcPct val="150000"/>
              </a:lnSpc>
              <a:buClr>
                <a:schemeClr val="accent1"/>
              </a:buClr>
              <a:buSzPts val="1900"/>
              <a:buFont typeface="Wingdings,Sans-Serif" panose="05000000000000000000" pitchFamily="2" charset="2"/>
              <a:buChar char="v"/>
            </a:pPr>
            <a:r>
              <a:rPr lang="fr-FR" sz="1350" dirty="0" err="1">
                <a:solidFill>
                  <a:schemeClr val="dk1"/>
                </a:solidFill>
              </a:rPr>
              <a:t>peg</a:t>
            </a:r>
            <a:r>
              <a:rPr lang="fr-FR" sz="1350" dirty="0">
                <a:solidFill>
                  <a:schemeClr val="dk1"/>
                </a:solidFill>
              </a:rPr>
              <a:t>-IFN</a:t>
            </a:r>
            <a:r>
              <a:rPr lang="el-GR" sz="1350" dirty="0">
                <a:solidFill>
                  <a:schemeClr val="dk1"/>
                </a:solidFill>
              </a:rPr>
              <a:t>α</a:t>
            </a:r>
            <a:r>
              <a:rPr lang="fr-FR" sz="1350" dirty="0">
                <a:solidFill>
                  <a:schemeClr val="dk1"/>
                </a:solidFill>
              </a:rPr>
              <a:t>-2a </a:t>
            </a:r>
            <a:r>
              <a:rPr lang="fr-FR" sz="1350" dirty="0" err="1">
                <a:solidFill>
                  <a:schemeClr val="dk1"/>
                </a:solidFill>
              </a:rPr>
              <a:t>with</a:t>
            </a:r>
            <a:r>
              <a:rPr lang="fr-FR" sz="1350" dirty="0">
                <a:solidFill>
                  <a:schemeClr val="dk1"/>
                </a:solidFill>
              </a:rPr>
              <a:t> or </a:t>
            </a:r>
            <a:r>
              <a:rPr lang="fr-FR" sz="1350" dirty="0" err="1">
                <a:solidFill>
                  <a:schemeClr val="dk1"/>
                </a:solidFill>
              </a:rPr>
              <a:t>without</a:t>
            </a:r>
            <a:r>
              <a:rPr lang="fr-FR" sz="1350" dirty="0">
                <a:solidFill>
                  <a:schemeClr val="dk1"/>
                </a:solidFill>
              </a:rPr>
              <a:t> </a:t>
            </a:r>
            <a:r>
              <a:rPr lang="fr-FR" sz="1350" dirty="0" err="1">
                <a:solidFill>
                  <a:schemeClr val="dk1"/>
                </a:solidFill>
              </a:rPr>
              <a:t>Nucleotide</a:t>
            </a:r>
            <a:r>
              <a:rPr lang="fr-FR" sz="1350" dirty="0">
                <a:solidFill>
                  <a:schemeClr val="dk1"/>
                </a:solidFill>
              </a:rPr>
              <a:t> over 48 </a:t>
            </a:r>
            <a:r>
              <a:rPr lang="fr-FR" sz="1350" dirty="0" err="1">
                <a:solidFill>
                  <a:schemeClr val="dk1"/>
                </a:solidFill>
              </a:rPr>
              <a:t>weeks</a:t>
            </a:r>
            <a:endParaRPr lang="fr-FR" sz="1350" b="1" dirty="0">
              <a:solidFill>
                <a:schemeClr val="dk1"/>
              </a:solidFill>
            </a:endParaRPr>
          </a:p>
          <a:p>
            <a:pPr marL="228600" indent="-214313">
              <a:buClr>
                <a:schemeClr val="accent1"/>
              </a:buClr>
              <a:buSzPts val="1900"/>
              <a:buFont typeface="Wingdings,Sans-Serif" panose="05000000000000000000" pitchFamily="2" charset="2"/>
              <a:buChar char="v"/>
            </a:pPr>
            <a:endParaRPr lang="fr-FR" sz="1350" b="1" dirty="0">
              <a:solidFill>
                <a:schemeClr val="dk1"/>
              </a:solidFill>
            </a:endParaRPr>
          </a:p>
          <a:p>
            <a:pPr marL="228600" indent="-214313">
              <a:lnSpc>
                <a:spcPct val="150000"/>
              </a:lnSpc>
              <a:buClr>
                <a:schemeClr val="accent1"/>
              </a:buClr>
              <a:buSzPts val="1900"/>
              <a:buFont typeface="Wingdings,Sans-Serif" panose="05000000000000000000" pitchFamily="2" charset="2"/>
              <a:buChar char="v"/>
            </a:pPr>
            <a:endParaRPr lang="en-US" sz="1350" dirty="0">
              <a:solidFill>
                <a:schemeClr val="dk1"/>
              </a:solidFill>
            </a:endParaRPr>
          </a:p>
          <a:p>
            <a:pPr marL="228600" indent="-214313">
              <a:lnSpc>
                <a:spcPct val="150000"/>
              </a:lnSpc>
              <a:buClr>
                <a:schemeClr val="accent1"/>
              </a:buClr>
              <a:buSzPts val="1900"/>
              <a:buFont typeface="Wingdings,Sans-Serif" panose="05000000000000000000" pitchFamily="2" charset="2"/>
              <a:buChar char="v"/>
            </a:pPr>
            <a:endParaRPr lang="en-US" sz="1350" dirty="0">
              <a:solidFill>
                <a:schemeClr val="dk1"/>
              </a:solidFill>
            </a:endParaRPr>
          </a:p>
          <a:p>
            <a:pPr marL="14288" indent="0">
              <a:lnSpc>
                <a:spcPct val="114999"/>
              </a:lnSpc>
              <a:buSzPts val="1900"/>
            </a:pPr>
            <a:endParaRPr lang="en-US" sz="1350" dirty="0">
              <a:solidFill>
                <a:schemeClr val="dk1"/>
              </a:solidFill>
            </a:endParaRPr>
          </a:p>
        </p:txBody>
      </p:sp>
      <p:sp>
        <p:nvSpPr>
          <p:cNvPr id="18" name="Oval 17">
            <a:extLst>
              <a:ext uri="{FF2B5EF4-FFF2-40B4-BE49-F238E27FC236}">
                <a16:creationId xmlns:a16="http://schemas.microsoft.com/office/drawing/2014/main" id="{22245A6E-F410-1DE3-E0B4-DC6691DA4671}"/>
              </a:ext>
            </a:extLst>
          </p:cNvPr>
          <p:cNvSpPr/>
          <p:nvPr/>
        </p:nvSpPr>
        <p:spPr>
          <a:xfrm>
            <a:off x="5670396" y="2424517"/>
            <a:ext cx="1382437" cy="13473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err="1"/>
              <a:t>Vonafexor</a:t>
            </a:r>
            <a:endParaRPr lang="en-CA" sz="1200" b="1" dirty="0"/>
          </a:p>
          <a:p>
            <a:pPr algn="ctr"/>
            <a:r>
              <a:rPr lang="en-CA" sz="1200" b="1" dirty="0"/>
              <a:t>N=20</a:t>
            </a:r>
          </a:p>
        </p:txBody>
      </p:sp>
      <p:sp>
        <p:nvSpPr>
          <p:cNvPr id="19" name="Oval 18">
            <a:extLst>
              <a:ext uri="{FF2B5EF4-FFF2-40B4-BE49-F238E27FC236}">
                <a16:creationId xmlns:a16="http://schemas.microsoft.com/office/drawing/2014/main" id="{899472BF-C844-8A0C-F55B-DC6B26B61D72}"/>
              </a:ext>
            </a:extLst>
          </p:cNvPr>
          <p:cNvSpPr/>
          <p:nvPr/>
        </p:nvSpPr>
        <p:spPr>
          <a:xfrm>
            <a:off x="7527074" y="2652972"/>
            <a:ext cx="1296329" cy="12085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err="1"/>
              <a:t>Vonafexor</a:t>
            </a:r>
            <a:endParaRPr lang="en-CA" sz="1200" b="1"/>
          </a:p>
          <a:p>
            <a:pPr algn="ctr"/>
            <a:r>
              <a:rPr lang="en-CA" sz="1200" b="1"/>
              <a:t>N=20</a:t>
            </a:r>
          </a:p>
        </p:txBody>
      </p:sp>
      <p:sp>
        <p:nvSpPr>
          <p:cNvPr id="20" name="Oval 19">
            <a:extLst>
              <a:ext uri="{FF2B5EF4-FFF2-40B4-BE49-F238E27FC236}">
                <a16:creationId xmlns:a16="http://schemas.microsoft.com/office/drawing/2014/main" id="{2998B359-FAE9-740B-BCE0-48A325266490}"/>
              </a:ext>
            </a:extLst>
          </p:cNvPr>
          <p:cNvSpPr/>
          <p:nvPr/>
        </p:nvSpPr>
        <p:spPr>
          <a:xfrm>
            <a:off x="7083813" y="1764681"/>
            <a:ext cx="2060187" cy="2249759"/>
          </a:xfrm>
          <a:prstGeom prst="ellipse">
            <a:avLst/>
          </a:prstGeom>
          <a:solidFill>
            <a:schemeClr val="accent3">
              <a:lumMod val="9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a:solidFill>
                  <a:schemeClr val="accent5">
                    <a:lumMod val="75000"/>
                  </a:schemeClr>
                </a:solidFill>
              </a:rPr>
              <a:t>External CHB cohort</a:t>
            </a:r>
          </a:p>
          <a:p>
            <a:pPr algn="ctr"/>
            <a:r>
              <a:rPr lang="en-CA" sz="1200" b="1" dirty="0">
                <a:solidFill>
                  <a:schemeClr val="accent5">
                    <a:lumMod val="75000"/>
                  </a:schemeClr>
                </a:solidFill>
              </a:rPr>
              <a:t>N=561</a:t>
            </a:r>
          </a:p>
        </p:txBody>
      </p:sp>
      <p:cxnSp>
        <p:nvCxnSpPr>
          <p:cNvPr id="22" name="Straight Connector 21">
            <a:extLst>
              <a:ext uri="{FF2B5EF4-FFF2-40B4-BE49-F238E27FC236}">
                <a16:creationId xmlns:a16="http://schemas.microsoft.com/office/drawing/2014/main" id="{793DEA1A-4E79-3BD1-DB6A-C6BB24D16CED}"/>
              </a:ext>
            </a:extLst>
          </p:cNvPr>
          <p:cNvCxnSpPr/>
          <p:nvPr/>
        </p:nvCxnSpPr>
        <p:spPr>
          <a:xfrm>
            <a:off x="5670395" y="3688266"/>
            <a:ext cx="3278459" cy="501805"/>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3" name="Isosceles Triangle 22">
            <a:extLst>
              <a:ext uri="{FF2B5EF4-FFF2-40B4-BE49-F238E27FC236}">
                <a16:creationId xmlns:a16="http://schemas.microsoft.com/office/drawing/2014/main" id="{4EE79901-1CEA-A20C-5C88-886E6EAA6922}"/>
              </a:ext>
            </a:extLst>
          </p:cNvPr>
          <p:cNvSpPr/>
          <p:nvPr/>
        </p:nvSpPr>
        <p:spPr>
          <a:xfrm>
            <a:off x="7083814" y="3964258"/>
            <a:ext cx="384716" cy="413846"/>
          </a:xfrm>
          <a:prstGeom prst="triangl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788"/>
          </a:p>
        </p:txBody>
      </p:sp>
    </p:spTree>
    <p:extLst>
      <p:ext uri="{BB962C8B-B14F-4D97-AF65-F5344CB8AC3E}">
        <p14:creationId xmlns:p14="http://schemas.microsoft.com/office/powerpoint/2010/main" val="2534732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2998B359-FAE9-740B-BCE0-48A325266490}"/>
              </a:ext>
            </a:extLst>
          </p:cNvPr>
          <p:cNvSpPr/>
          <p:nvPr/>
        </p:nvSpPr>
        <p:spPr>
          <a:xfrm>
            <a:off x="7083813" y="1764681"/>
            <a:ext cx="2060187" cy="2249759"/>
          </a:xfrm>
          <a:prstGeom prst="ellipse">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a:solidFill>
                  <a:schemeClr val="accent5">
                    <a:lumMod val="75000"/>
                  </a:schemeClr>
                </a:solidFill>
              </a:rPr>
              <a:t>External CHB cohort</a:t>
            </a:r>
          </a:p>
          <a:p>
            <a:pPr algn="ctr"/>
            <a:r>
              <a:rPr lang="en-CA" sz="1200" b="1" dirty="0">
                <a:solidFill>
                  <a:schemeClr val="accent5">
                    <a:lumMod val="75000"/>
                  </a:schemeClr>
                </a:solidFill>
              </a:rPr>
              <a:t>N=561</a:t>
            </a:r>
          </a:p>
          <a:p>
            <a:pPr algn="ctr"/>
            <a:endParaRPr lang="en-CA" sz="1200" b="1" dirty="0">
              <a:solidFill>
                <a:schemeClr val="accent5">
                  <a:lumMod val="75000"/>
                </a:schemeClr>
              </a:solidFill>
            </a:endParaRPr>
          </a:p>
          <a:p>
            <a:pPr algn="ctr"/>
            <a:endParaRPr lang="en-CA" sz="1200" b="1" dirty="0">
              <a:solidFill>
                <a:schemeClr val="accent5">
                  <a:lumMod val="75000"/>
                </a:schemeClr>
              </a:solidFill>
            </a:endParaRPr>
          </a:p>
          <a:p>
            <a:pPr algn="ctr"/>
            <a:endParaRPr lang="en-CA" sz="1200" b="1" dirty="0">
              <a:solidFill>
                <a:schemeClr val="accent5">
                  <a:lumMod val="75000"/>
                </a:schemeClr>
              </a:solidFill>
            </a:endParaRPr>
          </a:p>
          <a:p>
            <a:pPr algn="ctr"/>
            <a:endParaRPr lang="en-CA" sz="1200" b="1" dirty="0">
              <a:solidFill>
                <a:schemeClr val="accent5">
                  <a:lumMod val="75000"/>
                </a:schemeClr>
              </a:solidFill>
            </a:endParaRPr>
          </a:p>
          <a:p>
            <a:pPr algn="ctr"/>
            <a:endParaRPr lang="en-CA" sz="1200" b="1" dirty="0">
              <a:solidFill>
                <a:schemeClr val="accent5">
                  <a:lumMod val="75000"/>
                </a:schemeClr>
              </a:solidFill>
            </a:endParaRPr>
          </a:p>
        </p:txBody>
      </p:sp>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a:xfrm>
            <a:off x="430045" y="192271"/>
            <a:ext cx="6288975" cy="312300"/>
          </a:xfrm>
        </p:spPr>
        <p:txBody>
          <a:bodyPr/>
          <a:lstStyle/>
          <a:p>
            <a:r>
              <a:rPr lang="en-US" dirty="0">
                <a:extLst>
                  <a:ext uri="http://customooxmlschemas.google.com/">
                    <go:slidesCustomData xmlns=""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METHOD</a:t>
            </a:r>
            <a:endParaRPr lang="en-US" dirty="0"/>
          </a:p>
          <a:p>
            <a:endParaRPr lang="en-US" dirty="0"/>
          </a:p>
          <a:p>
            <a:endParaRPr lang="fr-FR" dirty="0"/>
          </a:p>
        </p:txBody>
      </p:sp>
      <p:sp>
        <p:nvSpPr>
          <p:cNvPr id="4" name="Espace réservé du texte 3">
            <a:extLst>
              <a:ext uri="{FF2B5EF4-FFF2-40B4-BE49-F238E27FC236}">
                <a16:creationId xmlns:a16="http://schemas.microsoft.com/office/drawing/2014/main" id="{92FC69AE-09AA-41EA-AA36-A75555790255}"/>
              </a:ext>
            </a:extLst>
          </p:cNvPr>
          <p:cNvSpPr>
            <a:spLocks noGrp="1"/>
          </p:cNvSpPr>
          <p:nvPr>
            <p:ph type="body" idx="3"/>
          </p:nvPr>
        </p:nvSpPr>
        <p:spPr>
          <a:xfrm>
            <a:off x="565736" y="952929"/>
            <a:ext cx="4544311" cy="3425175"/>
          </a:xfrm>
        </p:spPr>
        <p:txBody>
          <a:bodyPr/>
          <a:lstStyle/>
          <a:p>
            <a:pPr marL="271463" indent="-257175">
              <a:lnSpc>
                <a:spcPct val="115000"/>
              </a:lnSpc>
              <a:buClr>
                <a:schemeClr val="accent1"/>
              </a:buClr>
              <a:buSzPts val="1900"/>
              <a:buFont typeface="Wingdings" panose="05000000000000000000" pitchFamily="2" charset="2"/>
              <a:buChar char="v"/>
            </a:pPr>
            <a:endParaRPr lang="en-US" sz="1350" dirty="0">
              <a:solidFill>
                <a:schemeClr val="dk1"/>
              </a:solidFill>
            </a:endParaRPr>
          </a:p>
          <a:p>
            <a:pPr marL="271463" indent="-257175">
              <a:lnSpc>
                <a:spcPct val="115000"/>
              </a:lnSpc>
              <a:buClr>
                <a:schemeClr val="accent1"/>
              </a:buClr>
              <a:buSzPts val="1900"/>
              <a:buFont typeface="Wingdings" panose="05000000000000000000" pitchFamily="2" charset="2"/>
              <a:buChar char="v"/>
            </a:pPr>
            <a:r>
              <a:rPr lang="en-US" sz="1350" dirty="0" err="1">
                <a:solidFill>
                  <a:schemeClr val="dk1"/>
                </a:solidFill>
              </a:rPr>
              <a:t>Vonafexor</a:t>
            </a:r>
            <a:r>
              <a:rPr lang="en-US" sz="1350" dirty="0">
                <a:solidFill>
                  <a:schemeClr val="dk1"/>
                </a:solidFill>
              </a:rPr>
              <a:t> CHB cohort (n=20; </a:t>
            </a:r>
            <a:r>
              <a:rPr lang="en-US" sz="1350" dirty="0" err="1">
                <a:solidFill>
                  <a:schemeClr val="dk1"/>
                </a:solidFill>
              </a:rPr>
              <a:t>HBeAg</a:t>
            </a:r>
            <a:r>
              <a:rPr lang="en-US" sz="1350" dirty="0">
                <a:solidFill>
                  <a:schemeClr val="dk1"/>
                </a:solidFill>
              </a:rPr>
              <a:t> negative n=13, </a:t>
            </a:r>
            <a:r>
              <a:rPr lang="en-US" sz="1350" dirty="0" err="1">
                <a:solidFill>
                  <a:schemeClr val="dk1"/>
                </a:solidFill>
              </a:rPr>
              <a:t>HBeAg</a:t>
            </a:r>
            <a:r>
              <a:rPr lang="en-US" sz="1350" dirty="0">
                <a:solidFill>
                  <a:schemeClr val="dk1"/>
                </a:solidFill>
              </a:rPr>
              <a:t> positive n=7) was matched using a propensity scores method:</a:t>
            </a:r>
          </a:p>
          <a:p>
            <a:pPr marL="271463" indent="-257175">
              <a:lnSpc>
                <a:spcPct val="115000"/>
              </a:lnSpc>
              <a:buClr>
                <a:schemeClr val="accent1"/>
              </a:buClr>
              <a:buSzPts val="1900"/>
              <a:buFont typeface="Wingdings" panose="05000000000000000000" pitchFamily="2" charset="2"/>
              <a:buChar char="v"/>
            </a:pPr>
            <a:endParaRPr lang="en-US" sz="1350" dirty="0">
              <a:solidFill>
                <a:schemeClr val="dk1"/>
              </a:solidFill>
            </a:endParaRPr>
          </a:p>
          <a:p>
            <a:pPr marL="571500" lvl="1" indent="-214313">
              <a:lnSpc>
                <a:spcPct val="115000"/>
              </a:lnSpc>
              <a:buClr>
                <a:schemeClr val="accent1"/>
              </a:buClr>
              <a:buSzPts val="1900"/>
              <a:buFont typeface="Wingdings" panose="05000000000000000000" pitchFamily="2" charset="2"/>
              <a:buChar char="v"/>
            </a:pPr>
            <a:r>
              <a:rPr lang="en-US" sz="1350" dirty="0">
                <a:solidFill>
                  <a:schemeClr val="dk1"/>
                </a:solidFill>
              </a:rPr>
              <a:t>Controlling for sex, age, HBV genotype B and C, baseline ALT, </a:t>
            </a:r>
            <a:r>
              <a:rPr lang="en-US" sz="1350" dirty="0" err="1">
                <a:solidFill>
                  <a:schemeClr val="dk1"/>
                </a:solidFill>
              </a:rPr>
              <a:t>HBeAg</a:t>
            </a:r>
            <a:r>
              <a:rPr lang="en-US" sz="1350" dirty="0">
                <a:solidFill>
                  <a:schemeClr val="dk1"/>
                </a:solidFill>
              </a:rPr>
              <a:t>, quantitative HBV DNA and quantitative HBsAg levels.</a:t>
            </a:r>
          </a:p>
          <a:p>
            <a:pPr marL="571500" lvl="1" indent="-214313">
              <a:lnSpc>
                <a:spcPct val="115000"/>
              </a:lnSpc>
              <a:buClr>
                <a:schemeClr val="accent1"/>
              </a:buClr>
              <a:buSzPts val="1900"/>
              <a:buFont typeface="Wingdings" panose="05000000000000000000" pitchFamily="2" charset="2"/>
              <a:buChar char="v"/>
            </a:pPr>
            <a:r>
              <a:rPr lang="en-US" sz="1350" dirty="0">
                <a:solidFill>
                  <a:schemeClr val="dk1"/>
                </a:solidFill>
              </a:rPr>
              <a:t> The nearest neighbor range of the achieved propensity score was used with a window 0.05 to identify external controls.</a:t>
            </a:r>
          </a:p>
          <a:p>
            <a:pPr marL="228600" indent="-214313">
              <a:lnSpc>
                <a:spcPct val="115000"/>
              </a:lnSpc>
              <a:buClr>
                <a:schemeClr val="dk1"/>
              </a:buClr>
              <a:buSzPts val="1900"/>
              <a:buFont typeface="Arial" panose="020B0604020202020204" pitchFamily="34" charset="0"/>
              <a:buChar char="•"/>
            </a:pPr>
            <a:endParaRPr lang="en-US" sz="1500" dirty="0">
              <a:solidFill>
                <a:schemeClr val="dk1"/>
              </a:solidFill>
            </a:endParaRPr>
          </a:p>
          <a:p>
            <a:pPr marL="228600" indent="-214313">
              <a:lnSpc>
                <a:spcPct val="115000"/>
              </a:lnSpc>
              <a:buClr>
                <a:schemeClr val="dk1"/>
              </a:buClr>
              <a:buSzPts val="1900"/>
              <a:buFont typeface="Arial" panose="020B0604020202020204" pitchFamily="34" charset="0"/>
              <a:buChar char="•"/>
            </a:pPr>
            <a:endParaRPr lang="en-US" sz="1500" dirty="0">
              <a:solidFill>
                <a:schemeClr val="dk1"/>
              </a:solidFill>
            </a:endParaRPr>
          </a:p>
        </p:txBody>
      </p:sp>
      <p:sp>
        <p:nvSpPr>
          <p:cNvPr id="18" name="Oval 17">
            <a:extLst>
              <a:ext uri="{FF2B5EF4-FFF2-40B4-BE49-F238E27FC236}">
                <a16:creationId xmlns:a16="http://schemas.microsoft.com/office/drawing/2014/main" id="{22245A6E-F410-1DE3-E0B4-DC6691DA4671}"/>
              </a:ext>
            </a:extLst>
          </p:cNvPr>
          <p:cNvSpPr/>
          <p:nvPr/>
        </p:nvSpPr>
        <p:spPr>
          <a:xfrm>
            <a:off x="5670396" y="2716307"/>
            <a:ext cx="1413417" cy="12957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err="1"/>
              <a:t>Vonafexor</a:t>
            </a:r>
            <a:endParaRPr lang="en-CA" sz="1200" b="1" dirty="0"/>
          </a:p>
          <a:p>
            <a:pPr algn="ctr"/>
            <a:r>
              <a:rPr lang="en-CA" sz="1200" b="1" dirty="0"/>
              <a:t>N=20</a:t>
            </a:r>
          </a:p>
        </p:txBody>
      </p:sp>
      <p:sp>
        <p:nvSpPr>
          <p:cNvPr id="19" name="Oval 18">
            <a:extLst>
              <a:ext uri="{FF2B5EF4-FFF2-40B4-BE49-F238E27FC236}">
                <a16:creationId xmlns:a16="http://schemas.microsoft.com/office/drawing/2014/main" id="{899472BF-C844-8A0C-F55B-DC6B26B61D72}"/>
              </a:ext>
            </a:extLst>
          </p:cNvPr>
          <p:cNvSpPr/>
          <p:nvPr/>
        </p:nvSpPr>
        <p:spPr>
          <a:xfrm>
            <a:off x="7527074" y="2716307"/>
            <a:ext cx="1296329" cy="1295717"/>
          </a:xfrm>
          <a:prstGeom prst="ellipse">
            <a:avLst/>
          </a:prstGeom>
          <a:solidFill>
            <a:schemeClr val="accent2">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a:t>Controls</a:t>
            </a:r>
          </a:p>
          <a:p>
            <a:pPr algn="ctr"/>
            <a:r>
              <a:rPr lang="en-CA" sz="1200" b="1" dirty="0"/>
              <a:t>N=70</a:t>
            </a:r>
          </a:p>
        </p:txBody>
      </p:sp>
      <p:cxnSp>
        <p:nvCxnSpPr>
          <p:cNvPr id="22" name="Straight Connector 21">
            <a:extLst>
              <a:ext uri="{FF2B5EF4-FFF2-40B4-BE49-F238E27FC236}">
                <a16:creationId xmlns:a16="http://schemas.microsoft.com/office/drawing/2014/main" id="{793DEA1A-4E79-3BD1-DB6A-C6BB24D16CED}"/>
              </a:ext>
            </a:extLst>
          </p:cNvPr>
          <p:cNvCxnSpPr>
            <a:cxnSpLocks/>
          </p:cNvCxnSpPr>
          <p:nvPr/>
        </p:nvCxnSpPr>
        <p:spPr>
          <a:xfrm flipV="1">
            <a:off x="5703160" y="4026335"/>
            <a:ext cx="3111191" cy="10779"/>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3" name="Isosceles Triangle 22">
            <a:extLst>
              <a:ext uri="{FF2B5EF4-FFF2-40B4-BE49-F238E27FC236}">
                <a16:creationId xmlns:a16="http://schemas.microsoft.com/office/drawing/2014/main" id="{4EE79901-1CEA-A20C-5C88-886E6EAA6922}"/>
              </a:ext>
            </a:extLst>
          </p:cNvPr>
          <p:cNvSpPr/>
          <p:nvPr/>
        </p:nvSpPr>
        <p:spPr>
          <a:xfrm>
            <a:off x="7083814" y="4039528"/>
            <a:ext cx="384716" cy="413846"/>
          </a:xfrm>
          <a:prstGeom prst="triangl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788"/>
          </a:p>
        </p:txBody>
      </p:sp>
    </p:spTree>
    <p:extLst>
      <p:ext uri="{BB962C8B-B14F-4D97-AF65-F5344CB8AC3E}">
        <p14:creationId xmlns:p14="http://schemas.microsoft.com/office/powerpoint/2010/main" val="2181983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990D58-9E6F-F7C1-DC04-4EE2BCCE58D9}"/>
              </a:ext>
            </a:extLst>
          </p:cNvPr>
          <p:cNvSpPr>
            <a:spLocks noGrp="1"/>
          </p:cNvSpPr>
          <p:nvPr>
            <p:ph type="body" idx="2"/>
          </p:nvPr>
        </p:nvSpPr>
        <p:spPr>
          <a:xfrm>
            <a:off x="921362" y="163825"/>
            <a:ext cx="6288975" cy="312300"/>
          </a:xfrm>
        </p:spPr>
        <p:txBody>
          <a:bodyPr/>
          <a:lstStyle/>
          <a:p>
            <a:r>
              <a:rPr lang="en-CA" dirty="0"/>
              <a:t>TREATMENTS &amp; STATISTICAL</a:t>
            </a:r>
          </a:p>
        </p:txBody>
      </p:sp>
      <p:sp>
        <p:nvSpPr>
          <p:cNvPr id="6" name="Rectangle 5">
            <a:extLst>
              <a:ext uri="{FF2B5EF4-FFF2-40B4-BE49-F238E27FC236}">
                <a16:creationId xmlns:a16="http://schemas.microsoft.com/office/drawing/2014/main" id="{9A5BD15B-F765-338A-FE08-4AAAC5E9A879}"/>
              </a:ext>
            </a:extLst>
          </p:cNvPr>
          <p:cNvSpPr/>
          <p:nvPr/>
        </p:nvSpPr>
        <p:spPr>
          <a:xfrm>
            <a:off x="985839" y="1311466"/>
            <a:ext cx="3141757" cy="253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err="1">
                <a:solidFill>
                  <a:schemeClr val="bg1"/>
                </a:solidFill>
                <a:latin typeface="Calibri" panose="020F0502020204030204" pitchFamily="34" charset="0"/>
                <a:cs typeface="Calibri" panose="020F0502020204030204" pitchFamily="34" charset="0"/>
              </a:rPr>
              <a:t>Vonafexor</a:t>
            </a:r>
            <a:r>
              <a:rPr lang="en-US" sz="1300" dirty="0">
                <a:solidFill>
                  <a:schemeClr val="bg1"/>
                </a:solidFill>
                <a:latin typeface="Calibri" panose="020F0502020204030204" pitchFamily="34" charset="0"/>
                <a:cs typeface="Calibri" panose="020F0502020204030204" pitchFamily="34" charset="0"/>
              </a:rPr>
              <a:t> &amp; PEG IFN +/- ETV 16 </a:t>
            </a:r>
            <a:r>
              <a:rPr lang="en-US" sz="1300" dirty="0" err="1">
                <a:solidFill>
                  <a:schemeClr val="bg1"/>
                </a:solidFill>
                <a:latin typeface="Calibri" panose="020F0502020204030204" pitchFamily="34" charset="0"/>
                <a:cs typeface="Calibri" panose="020F0502020204030204" pitchFamily="34" charset="0"/>
              </a:rPr>
              <a:t>wk</a:t>
            </a:r>
            <a:r>
              <a:rPr lang="en-US" sz="1300" dirty="0">
                <a:solidFill>
                  <a:schemeClr val="bg1"/>
                </a:solidFill>
                <a:latin typeface="Calibri" panose="020F0502020204030204" pitchFamily="34" charset="0"/>
                <a:cs typeface="Calibri" panose="020F0502020204030204" pitchFamily="34" charset="0"/>
              </a:rPr>
              <a:t> (N=20)</a:t>
            </a:r>
            <a:endParaRPr lang="en-CA" sz="1300" dirty="0">
              <a:solidFill>
                <a:schemeClr val="bg1"/>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34F28A4-95DF-9C54-08F1-80B7A6E9B583}"/>
              </a:ext>
            </a:extLst>
          </p:cNvPr>
          <p:cNvSpPr/>
          <p:nvPr/>
        </p:nvSpPr>
        <p:spPr>
          <a:xfrm>
            <a:off x="4127595" y="1321671"/>
            <a:ext cx="2383082" cy="253800"/>
          </a:xfrm>
          <a:prstGeom prst="rect">
            <a:avLst/>
          </a:prstGeom>
        </p:spPr>
        <p:style>
          <a:lnRef idx="2">
            <a:schemeClr val="accent6"/>
          </a:lnRef>
          <a:fillRef idx="1">
            <a:schemeClr val="lt1"/>
          </a:fillRef>
          <a:effectRef idx="0">
            <a:schemeClr val="accent6"/>
          </a:effectRef>
          <a:fontRef idx="minor">
            <a:schemeClr val="dk1"/>
          </a:fontRef>
        </p:style>
        <p:txBody>
          <a:bodyPr lIns="68580" tIns="34290" rIns="68580" bIns="34290" rtlCol="0" anchor="ctr"/>
          <a:lstStyle/>
          <a:p>
            <a:pPr algn="ctr"/>
            <a:r>
              <a:rPr lang="en-CA" sz="1500" b="1" dirty="0">
                <a:latin typeface="Calibri"/>
                <a:ea typeface="Calibri"/>
                <a:cs typeface="Calibri"/>
              </a:rPr>
              <a:t>24 </a:t>
            </a:r>
            <a:r>
              <a:rPr lang="en-CA" sz="1500" b="1" dirty="0" err="1">
                <a:latin typeface="Calibri"/>
                <a:ea typeface="Calibri"/>
                <a:cs typeface="Calibri"/>
              </a:rPr>
              <a:t>wk</a:t>
            </a:r>
            <a:r>
              <a:rPr lang="en-CA" sz="1500" b="1" dirty="0">
                <a:latin typeface="Calibri"/>
                <a:ea typeface="Calibri"/>
                <a:cs typeface="Calibri"/>
              </a:rPr>
              <a:t> Follow-up ETV</a:t>
            </a:r>
            <a:endParaRPr lang="en-CA" sz="1500" b="1"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E2E56ED9-33AB-A57A-0E30-6D1EB03099E6}"/>
              </a:ext>
            </a:extLst>
          </p:cNvPr>
          <p:cNvSpPr/>
          <p:nvPr/>
        </p:nvSpPr>
        <p:spPr>
          <a:xfrm>
            <a:off x="985839" y="2433064"/>
            <a:ext cx="5524838" cy="279180"/>
          </a:xfrm>
          <a:prstGeom prst="rect">
            <a:avLst/>
          </a:prstGeom>
          <a:solidFill>
            <a:schemeClr val="accent3">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350" dirty="0">
                <a:solidFill>
                  <a:schemeClr val="bg1"/>
                </a:solidFill>
                <a:latin typeface="Calibri" panose="020F0502020204030204" pitchFamily="34" charset="0"/>
                <a:cs typeface="Calibri" panose="020F0502020204030204" pitchFamily="34" charset="0"/>
              </a:rPr>
              <a:t>PEG IFN +/- NA 48-52 </a:t>
            </a:r>
            <a:r>
              <a:rPr lang="en-US" sz="1350" dirty="0" err="1">
                <a:solidFill>
                  <a:schemeClr val="bg1"/>
                </a:solidFill>
                <a:latin typeface="Calibri" panose="020F0502020204030204" pitchFamily="34" charset="0"/>
                <a:cs typeface="Calibri" panose="020F0502020204030204" pitchFamily="34" charset="0"/>
              </a:rPr>
              <a:t>wk</a:t>
            </a:r>
            <a:r>
              <a:rPr lang="en-US" sz="1350" dirty="0">
                <a:solidFill>
                  <a:schemeClr val="bg1"/>
                </a:solidFill>
                <a:latin typeface="Calibri" panose="020F0502020204030204" pitchFamily="34" charset="0"/>
                <a:cs typeface="Calibri" panose="020F0502020204030204" pitchFamily="34" charset="0"/>
              </a:rPr>
              <a:t> (N=70)</a:t>
            </a:r>
            <a:endParaRPr lang="en-CA" sz="1350" dirty="0">
              <a:solidFill>
                <a:schemeClr val="bg1"/>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51CDB6A0-7EB3-21A0-C6F0-03D9E6F84B69}"/>
              </a:ext>
            </a:extLst>
          </p:cNvPr>
          <p:cNvSpPr/>
          <p:nvPr/>
        </p:nvSpPr>
        <p:spPr>
          <a:xfrm>
            <a:off x="-314456" y="5830831"/>
            <a:ext cx="4886457" cy="380585"/>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500" b="1" dirty="0">
                <a:solidFill>
                  <a:schemeClr val="bg1"/>
                </a:solidFill>
                <a:latin typeface="Calibri" panose="020F0502020204030204" pitchFamily="34" charset="0"/>
                <a:cs typeface="Calibri" panose="020F0502020204030204" pitchFamily="34" charset="0"/>
              </a:rPr>
              <a:t>External RCT ‘s of PEG IFN +/- NUC 48-52 </a:t>
            </a:r>
            <a:r>
              <a:rPr lang="en-US" sz="1500" b="1" dirty="0" err="1">
                <a:solidFill>
                  <a:schemeClr val="bg1"/>
                </a:solidFill>
                <a:latin typeface="Calibri" panose="020F0502020204030204" pitchFamily="34" charset="0"/>
                <a:cs typeface="Calibri" panose="020F0502020204030204" pitchFamily="34" charset="0"/>
              </a:rPr>
              <a:t>wk</a:t>
            </a:r>
            <a:r>
              <a:rPr lang="en-US" sz="1500" b="1" dirty="0">
                <a:solidFill>
                  <a:schemeClr val="bg1"/>
                </a:solidFill>
                <a:latin typeface="Calibri" panose="020F0502020204030204" pitchFamily="34" charset="0"/>
                <a:cs typeface="Calibri" panose="020F0502020204030204" pitchFamily="34" charset="0"/>
              </a:rPr>
              <a:t> (N=561)</a:t>
            </a:r>
            <a:endParaRPr lang="en-CA" sz="1500" b="1" dirty="0">
              <a:solidFill>
                <a:schemeClr val="bg1"/>
              </a:solidFill>
              <a:latin typeface="Calibri" panose="020F0502020204030204" pitchFamily="34" charset="0"/>
              <a:cs typeface="Calibri" panose="020F0502020204030204" pitchFamily="34" charset="0"/>
            </a:endParaRPr>
          </a:p>
        </p:txBody>
      </p:sp>
      <p:cxnSp>
        <p:nvCxnSpPr>
          <p:cNvPr id="15" name="Straight Arrow Connector 14">
            <a:extLst>
              <a:ext uri="{FF2B5EF4-FFF2-40B4-BE49-F238E27FC236}">
                <a16:creationId xmlns:a16="http://schemas.microsoft.com/office/drawing/2014/main" id="{9519CEA2-2F5E-8B74-9C52-3B09C7BFA50A}"/>
              </a:ext>
            </a:extLst>
          </p:cNvPr>
          <p:cNvCxnSpPr>
            <a:cxnSpLocks/>
          </p:cNvCxnSpPr>
          <p:nvPr/>
        </p:nvCxnSpPr>
        <p:spPr>
          <a:xfrm flipV="1">
            <a:off x="985838" y="2823590"/>
            <a:ext cx="5737338" cy="2691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19976FA-F190-D623-26A0-1DEA29E71B4A}"/>
              </a:ext>
            </a:extLst>
          </p:cNvPr>
          <p:cNvSpPr txBox="1"/>
          <p:nvPr/>
        </p:nvSpPr>
        <p:spPr>
          <a:xfrm>
            <a:off x="6766897" y="1610561"/>
            <a:ext cx="678391" cy="323165"/>
          </a:xfrm>
          <a:prstGeom prst="rect">
            <a:avLst/>
          </a:prstGeom>
          <a:noFill/>
        </p:spPr>
        <p:txBody>
          <a:bodyPr wrap="none" rtlCol="0">
            <a:spAutoFit/>
          </a:bodyPr>
          <a:lstStyle/>
          <a:p>
            <a:r>
              <a:rPr lang="en-CA" sz="1500" dirty="0">
                <a:latin typeface="Calibri" panose="020F0502020204030204" pitchFamily="34" charset="0"/>
                <a:cs typeface="Calibri" panose="020F0502020204030204" pitchFamily="34" charset="0"/>
              </a:rPr>
              <a:t>weeks</a:t>
            </a:r>
          </a:p>
        </p:txBody>
      </p:sp>
      <p:sp>
        <p:nvSpPr>
          <p:cNvPr id="17" name="TextBox 16">
            <a:extLst>
              <a:ext uri="{FF2B5EF4-FFF2-40B4-BE49-F238E27FC236}">
                <a16:creationId xmlns:a16="http://schemas.microsoft.com/office/drawing/2014/main" id="{72B57C4E-F741-FFA7-E198-F23D20F1CD86}"/>
              </a:ext>
            </a:extLst>
          </p:cNvPr>
          <p:cNvSpPr txBox="1"/>
          <p:nvPr/>
        </p:nvSpPr>
        <p:spPr>
          <a:xfrm>
            <a:off x="2004129" y="3258722"/>
            <a:ext cx="4871847" cy="323165"/>
          </a:xfrm>
          <a:prstGeom prst="rect">
            <a:avLst/>
          </a:prstGeom>
          <a:noFill/>
        </p:spPr>
        <p:txBody>
          <a:bodyPr wrap="none" rtlCol="0">
            <a:spAutoFit/>
          </a:bodyPr>
          <a:lstStyle/>
          <a:p>
            <a:r>
              <a:rPr lang="en-CA" sz="1500" dirty="0">
                <a:latin typeface="Calibri" panose="020F0502020204030204" pitchFamily="34" charset="0"/>
                <a:cs typeface="Calibri" panose="020F0502020204030204" pitchFamily="34" charset="0"/>
              </a:rPr>
              <a:t>Selection of external controls with propensity score method</a:t>
            </a:r>
          </a:p>
        </p:txBody>
      </p:sp>
      <p:cxnSp>
        <p:nvCxnSpPr>
          <p:cNvPr id="19" name="Straight Connector 18">
            <a:extLst>
              <a:ext uri="{FF2B5EF4-FFF2-40B4-BE49-F238E27FC236}">
                <a16:creationId xmlns:a16="http://schemas.microsoft.com/office/drawing/2014/main" id="{E6B5EC01-4047-1251-D094-FFFEDE26B176}"/>
              </a:ext>
            </a:extLst>
          </p:cNvPr>
          <p:cNvCxnSpPr>
            <a:cxnSpLocks/>
          </p:cNvCxnSpPr>
          <p:nvPr/>
        </p:nvCxnSpPr>
        <p:spPr>
          <a:xfrm>
            <a:off x="4127594" y="2766321"/>
            <a:ext cx="0" cy="153483"/>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3E7C214-8E62-134C-1022-9CEB2E343BC1}"/>
              </a:ext>
            </a:extLst>
          </p:cNvPr>
          <p:cNvSpPr txBox="1"/>
          <p:nvPr/>
        </p:nvSpPr>
        <p:spPr>
          <a:xfrm>
            <a:off x="4008434" y="2892040"/>
            <a:ext cx="767651" cy="323165"/>
          </a:xfrm>
          <a:prstGeom prst="rect">
            <a:avLst/>
          </a:prstGeom>
          <a:noFill/>
          <a:ln>
            <a:solidFill>
              <a:schemeClr val="accent3">
                <a:lumMod val="50000"/>
              </a:schemeClr>
            </a:solidFill>
          </a:ln>
        </p:spPr>
        <p:txBody>
          <a:bodyPr wrap="square" rtlCol="0">
            <a:spAutoFit/>
          </a:bodyPr>
          <a:lstStyle/>
          <a:p>
            <a:r>
              <a:rPr lang="en-CA" sz="1500" dirty="0">
                <a:solidFill>
                  <a:schemeClr val="bg1">
                    <a:lumMod val="50000"/>
                  </a:schemeClr>
                </a:solidFill>
                <a:latin typeface="Calibri" panose="020F0502020204030204" pitchFamily="34" charset="0"/>
                <a:cs typeface="Calibri" panose="020F0502020204030204" pitchFamily="34" charset="0"/>
              </a:rPr>
              <a:t>16</a:t>
            </a:r>
          </a:p>
        </p:txBody>
      </p:sp>
      <p:cxnSp>
        <p:nvCxnSpPr>
          <p:cNvPr id="22" name="Straight Connector 21">
            <a:extLst>
              <a:ext uri="{FF2B5EF4-FFF2-40B4-BE49-F238E27FC236}">
                <a16:creationId xmlns:a16="http://schemas.microsoft.com/office/drawing/2014/main" id="{A92A4888-7216-7C11-96FE-C8646C332FEC}"/>
              </a:ext>
            </a:extLst>
          </p:cNvPr>
          <p:cNvCxnSpPr>
            <a:cxnSpLocks/>
          </p:cNvCxnSpPr>
          <p:nvPr/>
        </p:nvCxnSpPr>
        <p:spPr>
          <a:xfrm>
            <a:off x="4572000" y="2764044"/>
            <a:ext cx="0" cy="153483"/>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B00189A-D6EB-FCFA-4937-E883E643EAC2}"/>
              </a:ext>
            </a:extLst>
          </p:cNvPr>
          <p:cNvSpPr txBox="1"/>
          <p:nvPr/>
        </p:nvSpPr>
        <p:spPr>
          <a:xfrm>
            <a:off x="4428987" y="2892040"/>
            <a:ext cx="380232" cy="323165"/>
          </a:xfrm>
          <a:prstGeom prst="rect">
            <a:avLst/>
          </a:prstGeom>
          <a:noFill/>
          <a:ln>
            <a:noFill/>
          </a:ln>
        </p:spPr>
        <p:txBody>
          <a:bodyPr wrap="none" rtlCol="0">
            <a:spAutoFit/>
          </a:bodyPr>
          <a:lstStyle/>
          <a:p>
            <a:r>
              <a:rPr lang="en-CA" sz="1500" dirty="0">
                <a:solidFill>
                  <a:schemeClr val="bg1">
                    <a:lumMod val="50000"/>
                  </a:schemeClr>
                </a:solidFill>
                <a:latin typeface="Calibri" panose="020F0502020204030204" pitchFamily="34" charset="0"/>
                <a:cs typeface="Calibri" panose="020F0502020204030204" pitchFamily="34" charset="0"/>
              </a:rPr>
              <a:t>20</a:t>
            </a:r>
          </a:p>
        </p:txBody>
      </p:sp>
      <p:sp>
        <p:nvSpPr>
          <p:cNvPr id="11" name="TextBox 10">
            <a:extLst>
              <a:ext uri="{FF2B5EF4-FFF2-40B4-BE49-F238E27FC236}">
                <a16:creationId xmlns:a16="http://schemas.microsoft.com/office/drawing/2014/main" id="{6C33A458-0675-BBD8-6B01-A08E3180FA1A}"/>
              </a:ext>
            </a:extLst>
          </p:cNvPr>
          <p:cNvSpPr txBox="1"/>
          <p:nvPr/>
        </p:nvSpPr>
        <p:spPr>
          <a:xfrm>
            <a:off x="900113" y="3907189"/>
            <a:ext cx="7855086" cy="850041"/>
          </a:xfrm>
          <a:prstGeom prst="rect">
            <a:avLst/>
          </a:prstGeom>
          <a:noFill/>
        </p:spPr>
        <p:txBody>
          <a:bodyPr wrap="square" lIns="68580" tIns="34290" rIns="68580" bIns="34290" rtlCol="0" anchor="t">
            <a:spAutoFit/>
          </a:bodyPr>
          <a:lstStyle/>
          <a:p>
            <a:pPr marL="14288">
              <a:lnSpc>
                <a:spcPct val="115000"/>
              </a:lnSpc>
              <a:buClr>
                <a:schemeClr val="accent1"/>
              </a:buClr>
              <a:buSzPts val="1900"/>
            </a:pPr>
            <a:r>
              <a:rPr lang="en-US" sz="1500" dirty="0">
                <a:solidFill>
                  <a:schemeClr val="tx1"/>
                </a:solidFill>
                <a:latin typeface="Calibri"/>
                <a:cs typeface="Calibri"/>
              </a:rPr>
              <a:t>Patient level data collected at all black timepoints. Interpolated data at grey timepoints. </a:t>
            </a:r>
            <a:r>
              <a:rPr lang="en-US" sz="1500" dirty="0" err="1">
                <a:solidFill>
                  <a:schemeClr val="tx1"/>
                </a:solidFill>
                <a:latin typeface="Calibri"/>
                <a:cs typeface="Calibri"/>
              </a:rPr>
              <a:t>qHBsAg</a:t>
            </a:r>
            <a:r>
              <a:rPr lang="en-US" sz="1500" dirty="0">
                <a:solidFill>
                  <a:schemeClr val="tx1"/>
                </a:solidFill>
                <a:latin typeface="Calibri"/>
                <a:cs typeface="Calibri"/>
              </a:rPr>
              <a:t>, HBV DNA and ALT during treatment up to week 16 and 20 were compared between the </a:t>
            </a:r>
            <a:r>
              <a:rPr lang="en-US" sz="1500" dirty="0" err="1">
                <a:solidFill>
                  <a:schemeClr val="tx1"/>
                </a:solidFill>
                <a:latin typeface="Calibri"/>
                <a:cs typeface="Calibri"/>
              </a:rPr>
              <a:t>vonafexor</a:t>
            </a:r>
            <a:r>
              <a:rPr lang="en-US" sz="1500" dirty="0">
                <a:solidFill>
                  <a:schemeClr val="tx1"/>
                </a:solidFill>
                <a:latin typeface="Calibri"/>
                <a:cs typeface="Calibri"/>
              </a:rPr>
              <a:t> CHB cohort (N=20) versus external control cohort (n=70) using repeated measurement analysis.  </a:t>
            </a:r>
            <a:endParaRPr lang="en-US" sz="1500" dirty="0">
              <a:solidFill>
                <a:schemeClr val="tx1"/>
              </a:solidFill>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445CC214-90A2-5E32-1D0E-10684F0D878B}"/>
                  </a:ext>
                </a:extLst>
              </p14:cNvPr>
              <p14:cNvContentPartPr/>
              <p14:nvPr/>
            </p14:nvContentPartPr>
            <p14:xfrm>
              <a:off x="2704951" y="3297647"/>
              <a:ext cx="7144" cy="7144"/>
            </p14:xfrm>
          </p:contentPart>
        </mc:Choice>
        <mc:Fallback xmlns="">
          <p:pic>
            <p:nvPicPr>
              <p:cNvPr id="5" name="Ink 4">
                <a:extLst>
                  <a:ext uri="{FF2B5EF4-FFF2-40B4-BE49-F238E27FC236}">
                    <a16:creationId xmlns:a16="http://schemas.microsoft.com/office/drawing/2014/main" id="{445CC214-90A2-5E32-1D0E-10684F0D878B}"/>
                  </a:ext>
                </a:extLst>
              </p:cNvPr>
              <p:cNvPicPr/>
              <p:nvPr/>
            </p:nvPicPr>
            <p:blipFill>
              <a:blip r:embed="rId3"/>
              <a:stretch>
                <a:fillRect/>
              </a:stretch>
            </p:blipFill>
            <p:spPr>
              <a:xfrm>
                <a:off x="2347751" y="2940447"/>
                <a:ext cx="714400" cy="714400"/>
              </a:xfrm>
              <a:prstGeom prst="rect">
                <a:avLst/>
              </a:prstGeom>
            </p:spPr>
          </p:pic>
        </mc:Fallback>
      </mc:AlternateContent>
      <p:cxnSp>
        <p:nvCxnSpPr>
          <p:cNvPr id="20" name="Straight Arrow Connector 14">
            <a:extLst>
              <a:ext uri="{FF2B5EF4-FFF2-40B4-BE49-F238E27FC236}">
                <a16:creationId xmlns:a16="http://schemas.microsoft.com/office/drawing/2014/main" id="{79B497C3-63A0-5568-EEA7-361B8B55B478}"/>
              </a:ext>
            </a:extLst>
          </p:cNvPr>
          <p:cNvCxnSpPr>
            <a:cxnSpLocks/>
          </p:cNvCxnSpPr>
          <p:nvPr/>
        </p:nvCxnSpPr>
        <p:spPr>
          <a:xfrm>
            <a:off x="985838" y="1756253"/>
            <a:ext cx="570420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18">
            <a:extLst>
              <a:ext uri="{FF2B5EF4-FFF2-40B4-BE49-F238E27FC236}">
                <a16:creationId xmlns:a16="http://schemas.microsoft.com/office/drawing/2014/main" id="{A9560B93-0666-B6D4-F9EA-0211DCAE55A8}"/>
              </a:ext>
            </a:extLst>
          </p:cNvPr>
          <p:cNvCxnSpPr>
            <a:cxnSpLocks/>
          </p:cNvCxnSpPr>
          <p:nvPr/>
        </p:nvCxnSpPr>
        <p:spPr>
          <a:xfrm>
            <a:off x="4126234" y="1698985"/>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0">
            <a:extLst>
              <a:ext uri="{FF2B5EF4-FFF2-40B4-BE49-F238E27FC236}">
                <a16:creationId xmlns:a16="http://schemas.microsoft.com/office/drawing/2014/main" id="{B6176571-53F0-6D59-C60B-B600AAC720EA}"/>
              </a:ext>
            </a:extLst>
          </p:cNvPr>
          <p:cNvSpPr txBox="1"/>
          <p:nvPr/>
        </p:nvSpPr>
        <p:spPr>
          <a:xfrm>
            <a:off x="4010108" y="1893284"/>
            <a:ext cx="719569" cy="323165"/>
          </a:xfrm>
          <a:prstGeom prst="rect">
            <a:avLst/>
          </a:prstGeom>
          <a:noFill/>
          <a:ln>
            <a:solidFill>
              <a:schemeClr val="accent1"/>
            </a:solidFill>
          </a:ln>
        </p:spPr>
        <p:txBody>
          <a:bodyPr wrap="square" rtlCol="0">
            <a:spAutoFit/>
          </a:bodyPr>
          <a:lstStyle/>
          <a:p>
            <a:r>
              <a:rPr lang="en-CA" sz="1500" dirty="0">
                <a:latin typeface="Calibri" panose="020F0502020204030204" pitchFamily="34" charset="0"/>
                <a:cs typeface="Calibri" panose="020F0502020204030204" pitchFamily="34" charset="0"/>
              </a:rPr>
              <a:t>16</a:t>
            </a:r>
          </a:p>
        </p:txBody>
      </p:sp>
      <p:sp>
        <p:nvSpPr>
          <p:cNvPr id="26" name="TextBox 22">
            <a:extLst>
              <a:ext uri="{FF2B5EF4-FFF2-40B4-BE49-F238E27FC236}">
                <a16:creationId xmlns:a16="http://schemas.microsoft.com/office/drawing/2014/main" id="{8ADBAFB7-8B0F-348E-BD70-3FE7AD5467A3}"/>
              </a:ext>
            </a:extLst>
          </p:cNvPr>
          <p:cNvSpPr txBox="1"/>
          <p:nvPr/>
        </p:nvSpPr>
        <p:spPr>
          <a:xfrm>
            <a:off x="4395853" y="1893284"/>
            <a:ext cx="380232"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20</a:t>
            </a:r>
          </a:p>
        </p:txBody>
      </p:sp>
      <p:cxnSp>
        <p:nvCxnSpPr>
          <p:cNvPr id="27" name="Straight Connector 21">
            <a:extLst>
              <a:ext uri="{FF2B5EF4-FFF2-40B4-BE49-F238E27FC236}">
                <a16:creationId xmlns:a16="http://schemas.microsoft.com/office/drawing/2014/main" id="{3BB48CD8-8EC8-9AF7-D0EC-2524B87FB157}"/>
              </a:ext>
            </a:extLst>
          </p:cNvPr>
          <p:cNvCxnSpPr>
            <a:cxnSpLocks/>
          </p:cNvCxnSpPr>
          <p:nvPr/>
        </p:nvCxnSpPr>
        <p:spPr>
          <a:xfrm>
            <a:off x="4547153" y="1698985"/>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18">
            <a:extLst>
              <a:ext uri="{FF2B5EF4-FFF2-40B4-BE49-F238E27FC236}">
                <a16:creationId xmlns:a16="http://schemas.microsoft.com/office/drawing/2014/main" id="{689EB53B-030D-FBFF-27E0-B1C69334A24D}"/>
              </a:ext>
            </a:extLst>
          </p:cNvPr>
          <p:cNvCxnSpPr>
            <a:cxnSpLocks/>
          </p:cNvCxnSpPr>
          <p:nvPr/>
        </p:nvCxnSpPr>
        <p:spPr>
          <a:xfrm>
            <a:off x="1657992" y="1708349"/>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20">
            <a:extLst>
              <a:ext uri="{FF2B5EF4-FFF2-40B4-BE49-F238E27FC236}">
                <a16:creationId xmlns:a16="http://schemas.microsoft.com/office/drawing/2014/main" id="{264D3217-4751-9D3A-947D-184572B74981}"/>
              </a:ext>
            </a:extLst>
          </p:cNvPr>
          <p:cNvSpPr txBox="1"/>
          <p:nvPr/>
        </p:nvSpPr>
        <p:spPr>
          <a:xfrm>
            <a:off x="1540697" y="1911220"/>
            <a:ext cx="244772" cy="323165"/>
          </a:xfrm>
          <a:prstGeom prst="rect">
            <a:avLst/>
          </a:prstGeom>
          <a:noFill/>
          <a:ln>
            <a:noFill/>
          </a:ln>
        </p:spPr>
        <p:txBody>
          <a:bodyPr wrap="square" rtlCol="0">
            <a:spAutoFit/>
          </a:bodyPr>
          <a:lstStyle/>
          <a:p>
            <a:r>
              <a:rPr lang="en-CA" sz="1500" dirty="0">
                <a:latin typeface="Calibri" panose="020F0502020204030204" pitchFamily="34" charset="0"/>
                <a:cs typeface="Calibri" panose="020F0502020204030204" pitchFamily="34" charset="0"/>
              </a:rPr>
              <a:t>2</a:t>
            </a:r>
          </a:p>
        </p:txBody>
      </p:sp>
      <p:cxnSp>
        <p:nvCxnSpPr>
          <p:cNvPr id="32" name="Straight Connector 18">
            <a:extLst>
              <a:ext uri="{FF2B5EF4-FFF2-40B4-BE49-F238E27FC236}">
                <a16:creationId xmlns:a16="http://schemas.microsoft.com/office/drawing/2014/main" id="{DF66FC32-7C38-BE54-6446-0E1C33B77D34}"/>
              </a:ext>
            </a:extLst>
          </p:cNvPr>
          <p:cNvCxnSpPr>
            <a:cxnSpLocks/>
          </p:cNvCxnSpPr>
          <p:nvPr/>
        </p:nvCxnSpPr>
        <p:spPr>
          <a:xfrm>
            <a:off x="2111695" y="1710679"/>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20">
            <a:extLst>
              <a:ext uri="{FF2B5EF4-FFF2-40B4-BE49-F238E27FC236}">
                <a16:creationId xmlns:a16="http://schemas.microsoft.com/office/drawing/2014/main" id="{BDA4C970-7C61-C411-B9FE-49F4B35A0D10}"/>
              </a:ext>
            </a:extLst>
          </p:cNvPr>
          <p:cNvSpPr txBox="1"/>
          <p:nvPr/>
        </p:nvSpPr>
        <p:spPr>
          <a:xfrm>
            <a:off x="1994399" y="1913550"/>
            <a:ext cx="282450"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4</a:t>
            </a:r>
          </a:p>
        </p:txBody>
      </p:sp>
      <p:cxnSp>
        <p:nvCxnSpPr>
          <p:cNvPr id="34" name="Straight Connector 18">
            <a:extLst>
              <a:ext uri="{FF2B5EF4-FFF2-40B4-BE49-F238E27FC236}">
                <a16:creationId xmlns:a16="http://schemas.microsoft.com/office/drawing/2014/main" id="{89E4EEE5-86E0-7C71-AB76-C18C21E52572}"/>
              </a:ext>
            </a:extLst>
          </p:cNvPr>
          <p:cNvCxnSpPr>
            <a:cxnSpLocks/>
          </p:cNvCxnSpPr>
          <p:nvPr/>
        </p:nvCxnSpPr>
        <p:spPr>
          <a:xfrm>
            <a:off x="2506083" y="1706012"/>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20">
            <a:extLst>
              <a:ext uri="{FF2B5EF4-FFF2-40B4-BE49-F238E27FC236}">
                <a16:creationId xmlns:a16="http://schemas.microsoft.com/office/drawing/2014/main" id="{5E25B81F-082D-97FC-7E64-0EEEE1D536D6}"/>
              </a:ext>
            </a:extLst>
          </p:cNvPr>
          <p:cNvSpPr txBox="1"/>
          <p:nvPr/>
        </p:nvSpPr>
        <p:spPr>
          <a:xfrm>
            <a:off x="2380215" y="1908884"/>
            <a:ext cx="282450"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6</a:t>
            </a:r>
          </a:p>
        </p:txBody>
      </p:sp>
      <p:cxnSp>
        <p:nvCxnSpPr>
          <p:cNvPr id="36" name="Straight Connector 18">
            <a:extLst>
              <a:ext uri="{FF2B5EF4-FFF2-40B4-BE49-F238E27FC236}">
                <a16:creationId xmlns:a16="http://schemas.microsoft.com/office/drawing/2014/main" id="{1F785FC9-681C-DDBC-BFB7-C17D5DD6F1BF}"/>
              </a:ext>
            </a:extLst>
          </p:cNvPr>
          <p:cNvCxnSpPr>
            <a:cxnSpLocks/>
          </p:cNvCxnSpPr>
          <p:nvPr/>
        </p:nvCxnSpPr>
        <p:spPr>
          <a:xfrm>
            <a:off x="2802334" y="1708347"/>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20">
            <a:extLst>
              <a:ext uri="{FF2B5EF4-FFF2-40B4-BE49-F238E27FC236}">
                <a16:creationId xmlns:a16="http://schemas.microsoft.com/office/drawing/2014/main" id="{1DA15BA0-5CE1-EA94-1E7F-D86403C77FB6}"/>
              </a:ext>
            </a:extLst>
          </p:cNvPr>
          <p:cNvSpPr txBox="1"/>
          <p:nvPr/>
        </p:nvSpPr>
        <p:spPr>
          <a:xfrm>
            <a:off x="2693611" y="1902646"/>
            <a:ext cx="282450"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8</a:t>
            </a:r>
          </a:p>
        </p:txBody>
      </p:sp>
      <p:cxnSp>
        <p:nvCxnSpPr>
          <p:cNvPr id="38" name="Straight Connector 18">
            <a:extLst>
              <a:ext uri="{FF2B5EF4-FFF2-40B4-BE49-F238E27FC236}">
                <a16:creationId xmlns:a16="http://schemas.microsoft.com/office/drawing/2014/main" id="{5051B74C-180D-4BF3-0FF3-A492717E0865}"/>
              </a:ext>
            </a:extLst>
          </p:cNvPr>
          <p:cNvCxnSpPr>
            <a:cxnSpLocks/>
          </p:cNvCxnSpPr>
          <p:nvPr/>
        </p:nvCxnSpPr>
        <p:spPr>
          <a:xfrm>
            <a:off x="3091583" y="1703681"/>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20">
            <a:extLst>
              <a:ext uri="{FF2B5EF4-FFF2-40B4-BE49-F238E27FC236}">
                <a16:creationId xmlns:a16="http://schemas.microsoft.com/office/drawing/2014/main" id="{CB564787-1114-B7FA-02A4-F5B750FD2047}"/>
              </a:ext>
            </a:extLst>
          </p:cNvPr>
          <p:cNvSpPr txBox="1"/>
          <p:nvPr/>
        </p:nvSpPr>
        <p:spPr>
          <a:xfrm>
            <a:off x="2948570" y="1906553"/>
            <a:ext cx="380232"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10</a:t>
            </a:r>
          </a:p>
        </p:txBody>
      </p:sp>
      <p:cxnSp>
        <p:nvCxnSpPr>
          <p:cNvPr id="40" name="Straight Connector 18">
            <a:extLst>
              <a:ext uri="{FF2B5EF4-FFF2-40B4-BE49-F238E27FC236}">
                <a16:creationId xmlns:a16="http://schemas.microsoft.com/office/drawing/2014/main" id="{88534C90-BE34-CB8D-928D-D91A7DF4FB00}"/>
              </a:ext>
            </a:extLst>
          </p:cNvPr>
          <p:cNvCxnSpPr>
            <a:cxnSpLocks/>
          </p:cNvCxnSpPr>
          <p:nvPr/>
        </p:nvCxnSpPr>
        <p:spPr>
          <a:xfrm>
            <a:off x="3422626" y="1699016"/>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20">
            <a:extLst>
              <a:ext uri="{FF2B5EF4-FFF2-40B4-BE49-F238E27FC236}">
                <a16:creationId xmlns:a16="http://schemas.microsoft.com/office/drawing/2014/main" id="{5AF7035B-6624-63F3-78A8-F64CC17978A1}"/>
              </a:ext>
            </a:extLst>
          </p:cNvPr>
          <p:cNvSpPr txBox="1"/>
          <p:nvPr/>
        </p:nvSpPr>
        <p:spPr>
          <a:xfrm>
            <a:off x="3286100" y="1893315"/>
            <a:ext cx="380232"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12</a:t>
            </a:r>
          </a:p>
        </p:txBody>
      </p:sp>
      <p:cxnSp>
        <p:nvCxnSpPr>
          <p:cNvPr id="42" name="Straight Connector 18">
            <a:extLst>
              <a:ext uri="{FF2B5EF4-FFF2-40B4-BE49-F238E27FC236}">
                <a16:creationId xmlns:a16="http://schemas.microsoft.com/office/drawing/2014/main" id="{03741FD0-45CF-7968-FE94-46D268130A55}"/>
              </a:ext>
            </a:extLst>
          </p:cNvPr>
          <p:cNvCxnSpPr>
            <a:cxnSpLocks/>
          </p:cNvCxnSpPr>
          <p:nvPr/>
        </p:nvCxnSpPr>
        <p:spPr>
          <a:xfrm>
            <a:off x="3772210" y="1701347"/>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20">
            <a:extLst>
              <a:ext uri="{FF2B5EF4-FFF2-40B4-BE49-F238E27FC236}">
                <a16:creationId xmlns:a16="http://schemas.microsoft.com/office/drawing/2014/main" id="{9423C7FB-28F0-F87A-2E59-71A836BD9827}"/>
              </a:ext>
            </a:extLst>
          </p:cNvPr>
          <p:cNvSpPr txBox="1"/>
          <p:nvPr/>
        </p:nvSpPr>
        <p:spPr>
          <a:xfrm>
            <a:off x="3619929" y="1895646"/>
            <a:ext cx="380232"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14</a:t>
            </a:r>
          </a:p>
        </p:txBody>
      </p:sp>
      <p:cxnSp>
        <p:nvCxnSpPr>
          <p:cNvPr id="44" name="Straight Connector 18">
            <a:extLst>
              <a:ext uri="{FF2B5EF4-FFF2-40B4-BE49-F238E27FC236}">
                <a16:creationId xmlns:a16="http://schemas.microsoft.com/office/drawing/2014/main" id="{5C56C0AC-E391-6D14-4070-78137368DAD7}"/>
              </a:ext>
            </a:extLst>
          </p:cNvPr>
          <p:cNvCxnSpPr>
            <a:cxnSpLocks/>
          </p:cNvCxnSpPr>
          <p:nvPr/>
        </p:nvCxnSpPr>
        <p:spPr>
          <a:xfrm>
            <a:off x="5162977" y="1696683"/>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20">
            <a:extLst>
              <a:ext uri="{FF2B5EF4-FFF2-40B4-BE49-F238E27FC236}">
                <a16:creationId xmlns:a16="http://schemas.microsoft.com/office/drawing/2014/main" id="{7789008E-7818-B533-6A29-746AA9BE234F}"/>
              </a:ext>
            </a:extLst>
          </p:cNvPr>
          <p:cNvSpPr txBox="1"/>
          <p:nvPr/>
        </p:nvSpPr>
        <p:spPr>
          <a:xfrm>
            <a:off x="5019964" y="1882410"/>
            <a:ext cx="380232"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28</a:t>
            </a:r>
          </a:p>
        </p:txBody>
      </p:sp>
      <p:cxnSp>
        <p:nvCxnSpPr>
          <p:cNvPr id="46" name="Straight Connector 18">
            <a:extLst>
              <a:ext uri="{FF2B5EF4-FFF2-40B4-BE49-F238E27FC236}">
                <a16:creationId xmlns:a16="http://schemas.microsoft.com/office/drawing/2014/main" id="{BF4C6F53-D97F-86A5-84A0-19626E104200}"/>
              </a:ext>
            </a:extLst>
          </p:cNvPr>
          <p:cNvCxnSpPr>
            <a:cxnSpLocks/>
          </p:cNvCxnSpPr>
          <p:nvPr/>
        </p:nvCxnSpPr>
        <p:spPr>
          <a:xfrm>
            <a:off x="5871157" y="1692021"/>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TextBox 20">
            <a:extLst>
              <a:ext uri="{FF2B5EF4-FFF2-40B4-BE49-F238E27FC236}">
                <a16:creationId xmlns:a16="http://schemas.microsoft.com/office/drawing/2014/main" id="{92D4F508-80C8-6AA6-2B40-352E2F88D585}"/>
              </a:ext>
            </a:extLst>
          </p:cNvPr>
          <p:cNvSpPr txBox="1"/>
          <p:nvPr/>
        </p:nvSpPr>
        <p:spPr>
          <a:xfrm>
            <a:off x="5728144" y="1886320"/>
            <a:ext cx="380232"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40</a:t>
            </a:r>
          </a:p>
        </p:txBody>
      </p:sp>
      <p:sp>
        <p:nvSpPr>
          <p:cNvPr id="48" name="TextBox 20">
            <a:extLst>
              <a:ext uri="{FF2B5EF4-FFF2-40B4-BE49-F238E27FC236}">
                <a16:creationId xmlns:a16="http://schemas.microsoft.com/office/drawing/2014/main" id="{A577E0FD-B05A-563F-DDF0-B48FCE3E1C80}"/>
              </a:ext>
            </a:extLst>
          </p:cNvPr>
          <p:cNvSpPr txBox="1"/>
          <p:nvPr/>
        </p:nvSpPr>
        <p:spPr>
          <a:xfrm>
            <a:off x="1973159" y="2862165"/>
            <a:ext cx="282450"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4</a:t>
            </a:r>
          </a:p>
        </p:txBody>
      </p:sp>
      <p:sp>
        <p:nvSpPr>
          <p:cNvPr id="49" name="TextBox 20">
            <a:extLst>
              <a:ext uri="{FF2B5EF4-FFF2-40B4-BE49-F238E27FC236}">
                <a16:creationId xmlns:a16="http://schemas.microsoft.com/office/drawing/2014/main" id="{187F6959-7E62-63DC-CA7E-A01FAE4B137E}"/>
              </a:ext>
            </a:extLst>
          </p:cNvPr>
          <p:cNvSpPr txBox="1"/>
          <p:nvPr/>
        </p:nvSpPr>
        <p:spPr>
          <a:xfrm>
            <a:off x="3282704" y="2850503"/>
            <a:ext cx="380232"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12</a:t>
            </a:r>
          </a:p>
        </p:txBody>
      </p:sp>
      <p:sp>
        <p:nvSpPr>
          <p:cNvPr id="50" name="TextBox 20">
            <a:extLst>
              <a:ext uri="{FF2B5EF4-FFF2-40B4-BE49-F238E27FC236}">
                <a16:creationId xmlns:a16="http://schemas.microsoft.com/office/drawing/2014/main" id="{009F01A8-A555-9AB4-83CE-8D7B028C4E3A}"/>
              </a:ext>
            </a:extLst>
          </p:cNvPr>
          <p:cNvSpPr txBox="1"/>
          <p:nvPr/>
        </p:nvSpPr>
        <p:spPr>
          <a:xfrm>
            <a:off x="4737713" y="2890556"/>
            <a:ext cx="380232"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24</a:t>
            </a:r>
          </a:p>
        </p:txBody>
      </p:sp>
      <p:cxnSp>
        <p:nvCxnSpPr>
          <p:cNvPr id="51" name="Straight Connector 18">
            <a:extLst>
              <a:ext uri="{FF2B5EF4-FFF2-40B4-BE49-F238E27FC236}">
                <a16:creationId xmlns:a16="http://schemas.microsoft.com/office/drawing/2014/main" id="{B5B1B7EE-2CEB-3D83-3327-933496F876FA}"/>
              </a:ext>
            </a:extLst>
          </p:cNvPr>
          <p:cNvCxnSpPr>
            <a:cxnSpLocks/>
          </p:cNvCxnSpPr>
          <p:nvPr/>
        </p:nvCxnSpPr>
        <p:spPr>
          <a:xfrm>
            <a:off x="2088371" y="2743630"/>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18">
            <a:extLst>
              <a:ext uri="{FF2B5EF4-FFF2-40B4-BE49-F238E27FC236}">
                <a16:creationId xmlns:a16="http://schemas.microsoft.com/office/drawing/2014/main" id="{4FF5A5ED-C957-A832-5813-F31B68DFF9C9}"/>
              </a:ext>
            </a:extLst>
          </p:cNvPr>
          <p:cNvCxnSpPr>
            <a:cxnSpLocks/>
          </p:cNvCxnSpPr>
          <p:nvPr/>
        </p:nvCxnSpPr>
        <p:spPr>
          <a:xfrm>
            <a:off x="3443061" y="2744322"/>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18">
            <a:extLst>
              <a:ext uri="{FF2B5EF4-FFF2-40B4-BE49-F238E27FC236}">
                <a16:creationId xmlns:a16="http://schemas.microsoft.com/office/drawing/2014/main" id="{F98460C1-B1F5-A926-845B-474D8769FC0E}"/>
              </a:ext>
            </a:extLst>
          </p:cNvPr>
          <p:cNvCxnSpPr>
            <a:cxnSpLocks/>
          </p:cNvCxnSpPr>
          <p:nvPr/>
        </p:nvCxnSpPr>
        <p:spPr>
          <a:xfrm>
            <a:off x="6115205" y="2754863"/>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Box 20">
            <a:extLst>
              <a:ext uri="{FF2B5EF4-FFF2-40B4-BE49-F238E27FC236}">
                <a16:creationId xmlns:a16="http://schemas.microsoft.com/office/drawing/2014/main" id="{37B5F3B2-BB97-7579-5CBB-CADD33BF33EB}"/>
              </a:ext>
            </a:extLst>
          </p:cNvPr>
          <p:cNvSpPr txBox="1"/>
          <p:nvPr/>
        </p:nvSpPr>
        <p:spPr>
          <a:xfrm>
            <a:off x="5972192" y="2880582"/>
            <a:ext cx="380232"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48</a:t>
            </a:r>
          </a:p>
        </p:txBody>
      </p:sp>
      <p:cxnSp>
        <p:nvCxnSpPr>
          <p:cNvPr id="55" name="Straight Connector 18">
            <a:extLst>
              <a:ext uri="{FF2B5EF4-FFF2-40B4-BE49-F238E27FC236}">
                <a16:creationId xmlns:a16="http://schemas.microsoft.com/office/drawing/2014/main" id="{9348A79F-238E-E664-E735-FC13904B4929}"/>
              </a:ext>
            </a:extLst>
          </p:cNvPr>
          <p:cNvCxnSpPr>
            <a:cxnSpLocks/>
          </p:cNvCxnSpPr>
          <p:nvPr/>
        </p:nvCxnSpPr>
        <p:spPr>
          <a:xfrm>
            <a:off x="6628013" y="2757950"/>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extBox 20">
            <a:extLst>
              <a:ext uri="{FF2B5EF4-FFF2-40B4-BE49-F238E27FC236}">
                <a16:creationId xmlns:a16="http://schemas.microsoft.com/office/drawing/2014/main" id="{0F3729ED-3955-EC61-A7B7-28666A61D432}"/>
              </a:ext>
            </a:extLst>
          </p:cNvPr>
          <p:cNvSpPr txBox="1"/>
          <p:nvPr/>
        </p:nvSpPr>
        <p:spPr>
          <a:xfrm>
            <a:off x="6485000" y="2883669"/>
            <a:ext cx="380232" cy="323165"/>
          </a:xfrm>
          <a:prstGeom prst="rect">
            <a:avLst/>
          </a:prstGeom>
          <a:noFill/>
          <a:ln>
            <a:noFill/>
          </a:ln>
        </p:spPr>
        <p:txBody>
          <a:bodyPr wrap="none" rtlCol="0">
            <a:spAutoFit/>
          </a:bodyPr>
          <a:lstStyle/>
          <a:p>
            <a:r>
              <a:rPr lang="en-CA" sz="1500" dirty="0">
                <a:latin typeface="Calibri" panose="020F0502020204030204" pitchFamily="34" charset="0"/>
                <a:cs typeface="Calibri" panose="020F0502020204030204" pitchFamily="34" charset="0"/>
              </a:rPr>
              <a:t>52</a:t>
            </a:r>
          </a:p>
        </p:txBody>
      </p:sp>
      <p:cxnSp>
        <p:nvCxnSpPr>
          <p:cNvPr id="57" name="Straight Connector 18">
            <a:extLst>
              <a:ext uri="{FF2B5EF4-FFF2-40B4-BE49-F238E27FC236}">
                <a16:creationId xmlns:a16="http://schemas.microsoft.com/office/drawing/2014/main" id="{7CE29ADE-2EA4-BA7D-356E-9C2AFFF28C84}"/>
              </a:ext>
            </a:extLst>
          </p:cNvPr>
          <p:cNvCxnSpPr>
            <a:cxnSpLocks/>
          </p:cNvCxnSpPr>
          <p:nvPr/>
        </p:nvCxnSpPr>
        <p:spPr>
          <a:xfrm>
            <a:off x="4901160" y="2739532"/>
            <a:ext cx="0" cy="15348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4BF6CDB6-E6D9-5670-8B98-055F7981BCA8}"/>
              </a:ext>
            </a:extLst>
          </p:cNvPr>
          <p:cNvSpPr txBox="1"/>
          <p:nvPr/>
        </p:nvSpPr>
        <p:spPr>
          <a:xfrm>
            <a:off x="4668612" y="4182168"/>
            <a:ext cx="817280" cy="323165"/>
          </a:xfrm>
          <a:prstGeom prst="rect">
            <a:avLst/>
          </a:prstGeom>
          <a:noFill/>
          <a:ln w="28575">
            <a:solidFill>
              <a:schemeClr val="tx1"/>
            </a:solidFill>
          </a:ln>
        </p:spPr>
        <p:txBody>
          <a:bodyPr wrap="square" rtlCol="0">
            <a:spAutoFit/>
          </a:bodyPr>
          <a:lstStyle/>
          <a:p>
            <a:endParaRPr lang="en-CA" sz="1500" dirty="0">
              <a:solidFill>
                <a:schemeClr val="bg1">
                  <a:lumMod val="50000"/>
                </a:schemeClr>
              </a:solidFill>
              <a:latin typeface="Calibri" panose="020F0502020204030204" pitchFamily="34" charset="0"/>
              <a:cs typeface="Calibri" panose="020F0502020204030204" pitchFamily="34" charset="0"/>
            </a:endParaRPr>
          </a:p>
        </p:txBody>
      </p:sp>
      <p:sp>
        <p:nvSpPr>
          <p:cNvPr id="59" name="TextBox 58">
            <a:extLst>
              <a:ext uri="{FF2B5EF4-FFF2-40B4-BE49-F238E27FC236}">
                <a16:creationId xmlns:a16="http://schemas.microsoft.com/office/drawing/2014/main" id="{E05BBBA1-B2A5-6CD7-97F4-13EA58F030FD}"/>
              </a:ext>
            </a:extLst>
          </p:cNvPr>
          <p:cNvSpPr txBox="1"/>
          <p:nvPr/>
        </p:nvSpPr>
        <p:spPr>
          <a:xfrm>
            <a:off x="6818264" y="2618473"/>
            <a:ext cx="678391" cy="323165"/>
          </a:xfrm>
          <a:prstGeom prst="rect">
            <a:avLst/>
          </a:prstGeom>
          <a:noFill/>
        </p:spPr>
        <p:txBody>
          <a:bodyPr wrap="none" rtlCol="0">
            <a:spAutoFit/>
          </a:bodyPr>
          <a:lstStyle/>
          <a:p>
            <a:r>
              <a:rPr lang="en-CA" sz="1500" dirty="0">
                <a:latin typeface="Calibri" panose="020F0502020204030204" pitchFamily="34" charset="0"/>
                <a:cs typeface="Calibri" panose="020F0502020204030204" pitchFamily="34" charset="0"/>
              </a:rPr>
              <a:t>weeks</a:t>
            </a:r>
          </a:p>
        </p:txBody>
      </p:sp>
    </p:spTree>
    <p:extLst>
      <p:ext uri="{BB962C8B-B14F-4D97-AF65-F5344CB8AC3E}">
        <p14:creationId xmlns:p14="http://schemas.microsoft.com/office/powerpoint/2010/main" val="159436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a:xfrm>
            <a:off x="522402" y="213846"/>
            <a:ext cx="6288975" cy="312300"/>
          </a:xfrm>
        </p:spPr>
        <p:txBody>
          <a:bodyPr/>
          <a:lstStyle/>
          <a:p>
            <a:r>
              <a:rPr lang="en-US" dirty="0">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RESULTS – Demographics</a:t>
            </a:r>
            <a:endParaRPr lang="en-US" dirty="0"/>
          </a:p>
          <a:p>
            <a:endParaRPr lang="fr-FR" dirty="0"/>
          </a:p>
        </p:txBody>
      </p:sp>
      <p:graphicFrame>
        <p:nvGraphicFramePr>
          <p:cNvPr id="5" name="Tableau 4">
            <a:extLst>
              <a:ext uri="{FF2B5EF4-FFF2-40B4-BE49-F238E27FC236}">
                <a16:creationId xmlns:a16="http://schemas.microsoft.com/office/drawing/2014/main" id="{D3EE11EF-7CE0-BCAC-B99F-92329D0E1C66}"/>
              </a:ext>
            </a:extLst>
          </p:cNvPr>
          <p:cNvGraphicFramePr>
            <a:graphicFrameLocks noGrp="1"/>
          </p:cNvGraphicFramePr>
          <p:nvPr>
            <p:extLst>
              <p:ext uri="{D42A27DB-BD31-4B8C-83A1-F6EECF244321}">
                <p14:modId xmlns:p14="http://schemas.microsoft.com/office/powerpoint/2010/main" val="949057339"/>
              </p:ext>
            </p:extLst>
          </p:nvPr>
        </p:nvGraphicFramePr>
        <p:xfrm>
          <a:off x="91851" y="968781"/>
          <a:ext cx="4421460" cy="2583180"/>
        </p:xfrm>
        <a:graphic>
          <a:graphicData uri="http://schemas.openxmlformats.org/drawingml/2006/table">
            <a:tbl>
              <a:tblPr bandRow="1">
                <a:tableStyleId>{5C22544A-7EE6-4342-B048-85BDC9FD1C3A}</a:tableStyleId>
              </a:tblPr>
              <a:tblGrid>
                <a:gridCol w="828125">
                  <a:extLst>
                    <a:ext uri="{9D8B030D-6E8A-4147-A177-3AD203B41FA5}">
                      <a16:colId xmlns:a16="http://schemas.microsoft.com/office/drawing/2014/main" val="3128312182"/>
                    </a:ext>
                  </a:extLst>
                </a:gridCol>
                <a:gridCol w="1129061">
                  <a:extLst>
                    <a:ext uri="{9D8B030D-6E8A-4147-A177-3AD203B41FA5}">
                      <a16:colId xmlns:a16="http://schemas.microsoft.com/office/drawing/2014/main" val="746328823"/>
                    </a:ext>
                  </a:extLst>
                </a:gridCol>
                <a:gridCol w="1212695">
                  <a:extLst>
                    <a:ext uri="{9D8B030D-6E8A-4147-A177-3AD203B41FA5}">
                      <a16:colId xmlns:a16="http://schemas.microsoft.com/office/drawing/2014/main" val="4268897453"/>
                    </a:ext>
                  </a:extLst>
                </a:gridCol>
                <a:gridCol w="1251579">
                  <a:extLst>
                    <a:ext uri="{9D8B030D-6E8A-4147-A177-3AD203B41FA5}">
                      <a16:colId xmlns:a16="http://schemas.microsoft.com/office/drawing/2014/main" val="2559334097"/>
                    </a:ext>
                  </a:extLst>
                </a:gridCol>
              </a:tblGrid>
              <a:tr h="685800">
                <a:tc gridSpan="2">
                  <a:txBody>
                    <a:bodyPr/>
                    <a:lstStyle/>
                    <a:p>
                      <a:endParaRPr lang="fr-FR" sz="1400">
                        <a:solidFill>
                          <a:schemeClr val="tx1"/>
                        </a:solidFill>
                        <a:latin typeface="Calibri" panose="020F0502020204030204" pitchFamily="34" charset="0"/>
                        <a:cs typeface="Calibri" panose="020F0502020204030204" pitchFamily="34" charset="0"/>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fr-FR"/>
                    </a:p>
                  </a:txBody>
                  <a:tcPr/>
                </a:tc>
                <a:tc>
                  <a:txBody>
                    <a:bodyPr/>
                    <a:lstStyle/>
                    <a:p>
                      <a:pPr algn="ctr" fontAlgn="b"/>
                      <a:r>
                        <a:rPr lang="fr-FR" sz="1400" b="1" i="0" u="none" strike="noStrike" err="1">
                          <a:solidFill>
                            <a:schemeClr val="tx1"/>
                          </a:solidFill>
                          <a:effectLst/>
                          <a:latin typeface="Calibri" panose="020F0502020204030204" pitchFamily="34" charset="0"/>
                          <a:cs typeface="Calibri" panose="020F0502020204030204" pitchFamily="34" charset="0"/>
                        </a:rPr>
                        <a:t>External</a:t>
                      </a:r>
                      <a:r>
                        <a:rPr lang="fr-FR" sz="1400" b="1" i="0" u="none" strike="noStrike">
                          <a:solidFill>
                            <a:schemeClr val="tx1"/>
                          </a:solidFill>
                          <a:effectLst/>
                          <a:latin typeface="Calibri" panose="020F0502020204030204" pitchFamily="34" charset="0"/>
                          <a:cs typeface="Calibri" panose="020F0502020204030204" pitchFamily="34" charset="0"/>
                        </a:rPr>
                        <a:t> control</a:t>
                      </a:r>
                    </a:p>
                    <a:p>
                      <a:pPr algn="ctr" fontAlgn="b"/>
                      <a:r>
                        <a:rPr lang="fr-FR" sz="1400" b="1" i="0" u="none" strike="noStrike">
                          <a:solidFill>
                            <a:schemeClr val="tx1"/>
                          </a:solidFill>
                          <a:effectLst/>
                          <a:latin typeface="Calibri" panose="020F0502020204030204" pitchFamily="34" charset="0"/>
                          <a:cs typeface="Calibri" panose="020F0502020204030204" pitchFamily="34" charset="0"/>
                        </a:rPr>
                        <a:t>N=70</a:t>
                      </a:r>
                    </a:p>
                  </a:txBody>
                  <a:tcPr marL="68580" marR="68580" marT="34290" marB="3429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fontAlgn="b"/>
                      <a:r>
                        <a:rPr lang="fr-FR" sz="1400" b="1" i="0" u="none" strike="noStrike" err="1">
                          <a:solidFill>
                            <a:schemeClr val="accent1"/>
                          </a:solidFill>
                          <a:effectLst/>
                          <a:latin typeface="Calibri" panose="020F0502020204030204" pitchFamily="34" charset="0"/>
                          <a:cs typeface="Calibri" panose="020F0502020204030204" pitchFamily="34" charset="0"/>
                        </a:rPr>
                        <a:t>Vonafexor</a:t>
                      </a:r>
                      <a:r>
                        <a:rPr lang="fr-FR" sz="1400" b="1" i="0" u="none" strike="noStrike">
                          <a:solidFill>
                            <a:schemeClr val="accent1"/>
                          </a:solidFill>
                          <a:effectLst/>
                          <a:latin typeface="Calibri" panose="020F0502020204030204" pitchFamily="34" charset="0"/>
                          <a:cs typeface="Calibri" panose="020F0502020204030204" pitchFamily="34" charset="0"/>
                        </a:rPr>
                        <a:t> </a:t>
                      </a:r>
                      <a:r>
                        <a:rPr lang="fr-FR" sz="1400" b="1" i="0" u="none" strike="noStrike" err="1">
                          <a:solidFill>
                            <a:schemeClr val="accent1"/>
                          </a:solidFill>
                          <a:effectLst/>
                          <a:latin typeface="Calibri" panose="020F0502020204030204" pitchFamily="34" charset="0"/>
                          <a:cs typeface="Calibri" panose="020F0502020204030204" pitchFamily="34" charset="0"/>
                        </a:rPr>
                        <a:t>cohort</a:t>
                      </a:r>
                      <a:endParaRPr lang="fr-FR" sz="1400" b="1" i="0" u="none" strike="noStrike">
                        <a:solidFill>
                          <a:schemeClr val="accent1"/>
                        </a:solidFill>
                        <a:effectLst/>
                        <a:latin typeface="Calibri" panose="020F0502020204030204" pitchFamily="34" charset="0"/>
                        <a:cs typeface="Calibri" panose="020F0502020204030204" pitchFamily="34" charset="0"/>
                      </a:endParaRPr>
                    </a:p>
                    <a:p>
                      <a:pPr algn="ctr" fontAlgn="b"/>
                      <a:r>
                        <a:rPr lang="fr-FR" sz="1400" b="1" i="0" u="none" strike="noStrike">
                          <a:solidFill>
                            <a:schemeClr val="accent1"/>
                          </a:solidFill>
                          <a:effectLst/>
                          <a:latin typeface="Calibri" panose="020F0502020204030204" pitchFamily="34" charset="0"/>
                          <a:cs typeface="Calibri" panose="020F0502020204030204" pitchFamily="34" charset="0"/>
                        </a:rPr>
                        <a:t>N=20</a:t>
                      </a:r>
                    </a:p>
                  </a:txBody>
                  <a:tcPr marL="68580" marR="68580" marT="34290" marB="3429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2786575898"/>
                  </a:ext>
                </a:extLst>
              </a:tr>
              <a:tr h="274320">
                <a:tc rowSpan="2">
                  <a:txBody>
                    <a:bodyPr/>
                    <a:lstStyle/>
                    <a:p>
                      <a:pPr algn="l" fontAlgn="t"/>
                      <a:r>
                        <a:rPr lang="fr-FR" sz="1400" b="1" kern="1200">
                          <a:solidFill>
                            <a:schemeClr val="tx1"/>
                          </a:solidFill>
                          <a:latin typeface="Calibri" panose="020F0502020204030204" pitchFamily="34" charset="0"/>
                          <a:ea typeface="+mn-ea"/>
                          <a:cs typeface="Calibri" panose="020F0502020204030204" pitchFamily="34" charset="0"/>
                        </a:rPr>
                        <a:t>Age</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fr-FR" sz="1200" b="0" kern="1200" err="1">
                          <a:solidFill>
                            <a:schemeClr val="tx1"/>
                          </a:solidFill>
                          <a:latin typeface="Calibri" panose="020F0502020204030204" pitchFamily="34" charset="0"/>
                          <a:ea typeface="+mn-ea"/>
                          <a:cs typeface="Calibri" panose="020F0502020204030204" pitchFamily="34" charset="0"/>
                        </a:rPr>
                        <a:t>Mean</a:t>
                      </a:r>
                      <a:r>
                        <a:rPr lang="fr-FR" sz="1200" b="0" kern="1200">
                          <a:solidFill>
                            <a:schemeClr val="tx1"/>
                          </a:solidFill>
                          <a:latin typeface="Calibri" panose="020F0502020204030204" pitchFamily="34" charset="0"/>
                          <a:ea typeface="+mn-ea"/>
                          <a:cs typeface="Calibri" panose="020F0502020204030204" pitchFamily="34" charset="0"/>
                        </a:rPr>
                        <a:t> (SD)</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fr-FR" sz="1400" kern="1200">
                          <a:solidFill>
                            <a:schemeClr val="accent5">
                              <a:lumMod val="75000"/>
                            </a:schemeClr>
                          </a:solidFill>
                          <a:latin typeface="Calibri" panose="020F0502020204030204" pitchFamily="34" charset="0"/>
                          <a:ea typeface="+mn-ea"/>
                          <a:cs typeface="Calibri" panose="020F0502020204030204" pitchFamily="34" charset="0"/>
                        </a:rPr>
                        <a:t>46 (11)</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t"/>
                      <a:r>
                        <a:rPr lang="fr-FR" sz="1400" kern="1200">
                          <a:solidFill>
                            <a:schemeClr val="accent1"/>
                          </a:solidFill>
                          <a:latin typeface="Calibri" panose="020F0502020204030204" pitchFamily="34" charset="0"/>
                          <a:ea typeface="+mn-ea"/>
                          <a:cs typeface="Calibri" panose="020F0502020204030204" pitchFamily="34" charset="0"/>
                        </a:rPr>
                        <a:t>47 (9)</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719633721"/>
                  </a:ext>
                </a:extLst>
              </a:tr>
              <a:tr h="274320">
                <a:tc vMerge="1">
                  <a:txBody>
                    <a:bodyPr/>
                    <a:lstStyle/>
                    <a:p>
                      <a:endParaRPr lang="fr-FR"/>
                    </a:p>
                  </a:txBody>
                  <a:tcPr>
                    <a:lnT w="12700" cap="flat" cmpd="sng" algn="ctr">
                      <a:solidFill>
                        <a:srgbClr val="3F5477"/>
                      </a:solidFill>
                      <a:prstDash val="solid"/>
                      <a:round/>
                      <a:headEnd type="none" w="med" len="med"/>
                      <a:tailEnd type="none" w="med" len="med"/>
                    </a:lnT>
                  </a:tcPr>
                </a:tc>
                <a:tc>
                  <a:txBody>
                    <a:bodyPr/>
                    <a:lstStyle/>
                    <a:p>
                      <a:pPr algn="l" fontAlgn="t"/>
                      <a:r>
                        <a:rPr lang="fr-FR" sz="1200" b="0" kern="1200" err="1">
                          <a:solidFill>
                            <a:schemeClr val="tx1"/>
                          </a:solidFill>
                          <a:latin typeface="Calibri" panose="020F0502020204030204" pitchFamily="34" charset="0"/>
                          <a:ea typeface="+mn-ea"/>
                          <a:cs typeface="Calibri" panose="020F0502020204030204" pitchFamily="34" charset="0"/>
                        </a:rPr>
                        <a:t>Median</a:t>
                      </a:r>
                      <a:endParaRPr lang="fr-FR" sz="1200" b="0" kern="1200">
                        <a:solidFill>
                          <a:schemeClr val="tx1"/>
                        </a:solidFill>
                        <a:latin typeface="Calibri" panose="020F0502020204030204" pitchFamily="34" charset="0"/>
                        <a:ea typeface="+mn-ea"/>
                        <a:cs typeface="Calibri" panose="020F0502020204030204" pitchFamily="34" charset="0"/>
                      </a:endParaRP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fr-FR" sz="1400" kern="1200">
                          <a:solidFill>
                            <a:schemeClr val="accent5">
                              <a:lumMod val="75000"/>
                            </a:schemeClr>
                          </a:solidFill>
                          <a:latin typeface="Calibri" panose="020F0502020204030204" pitchFamily="34" charset="0"/>
                          <a:ea typeface="+mn-ea"/>
                          <a:cs typeface="Calibri" panose="020F0502020204030204" pitchFamily="34" charset="0"/>
                        </a:rPr>
                        <a:t>47</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t"/>
                      <a:r>
                        <a:rPr lang="fr-FR" sz="1400" kern="1200">
                          <a:solidFill>
                            <a:schemeClr val="accent1"/>
                          </a:solidFill>
                          <a:latin typeface="Calibri" panose="020F0502020204030204" pitchFamily="34" charset="0"/>
                          <a:ea typeface="+mn-ea"/>
                          <a:cs typeface="Calibri" panose="020F0502020204030204" pitchFamily="34" charset="0"/>
                        </a:rPr>
                        <a:t>46</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707518584"/>
                  </a:ext>
                </a:extLst>
              </a:tr>
              <a:tr h="457200">
                <a:tc>
                  <a:txBody>
                    <a:bodyPr/>
                    <a:lstStyle/>
                    <a:p>
                      <a:pPr algn="l" fontAlgn="t"/>
                      <a:r>
                        <a:rPr lang="fr-FR" sz="1400" b="1" kern="1200" err="1">
                          <a:solidFill>
                            <a:schemeClr val="tx1"/>
                          </a:solidFill>
                          <a:latin typeface="Calibri" panose="020F0502020204030204" pitchFamily="34" charset="0"/>
                          <a:ea typeface="+mn-ea"/>
                          <a:cs typeface="Calibri" panose="020F0502020204030204" pitchFamily="34" charset="0"/>
                        </a:rPr>
                        <a:t>Sex</a:t>
                      </a:r>
                      <a:endParaRPr lang="fr-FR" sz="1400" b="1" kern="1200">
                        <a:solidFill>
                          <a:schemeClr val="tx1"/>
                        </a:solidFill>
                        <a:latin typeface="Calibri" panose="020F0502020204030204" pitchFamily="34" charset="0"/>
                        <a:ea typeface="+mn-ea"/>
                        <a:cs typeface="Calibri" panose="020F0502020204030204" pitchFamily="34" charset="0"/>
                      </a:endParaRPr>
                    </a:p>
                    <a:p>
                      <a:pPr marL="0" marR="0" lvl="0" indent="0" algn="l" defTabSz="914400" rtl="0" eaLnBrk="1" fontAlgn="t" latinLnBrk="0" hangingPunct="1">
                        <a:lnSpc>
                          <a:spcPct val="100000"/>
                        </a:lnSpc>
                        <a:spcBef>
                          <a:spcPts val="0"/>
                        </a:spcBef>
                        <a:spcAft>
                          <a:spcPts val="0"/>
                        </a:spcAft>
                        <a:buClr>
                          <a:srgbClr val="000000"/>
                        </a:buClr>
                        <a:buSzTx/>
                        <a:buFont typeface="Arial"/>
                        <a:buNone/>
                        <a:tabLst/>
                        <a:defRPr/>
                      </a:pPr>
                      <a:r>
                        <a:rPr lang="fr-FR" sz="1200" b="0" kern="1200">
                          <a:solidFill>
                            <a:schemeClr val="tx1"/>
                          </a:solidFill>
                          <a:latin typeface="Calibri" panose="020F0502020204030204" pitchFamily="34" charset="0"/>
                          <a:ea typeface="+mn-ea"/>
                          <a:cs typeface="Calibri" panose="020F0502020204030204" pitchFamily="34" charset="0"/>
                        </a:rPr>
                        <a:t>N (%)</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fr-FR" sz="1200" b="0" kern="1200">
                          <a:solidFill>
                            <a:schemeClr val="tx1"/>
                          </a:solidFill>
                          <a:latin typeface="Calibri" panose="020F0502020204030204" pitchFamily="34" charset="0"/>
                          <a:ea typeface="+mn-ea"/>
                          <a:cs typeface="Calibri" panose="020F0502020204030204" pitchFamily="34" charset="0"/>
                        </a:rPr>
                        <a:t>Male</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fr-FR" sz="1400" kern="1200">
                          <a:solidFill>
                            <a:schemeClr val="accent5">
                              <a:lumMod val="75000"/>
                            </a:schemeClr>
                          </a:solidFill>
                          <a:latin typeface="Calibri" panose="020F0502020204030204" pitchFamily="34" charset="0"/>
                          <a:ea typeface="+mn-ea"/>
                          <a:cs typeface="Calibri" panose="020F0502020204030204" pitchFamily="34" charset="0"/>
                        </a:rPr>
                        <a:t>40 (57.1%)</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t"/>
                      <a:r>
                        <a:rPr lang="fr-FR" sz="1400" kern="1200">
                          <a:solidFill>
                            <a:schemeClr val="accent1"/>
                          </a:solidFill>
                          <a:latin typeface="Calibri" panose="020F0502020204030204" pitchFamily="34" charset="0"/>
                          <a:ea typeface="+mn-ea"/>
                          <a:cs typeface="Calibri" panose="020F0502020204030204" pitchFamily="34" charset="0"/>
                        </a:rPr>
                        <a:t>10 (50.0%)</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415627618"/>
                  </a:ext>
                </a:extLst>
              </a:tr>
              <a:tr h="274320">
                <a:tc rowSpan="3">
                  <a:txBody>
                    <a:bodyPr/>
                    <a:lstStyle/>
                    <a:p>
                      <a:pPr algn="l" fontAlgn="t"/>
                      <a:r>
                        <a:rPr lang="fr-FR" sz="1400" b="1" kern="1200">
                          <a:solidFill>
                            <a:schemeClr val="tx1"/>
                          </a:solidFill>
                          <a:latin typeface="Calibri" panose="020F0502020204030204" pitchFamily="34" charset="0"/>
                          <a:ea typeface="+mn-ea"/>
                          <a:cs typeface="Calibri" panose="020F0502020204030204" pitchFamily="34" charset="0"/>
                        </a:rPr>
                        <a:t>Race</a:t>
                      </a:r>
                    </a:p>
                    <a:p>
                      <a:pPr algn="l" fontAlgn="t"/>
                      <a:r>
                        <a:rPr lang="fr-FR" sz="1200" b="0" kern="1200">
                          <a:solidFill>
                            <a:schemeClr val="tx1"/>
                          </a:solidFill>
                          <a:latin typeface="Calibri" panose="020F0502020204030204" pitchFamily="34" charset="0"/>
                          <a:ea typeface="+mn-ea"/>
                          <a:cs typeface="Calibri" panose="020F0502020204030204" pitchFamily="34" charset="0"/>
                        </a:rPr>
                        <a:t>N (%)</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fr-FR" sz="1200" b="0" kern="1200" err="1">
                          <a:solidFill>
                            <a:schemeClr val="tx1"/>
                          </a:solidFill>
                          <a:latin typeface="Calibri" panose="020F0502020204030204" pitchFamily="34" charset="0"/>
                          <a:ea typeface="+mn-ea"/>
                          <a:cs typeface="Calibri" panose="020F0502020204030204" pitchFamily="34" charset="0"/>
                        </a:rPr>
                        <a:t>Caucasian</a:t>
                      </a:r>
                      <a:endParaRPr lang="fr-FR" sz="1200" b="0" kern="1200">
                        <a:solidFill>
                          <a:schemeClr val="tx1"/>
                        </a:solidFill>
                        <a:latin typeface="Calibri" panose="020F0502020204030204" pitchFamily="34" charset="0"/>
                        <a:ea typeface="+mn-ea"/>
                        <a:cs typeface="Calibri" panose="020F0502020204030204" pitchFamily="34" charset="0"/>
                      </a:endParaRP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fr-FR" sz="1400" kern="1200">
                          <a:solidFill>
                            <a:schemeClr val="accent5">
                              <a:lumMod val="75000"/>
                            </a:schemeClr>
                          </a:solidFill>
                          <a:latin typeface="Calibri" panose="020F0502020204030204" pitchFamily="34" charset="0"/>
                          <a:ea typeface="+mn-ea"/>
                          <a:cs typeface="Calibri" panose="020F0502020204030204" pitchFamily="34" charset="0"/>
                        </a:rPr>
                        <a:t>4 (5.7%)</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t"/>
                      <a:r>
                        <a:rPr lang="fr-FR" sz="1400" kern="1200">
                          <a:solidFill>
                            <a:schemeClr val="accent1"/>
                          </a:solidFill>
                          <a:latin typeface="Calibri" panose="020F0502020204030204" pitchFamily="34" charset="0"/>
                          <a:ea typeface="+mn-ea"/>
                          <a:cs typeface="Calibri" panose="020F0502020204030204" pitchFamily="34" charset="0"/>
                        </a:rPr>
                        <a:t>0 (0.0%)</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134375"/>
                  </a:ext>
                </a:extLst>
              </a:tr>
              <a:tr h="274320">
                <a:tc vMerge="1">
                  <a:txBody>
                    <a:bodyPr/>
                    <a:lstStyle/>
                    <a:p>
                      <a:endParaRPr lang="fr-FR"/>
                    </a:p>
                  </a:txBody>
                  <a:tcPr>
                    <a:lnT w="12700" cap="flat" cmpd="sng" algn="ctr">
                      <a:solidFill>
                        <a:schemeClr val="accent1"/>
                      </a:solidFill>
                      <a:prstDash val="solid"/>
                      <a:round/>
                      <a:headEnd type="none" w="med" len="med"/>
                      <a:tailEnd type="none" w="med" len="med"/>
                    </a:lnT>
                  </a:tcPr>
                </a:tc>
                <a:tc>
                  <a:txBody>
                    <a:bodyPr/>
                    <a:lstStyle/>
                    <a:p>
                      <a:pPr algn="l" fontAlgn="t"/>
                      <a:r>
                        <a:rPr lang="fr-FR" sz="1200" b="0" kern="1200">
                          <a:solidFill>
                            <a:schemeClr val="tx1"/>
                          </a:solidFill>
                          <a:latin typeface="Calibri" panose="020F0502020204030204" pitchFamily="34" charset="0"/>
                          <a:ea typeface="+mn-ea"/>
                          <a:cs typeface="Calibri" panose="020F0502020204030204" pitchFamily="34" charset="0"/>
                        </a:rPr>
                        <a:t>Asian</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fr-FR" sz="1400" kern="1200">
                          <a:solidFill>
                            <a:schemeClr val="accent5">
                              <a:lumMod val="75000"/>
                            </a:schemeClr>
                          </a:solidFill>
                          <a:latin typeface="Calibri" panose="020F0502020204030204" pitchFamily="34" charset="0"/>
                          <a:ea typeface="+mn-ea"/>
                          <a:cs typeface="Calibri" panose="020F0502020204030204" pitchFamily="34" charset="0"/>
                        </a:rPr>
                        <a:t>62 (88.6%)</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t"/>
                      <a:r>
                        <a:rPr lang="fr-FR" sz="1400" kern="1200">
                          <a:solidFill>
                            <a:schemeClr val="accent1"/>
                          </a:solidFill>
                          <a:latin typeface="Calibri" panose="020F0502020204030204" pitchFamily="34" charset="0"/>
                          <a:ea typeface="+mn-ea"/>
                          <a:cs typeface="Calibri" panose="020F0502020204030204" pitchFamily="34" charset="0"/>
                        </a:rPr>
                        <a:t>20 (100%)</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506337032"/>
                  </a:ext>
                </a:extLst>
              </a:tr>
              <a:tr h="274320">
                <a:tc vMerge="1">
                  <a:txBody>
                    <a:bodyPr/>
                    <a:lstStyle/>
                    <a:p>
                      <a:endParaRPr lang="fr-FR"/>
                    </a:p>
                  </a:txBody>
                  <a:tcPr>
                    <a:lnT w="12700" cap="flat" cmpd="sng" algn="ctr">
                      <a:solidFill>
                        <a:schemeClr val="accent1"/>
                      </a:solidFill>
                      <a:prstDash val="solid"/>
                      <a:round/>
                      <a:headEnd type="none" w="med" len="med"/>
                      <a:tailEnd type="none" w="med" len="med"/>
                    </a:lnT>
                  </a:tcPr>
                </a:tc>
                <a:tc>
                  <a:txBody>
                    <a:bodyPr/>
                    <a:lstStyle/>
                    <a:p>
                      <a:pPr algn="l" fontAlgn="t"/>
                      <a:r>
                        <a:rPr lang="fr-FR" sz="1200" b="0" kern="1200" err="1">
                          <a:solidFill>
                            <a:schemeClr val="tx1"/>
                          </a:solidFill>
                          <a:latin typeface="Calibri" panose="020F0502020204030204" pitchFamily="34" charset="0"/>
                          <a:ea typeface="+mn-ea"/>
                          <a:cs typeface="Calibri" panose="020F0502020204030204" pitchFamily="34" charset="0"/>
                        </a:rPr>
                        <a:t>Other</a:t>
                      </a:r>
                      <a:endParaRPr lang="fr-FR" sz="1200" b="0" kern="1200">
                        <a:solidFill>
                          <a:schemeClr val="tx1"/>
                        </a:solidFill>
                        <a:latin typeface="Calibri" panose="020F0502020204030204" pitchFamily="34" charset="0"/>
                        <a:ea typeface="+mn-ea"/>
                        <a:cs typeface="Calibri" panose="020F0502020204030204" pitchFamily="34" charset="0"/>
                      </a:endParaRP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fr-FR" sz="1400" kern="1200">
                          <a:solidFill>
                            <a:schemeClr val="accent5">
                              <a:lumMod val="75000"/>
                            </a:schemeClr>
                          </a:solidFill>
                          <a:latin typeface="Calibri" panose="020F0502020204030204" pitchFamily="34" charset="0"/>
                          <a:ea typeface="+mn-ea"/>
                          <a:cs typeface="Calibri" panose="020F0502020204030204" pitchFamily="34" charset="0"/>
                        </a:rPr>
                        <a:t>4 (5.7%)</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t"/>
                      <a:r>
                        <a:rPr lang="fr-FR" sz="1400" kern="1200" dirty="0">
                          <a:solidFill>
                            <a:schemeClr val="accent1"/>
                          </a:solidFill>
                          <a:latin typeface="Calibri" panose="020F0502020204030204" pitchFamily="34" charset="0"/>
                          <a:ea typeface="+mn-ea"/>
                          <a:cs typeface="Calibri" panose="020F0502020204030204" pitchFamily="34" charset="0"/>
                        </a:rPr>
                        <a:t>0 (0.0%)</a:t>
                      </a:r>
                    </a:p>
                  </a:txBody>
                  <a:tcPr marL="68580" marR="68580" marT="34290" marB="3429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50965676"/>
                  </a:ext>
                </a:extLst>
              </a:tr>
            </a:tbl>
          </a:graphicData>
        </a:graphic>
      </p:graphicFrame>
      <p:graphicFrame>
        <p:nvGraphicFramePr>
          <p:cNvPr id="6" name="Tableau 4">
            <a:extLst>
              <a:ext uri="{FF2B5EF4-FFF2-40B4-BE49-F238E27FC236}">
                <a16:creationId xmlns:a16="http://schemas.microsoft.com/office/drawing/2014/main" id="{EF4D424E-ECC8-7BDE-32B2-C130D7599EBF}"/>
              </a:ext>
            </a:extLst>
          </p:cNvPr>
          <p:cNvGraphicFramePr>
            <a:graphicFrameLocks noGrp="1"/>
          </p:cNvGraphicFramePr>
          <p:nvPr>
            <p:extLst>
              <p:ext uri="{D42A27DB-BD31-4B8C-83A1-F6EECF244321}">
                <p14:modId xmlns:p14="http://schemas.microsoft.com/office/powerpoint/2010/main" val="3951871438"/>
              </p:ext>
            </p:extLst>
          </p:nvPr>
        </p:nvGraphicFramePr>
        <p:xfrm>
          <a:off x="4656330" y="968781"/>
          <a:ext cx="4310095" cy="3528060"/>
        </p:xfrm>
        <a:graphic>
          <a:graphicData uri="http://schemas.openxmlformats.org/drawingml/2006/table">
            <a:tbl>
              <a:tblPr bandRow="1">
                <a:tableStyleId>{5C22544A-7EE6-4342-B048-85BDC9FD1C3A}</a:tableStyleId>
              </a:tblPr>
              <a:tblGrid>
                <a:gridCol w="936704">
                  <a:extLst>
                    <a:ext uri="{9D8B030D-6E8A-4147-A177-3AD203B41FA5}">
                      <a16:colId xmlns:a16="http://schemas.microsoft.com/office/drawing/2014/main" val="3128312182"/>
                    </a:ext>
                  </a:extLst>
                </a:gridCol>
                <a:gridCol w="894886">
                  <a:extLst>
                    <a:ext uri="{9D8B030D-6E8A-4147-A177-3AD203B41FA5}">
                      <a16:colId xmlns:a16="http://schemas.microsoft.com/office/drawing/2014/main" val="746328823"/>
                    </a:ext>
                  </a:extLst>
                </a:gridCol>
                <a:gridCol w="1237785">
                  <a:extLst>
                    <a:ext uri="{9D8B030D-6E8A-4147-A177-3AD203B41FA5}">
                      <a16:colId xmlns:a16="http://schemas.microsoft.com/office/drawing/2014/main" val="4268897453"/>
                    </a:ext>
                  </a:extLst>
                </a:gridCol>
                <a:gridCol w="1240720">
                  <a:extLst>
                    <a:ext uri="{9D8B030D-6E8A-4147-A177-3AD203B41FA5}">
                      <a16:colId xmlns:a16="http://schemas.microsoft.com/office/drawing/2014/main" val="2559334097"/>
                    </a:ext>
                  </a:extLst>
                </a:gridCol>
              </a:tblGrid>
              <a:tr h="685800">
                <a:tc gridSpan="2">
                  <a:txBody>
                    <a:bodyPr/>
                    <a:lstStyle/>
                    <a:p>
                      <a:endParaRPr lang="fr-FR" sz="1400" dirty="0">
                        <a:solidFill>
                          <a:schemeClr val="tx1"/>
                        </a:solidFill>
                        <a:latin typeface="Calibri" panose="020F0502020204030204" pitchFamily="34" charset="0"/>
                        <a:cs typeface="Calibri" panose="020F0502020204030204" pitchFamily="34" charset="0"/>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fr-FR"/>
                    </a:p>
                  </a:txBody>
                  <a:tcPr/>
                </a:tc>
                <a:tc>
                  <a:txBody>
                    <a:bodyPr/>
                    <a:lstStyle/>
                    <a:p>
                      <a:pPr algn="ctr" fontAlgn="b"/>
                      <a:r>
                        <a:rPr lang="fr-FR" sz="1400" b="1" i="0" u="none" strike="noStrike" err="1">
                          <a:solidFill>
                            <a:schemeClr val="accent5">
                              <a:lumMod val="50000"/>
                            </a:schemeClr>
                          </a:solidFill>
                          <a:effectLst/>
                          <a:latin typeface="Calibri" panose="020F0502020204030204" pitchFamily="34" charset="0"/>
                          <a:cs typeface="Calibri" panose="020F0502020204030204" pitchFamily="34" charset="0"/>
                        </a:rPr>
                        <a:t>External</a:t>
                      </a:r>
                      <a:r>
                        <a:rPr lang="fr-FR" sz="1400" b="1" i="0" u="none" strike="noStrike">
                          <a:solidFill>
                            <a:schemeClr val="accent5">
                              <a:lumMod val="50000"/>
                            </a:schemeClr>
                          </a:solidFill>
                          <a:effectLst/>
                          <a:latin typeface="Calibri" panose="020F0502020204030204" pitchFamily="34" charset="0"/>
                          <a:cs typeface="Calibri" panose="020F0502020204030204" pitchFamily="34" charset="0"/>
                        </a:rPr>
                        <a:t> control</a:t>
                      </a:r>
                    </a:p>
                    <a:p>
                      <a:pPr algn="ctr" fontAlgn="b"/>
                      <a:r>
                        <a:rPr lang="fr-FR" sz="1400" b="1" i="0" u="none" strike="noStrike">
                          <a:solidFill>
                            <a:schemeClr val="accent5">
                              <a:lumMod val="50000"/>
                            </a:schemeClr>
                          </a:solidFill>
                          <a:effectLst/>
                          <a:latin typeface="Calibri" panose="020F0502020204030204" pitchFamily="34" charset="0"/>
                          <a:cs typeface="Calibri" panose="020F0502020204030204" pitchFamily="34" charset="0"/>
                        </a:rPr>
                        <a:t>N=70</a:t>
                      </a:r>
                    </a:p>
                  </a:txBody>
                  <a:tcPr marL="68580" marR="68580" marT="34290" marB="3429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fontAlgn="b"/>
                      <a:r>
                        <a:rPr lang="fr-FR" sz="1400" b="1" i="0" u="none" strike="noStrike" err="1">
                          <a:solidFill>
                            <a:schemeClr val="accent1"/>
                          </a:solidFill>
                          <a:effectLst/>
                          <a:latin typeface="Calibri" panose="020F0502020204030204" pitchFamily="34" charset="0"/>
                          <a:cs typeface="Calibri" panose="020F0502020204030204" pitchFamily="34" charset="0"/>
                        </a:rPr>
                        <a:t>Vonafexor</a:t>
                      </a:r>
                      <a:r>
                        <a:rPr lang="fr-FR" sz="1400" b="1" i="0" u="none" strike="noStrike">
                          <a:solidFill>
                            <a:schemeClr val="accent1"/>
                          </a:solidFill>
                          <a:effectLst/>
                          <a:latin typeface="Calibri" panose="020F0502020204030204" pitchFamily="34" charset="0"/>
                          <a:cs typeface="Calibri" panose="020F0502020204030204" pitchFamily="34" charset="0"/>
                        </a:rPr>
                        <a:t> </a:t>
                      </a:r>
                      <a:r>
                        <a:rPr lang="fr-FR" sz="1400" b="1" i="0" u="none" strike="noStrike" err="1">
                          <a:solidFill>
                            <a:schemeClr val="accent1"/>
                          </a:solidFill>
                          <a:effectLst/>
                          <a:latin typeface="Calibri" panose="020F0502020204030204" pitchFamily="34" charset="0"/>
                          <a:cs typeface="Calibri" panose="020F0502020204030204" pitchFamily="34" charset="0"/>
                        </a:rPr>
                        <a:t>cohort</a:t>
                      </a:r>
                      <a:endParaRPr lang="fr-FR" sz="1400" b="1" i="0" u="none" strike="noStrike">
                        <a:solidFill>
                          <a:schemeClr val="accent1"/>
                        </a:solidFill>
                        <a:effectLst/>
                        <a:latin typeface="Calibri" panose="020F0502020204030204" pitchFamily="34" charset="0"/>
                        <a:cs typeface="Calibri" panose="020F0502020204030204" pitchFamily="34" charset="0"/>
                      </a:endParaRPr>
                    </a:p>
                    <a:p>
                      <a:pPr algn="ctr" fontAlgn="b"/>
                      <a:r>
                        <a:rPr lang="fr-FR" sz="1400" b="1" i="0" u="none" strike="noStrike">
                          <a:solidFill>
                            <a:schemeClr val="accent1"/>
                          </a:solidFill>
                          <a:effectLst/>
                          <a:latin typeface="Calibri" panose="020F0502020204030204" pitchFamily="34" charset="0"/>
                          <a:cs typeface="Calibri" panose="020F0502020204030204" pitchFamily="34" charset="0"/>
                        </a:rPr>
                        <a:t>N=20</a:t>
                      </a:r>
                    </a:p>
                  </a:txBody>
                  <a:tcPr marL="68580" marR="68580" marT="34290" marB="34290" anchor="b">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2786575898"/>
                  </a:ext>
                </a:extLst>
              </a:tr>
              <a:tr h="274320">
                <a:tc rowSpan="2">
                  <a:txBody>
                    <a:bodyPr/>
                    <a:lstStyle/>
                    <a:p>
                      <a:pPr marL="0" marR="0" lvl="0" indent="0" algn="l" defTabSz="914400" rtl="0" eaLnBrk="1" fontAlgn="t" latinLnBrk="0" hangingPunct="1">
                        <a:lnSpc>
                          <a:spcPct val="100000"/>
                        </a:lnSpc>
                        <a:spcBef>
                          <a:spcPts val="0"/>
                        </a:spcBef>
                        <a:spcAft>
                          <a:spcPts val="0"/>
                        </a:spcAft>
                        <a:buClr>
                          <a:srgbClr val="000000"/>
                        </a:buClr>
                        <a:buSzTx/>
                        <a:buFont typeface="Arial"/>
                        <a:buNone/>
                        <a:tabLst/>
                        <a:defRPr/>
                      </a:pPr>
                      <a:r>
                        <a:rPr lang="fr-FR" sz="1400" b="1" kern="1200" err="1">
                          <a:solidFill>
                            <a:schemeClr val="tx1"/>
                          </a:solidFill>
                          <a:latin typeface="Calibri" panose="020F0502020204030204" pitchFamily="34" charset="0"/>
                          <a:ea typeface="+mn-ea"/>
                          <a:cs typeface="Calibri" panose="020F0502020204030204" pitchFamily="34" charset="0"/>
                        </a:rPr>
                        <a:t>HbeAg</a:t>
                      </a:r>
                      <a:r>
                        <a:rPr lang="fr-FR" sz="1400" b="1" kern="1200">
                          <a:solidFill>
                            <a:schemeClr val="tx1"/>
                          </a:solidFill>
                          <a:latin typeface="Calibri" panose="020F0502020204030204" pitchFamily="34" charset="0"/>
                          <a:ea typeface="+mn-ea"/>
                          <a:cs typeface="Calibri" panose="020F0502020204030204" pitchFamily="34" charset="0"/>
                        </a:rPr>
                        <a:t> </a:t>
                      </a:r>
                    </a:p>
                    <a:p>
                      <a:pPr marL="0" marR="0" lvl="0" indent="0" algn="l" defTabSz="914400" rtl="0" eaLnBrk="1" fontAlgn="t" latinLnBrk="0" hangingPunct="1">
                        <a:lnSpc>
                          <a:spcPct val="100000"/>
                        </a:lnSpc>
                        <a:spcBef>
                          <a:spcPts val="0"/>
                        </a:spcBef>
                        <a:spcAft>
                          <a:spcPts val="0"/>
                        </a:spcAft>
                        <a:buClr>
                          <a:srgbClr val="000000"/>
                        </a:buClr>
                        <a:buSzTx/>
                        <a:buFont typeface="Arial"/>
                        <a:buNone/>
                        <a:tabLst/>
                        <a:defRPr/>
                      </a:pPr>
                      <a:r>
                        <a:rPr lang="fr-FR" sz="1200" b="0" kern="1200">
                          <a:solidFill>
                            <a:schemeClr val="tx1"/>
                          </a:solidFill>
                          <a:latin typeface="Calibri" panose="020F0502020204030204" pitchFamily="34" charset="0"/>
                          <a:ea typeface="+mn-ea"/>
                          <a:cs typeface="Calibri" panose="020F0502020204030204" pitchFamily="34" charset="0"/>
                        </a:rPr>
                        <a:t>N (%)</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fr-FR" sz="1200" b="0" kern="1200" err="1">
                          <a:solidFill>
                            <a:schemeClr val="tx1"/>
                          </a:solidFill>
                          <a:latin typeface="Calibri" panose="020F0502020204030204" pitchFamily="34" charset="0"/>
                          <a:ea typeface="+mn-ea"/>
                          <a:cs typeface="Calibri" panose="020F0502020204030204" pitchFamily="34" charset="0"/>
                        </a:rPr>
                        <a:t>Negative</a:t>
                      </a:r>
                      <a:endParaRPr lang="fr-FR" sz="1200" b="0" kern="1200">
                        <a:solidFill>
                          <a:schemeClr val="tx1"/>
                        </a:solidFill>
                        <a:latin typeface="Calibri" panose="020F0502020204030204" pitchFamily="34" charset="0"/>
                        <a:ea typeface="+mn-ea"/>
                        <a:cs typeface="Calibri" panose="020F0502020204030204" pitchFamily="34" charset="0"/>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fr-FR" sz="1400" kern="1200">
                          <a:solidFill>
                            <a:schemeClr val="accent5">
                              <a:lumMod val="50000"/>
                            </a:schemeClr>
                          </a:solidFill>
                          <a:latin typeface="Calibri" panose="020F0502020204030204" pitchFamily="34" charset="0"/>
                          <a:ea typeface="+mn-ea"/>
                          <a:cs typeface="Calibri" panose="020F0502020204030204" pitchFamily="34" charset="0"/>
                        </a:rPr>
                        <a:t>53 (75.7%)</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t"/>
                      <a:r>
                        <a:rPr lang="fr-FR" sz="1400" kern="1200">
                          <a:solidFill>
                            <a:schemeClr val="accent1"/>
                          </a:solidFill>
                          <a:latin typeface="Calibri" panose="020F0502020204030204" pitchFamily="34" charset="0"/>
                          <a:ea typeface="+mn-ea"/>
                          <a:cs typeface="Calibri" panose="020F0502020204030204" pitchFamily="34" charset="0"/>
                        </a:rPr>
                        <a:t>13 (65.0%)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42879170"/>
                  </a:ext>
                </a:extLst>
              </a:tr>
              <a:tr h="274320">
                <a:tc vMerge="1">
                  <a:txBody>
                    <a:bodyPr/>
                    <a:lstStyle/>
                    <a:p>
                      <a:endParaRPr lang="fr-FR"/>
                    </a:p>
                  </a:txBody>
                  <a:tcPr>
                    <a:lnT w="12700" cap="flat" cmpd="sng" algn="ctr">
                      <a:solidFill>
                        <a:schemeClr val="accent1"/>
                      </a:solidFill>
                      <a:prstDash val="solid"/>
                      <a:round/>
                      <a:headEnd type="none" w="med" len="med"/>
                      <a:tailEnd type="none" w="med" len="med"/>
                    </a:lnT>
                  </a:tcPr>
                </a:tc>
                <a:tc>
                  <a:txBody>
                    <a:bodyPr/>
                    <a:lstStyle/>
                    <a:p>
                      <a:pPr marL="0" algn="l" defTabSz="914400" rtl="0" eaLnBrk="1" fontAlgn="t" latinLnBrk="0" hangingPunct="1"/>
                      <a:r>
                        <a:rPr lang="fr-FR" sz="1200" b="0" kern="1200">
                          <a:solidFill>
                            <a:schemeClr val="tx1"/>
                          </a:solidFill>
                          <a:latin typeface="Calibri" panose="020F0502020204030204" pitchFamily="34" charset="0"/>
                          <a:ea typeface="+mn-ea"/>
                          <a:cs typeface="Calibri" panose="020F0502020204030204" pitchFamily="34" charset="0"/>
                        </a:rPr>
                        <a:t>Positive</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fr-FR" sz="1400" kern="1200">
                          <a:solidFill>
                            <a:schemeClr val="accent5">
                              <a:lumMod val="50000"/>
                            </a:schemeClr>
                          </a:solidFill>
                          <a:latin typeface="Calibri" panose="020F0502020204030204" pitchFamily="34" charset="0"/>
                          <a:ea typeface="+mn-ea"/>
                          <a:cs typeface="Calibri" panose="020F0502020204030204" pitchFamily="34" charset="0"/>
                        </a:rPr>
                        <a:t>17 (24.3%)</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t"/>
                      <a:r>
                        <a:rPr lang="fr-FR" sz="1400" kern="1200">
                          <a:solidFill>
                            <a:schemeClr val="accent1"/>
                          </a:solidFill>
                          <a:latin typeface="Calibri" panose="020F0502020204030204" pitchFamily="34" charset="0"/>
                          <a:ea typeface="+mn-ea"/>
                          <a:cs typeface="Calibri" panose="020F0502020204030204" pitchFamily="34" charset="0"/>
                        </a:rPr>
                        <a:t>7 (35.0%)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7174669"/>
                  </a:ext>
                </a:extLst>
              </a:tr>
              <a:tr h="274320">
                <a:tc rowSpan="2">
                  <a:txBody>
                    <a:bodyPr/>
                    <a:lstStyle/>
                    <a:p>
                      <a:r>
                        <a:rPr lang="fr-FR" sz="1400" b="1" kern="1200" err="1">
                          <a:solidFill>
                            <a:schemeClr val="tx1"/>
                          </a:solidFill>
                          <a:latin typeface="Calibri" panose="020F0502020204030204" pitchFamily="34" charset="0"/>
                          <a:ea typeface="+mn-ea"/>
                          <a:cs typeface="Calibri" panose="020F0502020204030204" pitchFamily="34" charset="0"/>
                        </a:rPr>
                        <a:t>Genotype</a:t>
                      </a:r>
                      <a:endParaRPr lang="fr-FR" sz="1400" b="1" kern="1200">
                        <a:solidFill>
                          <a:schemeClr val="tx1"/>
                        </a:solidFill>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200" b="0" kern="1200">
                          <a:solidFill>
                            <a:schemeClr val="tx1"/>
                          </a:solidFill>
                          <a:latin typeface="Calibri" panose="020F0502020204030204" pitchFamily="34" charset="0"/>
                          <a:ea typeface="+mn-ea"/>
                          <a:cs typeface="Calibri" panose="020F0502020204030204" pitchFamily="34" charset="0"/>
                        </a:rPr>
                        <a:t>N (%)</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t" latinLnBrk="0" hangingPunct="1"/>
                      <a:r>
                        <a:rPr lang="fr-FR" sz="1200" b="0" kern="1200">
                          <a:solidFill>
                            <a:schemeClr val="tx1"/>
                          </a:solidFill>
                          <a:latin typeface="Calibri" panose="020F0502020204030204" pitchFamily="34" charset="0"/>
                          <a:ea typeface="+mn-ea"/>
                          <a:cs typeface="Calibri" panose="020F0502020204030204" pitchFamily="34" charset="0"/>
                        </a:rPr>
                        <a:t>B</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t" latinLnBrk="0" hangingPunct="1"/>
                      <a:r>
                        <a:rPr lang="fr-FR" sz="1400" kern="1200">
                          <a:solidFill>
                            <a:schemeClr val="accent5">
                              <a:lumMod val="50000"/>
                            </a:schemeClr>
                          </a:solidFill>
                          <a:latin typeface="Calibri" panose="020F0502020204030204" pitchFamily="34" charset="0"/>
                          <a:ea typeface="+mn-ea"/>
                          <a:cs typeface="Calibri" panose="020F0502020204030204" pitchFamily="34" charset="0"/>
                        </a:rPr>
                        <a:t>40 (57.1%)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algn="ctr" defTabSz="914400" rtl="0" eaLnBrk="1" fontAlgn="t" latinLnBrk="0" hangingPunct="1"/>
                      <a:r>
                        <a:rPr lang="fr-FR" sz="1400" kern="1200">
                          <a:solidFill>
                            <a:schemeClr val="accent1"/>
                          </a:solidFill>
                          <a:latin typeface="Calibri" panose="020F0502020204030204" pitchFamily="34" charset="0"/>
                          <a:ea typeface="+mn-ea"/>
                          <a:cs typeface="Calibri" panose="020F0502020204030204" pitchFamily="34" charset="0"/>
                        </a:rPr>
                        <a:t>15 (75.0%)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82956200"/>
                  </a:ext>
                </a:extLst>
              </a:tr>
              <a:tr h="274320">
                <a:tc vMerge="1">
                  <a:txBody>
                    <a:bodyPr/>
                    <a:lstStyle/>
                    <a:p>
                      <a:endParaRPr lang="fr-FR"/>
                    </a:p>
                  </a:txBody>
                  <a:tcPr>
                    <a:lnT w="12700" cap="flat" cmpd="sng" algn="ctr">
                      <a:solidFill>
                        <a:schemeClr val="accent1"/>
                      </a:solidFill>
                      <a:prstDash val="solid"/>
                      <a:round/>
                      <a:headEnd type="none" w="med" len="med"/>
                      <a:tailEnd type="none" w="med" len="med"/>
                    </a:lnT>
                  </a:tcPr>
                </a:tc>
                <a:tc>
                  <a:txBody>
                    <a:bodyPr/>
                    <a:lstStyle/>
                    <a:p>
                      <a:pPr marL="0" algn="l" defTabSz="914400" rtl="0" eaLnBrk="1" fontAlgn="t" latinLnBrk="0" hangingPunct="1"/>
                      <a:r>
                        <a:rPr lang="fr-FR" sz="1200" b="0" kern="1200">
                          <a:solidFill>
                            <a:schemeClr val="tx1"/>
                          </a:solidFill>
                          <a:latin typeface="Calibri" panose="020F0502020204030204" pitchFamily="34" charset="0"/>
                          <a:ea typeface="+mn-ea"/>
                          <a:cs typeface="Calibri" panose="020F0502020204030204" pitchFamily="34" charset="0"/>
                        </a:rPr>
                        <a:t>C</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t" latinLnBrk="0" hangingPunct="1"/>
                      <a:r>
                        <a:rPr lang="fr-FR" sz="1400" kern="1200">
                          <a:solidFill>
                            <a:schemeClr val="accent5">
                              <a:lumMod val="50000"/>
                            </a:schemeClr>
                          </a:solidFill>
                          <a:latin typeface="Calibri" panose="020F0502020204030204" pitchFamily="34" charset="0"/>
                          <a:ea typeface="+mn-ea"/>
                          <a:cs typeface="Calibri" panose="020F0502020204030204" pitchFamily="34" charset="0"/>
                        </a:rPr>
                        <a:t>30 (42.9%)</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algn="ctr" defTabSz="914400" rtl="0" eaLnBrk="1" fontAlgn="t" latinLnBrk="0" hangingPunct="1"/>
                      <a:r>
                        <a:rPr lang="fr-FR" sz="1400" kern="1200">
                          <a:solidFill>
                            <a:schemeClr val="accent1"/>
                          </a:solidFill>
                          <a:latin typeface="Calibri" panose="020F0502020204030204" pitchFamily="34" charset="0"/>
                          <a:ea typeface="+mn-ea"/>
                          <a:cs typeface="Calibri" panose="020F0502020204030204" pitchFamily="34" charset="0"/>
                        </a:rPr>
                        <a:t>5 (25.0%)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284686700"/>
                  </a:ext>
                </a:extLst>
              </a:tr>
              <a:tr h="274320">
                <a:tc rowSpan="2">
                  <a:txBody>
                    <a:bodyPr/>
                    <a:lstStyle/>
                    <a:p>
                      <a:pPr marL="0" algn="l" defTabSz="914400" rtl="0" eaLnBrk="1" fontAlgn="t" latinLnBrk="0" hangingPunct="1"/>
                      <a:r>
                        <a:rPr lang="fr-FR" sz="1200" b="1" kern="1200">
                          <a:solidFill>
                            <a:schemeClr val="tx1"/>
                          </a:solidFill>
                          <a:latin typeface="Calibri" panose="020F0502020204030204" pitchFamily="34" charset="0"/>
                          <a:ea typeface="+mn-ea"/>
                          <a:cs typeface="Calibri" panose="020F0502020204030204" pitchFamily="34" charset="0"/>
                        </a:rPr>
                        <a:t>ALT </a:t>
                      </a:r>
                    </a:p>
                    <a:p>
                      <a:pPr marL="0" algn="l" defTabSz="914400" rtl="0" eaLnBrk="1" fontAlgn="t" latinLnBrk="0" hangingPunct="1"/>
                      <a:r>
                        <a:rPr lang="fr-FR" sz="1200" b="0" kern="1200">
                          <a:solidFill>
                            <a:schemeClr val="tx1"/>
                          </a:solidFill>
                          <a:latin typeface="Calibri" panose="020F0502020204030204" pitchFamily="34" charset="0"/>
                          <a:ea typeface="+mn-ea"/>
                          <a:cs typeface="Calibri" panose="020F0502020204030204" pitchFamily="34" charset="0"/>
                        </a:rPr>
                        <a:t>x ULN </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fontAlgn="t" latinLnBrk="0" hangingPunct="1"/>
                      <a:r>
                        <a:rPr lang="fr-FR" sz="1200" b="0" kern="1200" err="1">
                          <a:solidFill>
                            <a:schemeClr val="tx1"/>
                          </a:solidFill>
                          <a:latin typeface="Calibri" panose="020F0502020204030204" pitchFamily="34" charset="0"/>
                          <a:ea typeface="+mn-ea"/>
                          <a:cs typeface="Calibri" panose="020F0502020204030204" pitchFamily="34" charset="0"/>
                        </a:rPr>
                        <a:t>Mean</a:t>
                      </a:r>
                      <a:r>
                        <a:rPr lang="fr-FR" sz="1200" b="0" kern="1200">
                          <a:solidFill>
                            <a:schemeClr val="tx1"/>
                          </a:solidFill>
                          <a:latin typeface="Calibri" panose="020F0502020204030204" pitchFamily="34" charset="0"/>
                          <a:ea typeface="+mn-ea"/>
                          <a:cs typeface="Calibri" panose="020F0502020204030204" pitchFamily="34" charset="0"/>
                        </a:rPr>
                        <a:t> (SD)</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t" latinLnBrk="0" hangingPunct="1"/>
                      <a:r>
                        <a:rPr lang="fr-FR" sz="1400" kern="1200">
                          <a:solidFill>
                            <a:schemeClr val="accent5">
                              <a:lumMod val="50000"/>
                            </a:schemeClr>
                          </a:solidFill>
                          <a:latin typeface="Calibri" panose="020F0502020204030204" pitchFamily="34" charset="0"/>
                          <a:ea typeface="+mn-ea"/>
                          <a:cs typeface="Calibri" panose="020F0502020204030204" pitchFamily="34" charset="0"/>
                        </a:rPr>
                        <a:t>1.34 (0.50)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algn="ctr" defTabSz="914400" rtl="0" eaLnBrk="1" fontAlgn="t" latinLnBrk="0" hangingPunct="1"/>
                      <a:r>
                        <a:rPr lang="fr-FR" sz="1400" kern="1200">
                          <a:solidFill>
                            <a:schemeClr val="accent1"/>
                          </a:solidFill>
                          <a:latin typeface="Calibri" panose="020F0502020204030204" pitchFamily="34" charset="0"/>
                          <a:ea typeface="+mn-ea"/>
                          <a:cs typeface="Calibri" panose="020F0502020204030204" pitchFamily="34" charset="0"/>
                        </a:rPr>
                        <a:t>0.74 (0.32)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255470550"/>
                  </a:ext>
                </a:extLst>
              </a:tr>
              <a:tr h="274320">
                <a:tc vMerge="1">
                  <a:txBody>
                    <a:bodyPr/>
                    <a:lstStyle/>
                    <a:p>
                      <a:endParaRPr lang="fr-FR"/>
                    </a:p>
                  </a:txBody>
                  <a:tcPr>
                    <a:lnT w="12700" cap="flat" cmpd="sng" algn="ctr">
                      <a:solidFill>
                        <a:srgbClr val="3F5477"/>
                      </a:solidFill>
                      <a:prstDash val="solid"/>
                      <a:round/>
                      <a:headEnd type="none" w="med" len="med"/>
                      <a:tailEnd type="none" w="med" len="med"/>
                    </a:lnT>
                  </a:tcPr>
                </a:tc>
                <a:tc>
                  <a:txBody>
                    <a:bodyPr/>
                    <a:lstStyle/>
                    <a:p>
                      <a:pPr marL="0" algn="l" defTabSz="914400" rtl="0" eaLnBrk="1" fontAlgn="t" latinLnBrk="0" hangingPunct="1"/>
                      <a:r>
                        <a:rPr lang="fr-FR" sz="1200" b="0" kern="1200" err="1">
                          <a:solidFill>
                            <a:schemeClr val="tx1"/>
                          </a:solidFill>
                          <a:latin typeface="Calibri" panose="020F0502020204030204" pitchFamily="34" charset="0"/>
                          <a:ea typeface="+mn-ea"/>
                          <a:cs typeface="Calibri" panose="020F0502020204030204" pitchFamily="34" charset="0"/>
                        </a:rPr>
                        <a:t>Median</a:t>
                      </a:r>
                      <a:endParaRPr lang="fr-FR" sz="1200" b="0" kern="1200">
                        <a:solidFill>
                          <a:schemeClr val="tx1"/>
                        </a:solidFill>
                        <a:latin typeface="Calibri" panose="020F0502020204030204" pitchFamily="34" charset="0"/>
                        <a:ea typeface="+mn-ea"/>
                        <a:cs typeface="Calibri" panose="020F0502020204030204" pitchFamily="34" charset="0"/>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t" latinLnBrk="0" hangingPunct="1"/>
                      <a:r>
                        <a:rPr lang="fr-FR" sz="1400" kern="1200">
                          <a:solidFill>
                            <a:schemeClr val="accent5">
                              <a:lumMod val="50000"/>
                            </a:schemeClr>
                          </a:solidFill>
                          <a:latin typeface="Calibri" panose="020F0502020204030204" pitchFamily="34" charset="0"/>
                          <a:ea typeface="+mn-ea"/>
                          <a:cs typeface="Calibri" panose="020F0502020204030204" pitchFamily="34" charset="0"/>
                        </a:rPr>
                        <a:t>1.35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algn="ctr" defTabSz="914400" rtl="0" eaLnBrk="1" fontAlgn="t" latinLnBrk="0" hangingPunct="1"/>
                      <a:r>
                        <a:rPr lang="fr-FR" sz="1400" kern="1200">
                          <a:solidFill>
                            <a:schemeClr val="accent1"/>
                          </a:solidFill>
                          <a:latin typeface="Calibri" panose="020F0502020204030204" pitchFamily="34" charset="0"/>
                          <a:ea typeface="+mn-ea"/>
                          <a:cs typeface="Calibri" panose="020F0502020204030204" pitchFamily="34" charset="0"/>
                        </a:rPr>
                        <a:t>0.69</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40689326"/>
                  </a:ext>
                </a:extLst>
              </a:tr>
              <a:tr h="274320">
                <a:tc rowSpan="2">
                  <a:txBody>
                    <a:bodyPr/>
                    <a:lstStyle/>
                    <a:p>
                      <a:pPr marL="0" algn="l" defTabSz="914400" rtl="0" eaLnBrk="1" fontAlgn="t" latinLnBrk="0" hangingPunct="1"/>
                      <a:r>
                        <a:rPr lang="fr-FR" sz="1400" b="1" kern="1200">
                          <a:solidFill>
                            <a:schemeClr val="tx1"/>
                          </a:solidFill>
                          <a:latin typeface="Calibri" panose="020F0502020204030204" pitchFamily="34" charset="0"/>
                          <a:ea typeface="+mn-ea"/>
                          <a:cs typeface="Calibri" panose="020F0502020204030204" pitchFamily="34" charset="0"/>
                        </a:rPr>
                        <a:t>HBV DNA</a:t>
                      </a:r>
                    </a:p>
                    <a:p>
                      <a:pPr marL="0" algn="l" defTabSz="914400" rtl="0" eaLnBrk="1" fontAlgn="t" latinLnBrk="0" hangingPunct="1"/>
                      <a:r>
                        <a:rPr lang="fr-FR" sz="1200" b="0" kern="1200">
                          <a:solidFill>
                            <a:schemeClr val="tx1"/>
                          </a:solidFill>
                          <a:latin typeface="Calibri" panose="020F0502020204030204" pitchFamily="34" charset="0"/>
                          <a:ea typeface="+mn-ea"/>
                          <a:cs typeface="Calibri" panose="020F0502020204030204" pitchFamily="34" charset="0"/>
                        </a:rPr>
                        <a:t>(log10)</a:t>
                      </a:r>
                      <a:endParaRPr lang="fr-FR" sz="1200" b="1" kern="1200">
                        <a:solidFill>
                          <a:schemeClr val="tx1"/>
                        </a:solidFill>
                        <a:latin typeface="Calibri" panose="020F0502020204030204" pitchFamily="34" charset="0"/>
                        <a:ea typeface="+mn-ea"/>
                        <a:cs typeface="Calibri" panose="020F0502020204030204" pitchFamily="34" charset="0"/>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fontAlgn="t" latinLnBrk="0" hangingPunct="1"/>
                      <a:r>
                        <a:rPr lang="fr-FR" sz="1200" b="0" kern="1200" err="1">
                          <a:solidFill>
                            <a:schemeClr val="tx1"/>
                          </a:solidFill>
                          <a:latin typeface="Calibri" panose="020F0502020204030204" pitchFamily="34" charset="0"/>
                          <a:ea typeface="+mn-ea"/>
                          <a:cs typeface="Calibri" panose="020F0502020204030204" pitchFamily="34" charset="0"/>
                        </a:rPr>
                        <a:t>Mean</a:t>
                      </a:r>
                      <a:r>
                        <a:rPr lang="fr-FR" sz="1200" b="0" kern="1200">
                          <a:solidFill>
                            <a:schemeClr val="tx1"/>
                          </a:solidFill>
                          <a:latin typeface="Calibri" panose="020F0502020204030204" pitchFamily="34" charset="0"/>
                          <a:ea typeface="+mn-ea"/>
                          <a:cs typeface="Calibri" panose="020F0502020204030204" pitchFamily="34" charset="0"/>
                        </a:rPr>
                        <a:t> (SD)</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t" latinLnBrk="0" hangingPunct="1"/>
                      <a:r>
                        <a:rPr lang="fr-FR" sz="1400" kern="1200">
                          <a:solidFill>
                            <a:schemeClr val="accent5">
                              <a:lumMod val="50000"/>
                            </a:schemeClr>
                          </a:solidFill>
                          <a:latin typeface="Calibri" panose="020F0502020204030204" pitchFamily="34" charset="0"/>
                          <a:ea typeface="+mn-ea"/>
                          <a:cs typeface="Calibri" panose="020F0502020204030204" pitchFamily="34" charset="0"/>
                        </a:rPr>
                        <a:t>5.43 (1.92)</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algn="ctr" defTabSz="914400" rtl="0" eaLnBrk="1" fontAlgn="t" latinLnBrk="0" hangingPunct="1"/>
                      <a:r>
                        <a:rPr lang="fr-FR" sz="1400" kern="1200">
                          <a:solidFill>
                            <a:schemeClr val="accent1"/>
                          </a:solidFill>
                          <a:latin typeface="Calibri" panose="020F0502020204030204" pitchFamily="34" charset="0"/>
                          <a:ea typeface="+mn-ea"/>
                          <a:cs typeface="Calibri" panose="020F0502020204030204" pitchFamily="34" charset="0"/>
                        </a:rPr>
                        <a:t>5.71 (1.91)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995705775"/>
                  </a:ext>
                </a:extLst>
              </a:tr>
              <a:tr h="274320">
                <a:tc vMerge="1">
                  <a:txBody>
                    <a:bodyPr/>
                    <a:lstStyle/>
                    <a:p>
                      <a:endParaRPr lang="fr-FR"/>
                    </a:p>
                  </a:txBody>
                  <a:tcPr>
                    <a:lnT w="12700" cap="flat" cmpd="sng" algn="ctr">
                      <a:solidFill>
                        <a:srgbClr val="3F5477"/>
                      </a:solidFill>
                      <a:prstDash val="solid"/>
                      <a:round/>
                      <a:headEnd type="none" w="med" len="med"/>
                      <a:tailEnd type="none" w="med" len="med"/>
                    </a:lnT>
                  </a:tcPr>
                </a:tc>
                <a:tc>
                  <a:txBody>
                    <a:bodyPr/>
                    <a:lstStyle/>
                    <a:p>
                      <a:pPr marL="0" algn="l" defTabSz="914400" rtl="0" eaLnBrk="1" fontAlgn="t" latinLnBrk="0" hangingPunct="1"/>
                      <a:r>
                        <a:rPr lang="fr-FR" sz="1200" b="0" kern="1200" err="1">
                          <a:solidFill>
                            <a:schemeClr val="tx1"/>
                          </a:solidFill>
                          <a:latin typeface="Calibri" panose="020F0502020204030204" pitchFamily="34" charset="0"/>
                          <a:ea typeface="+mn-ea"/>
                          <a:cs typeface="Calibri" panose="020F0502020204030204" pitchFamily="34" charset="0"/>
                        </a:rPr>
                        <a:t>Median</a:t>
                      </a:r>
                      <a:endParaRPr lang="fr-FR" sz="1200" b="0" kern="1200">
                        <a:solidFill>
                          <a:schemeClr val="tx1"/>
                        </a:solidFill>
                        <a:latin typeface="Calibri" panose="020F0502020204030204" pitchFamily="34" charset="0"/>
                        <a:ea typeface="+mn-ea"/>
                        <a:cs typeface="Calibri" panose="020F0502020204030204" pitchFamily="34" charset="0"/>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t" latinLnBrk="0" hangingPunct="1"/>
                      <a:r>
                        <a:rPr lang="fr-FR" sz="1400" kern="1200">
                          <a:solidFill>
                            <a:schemeClr val="accent5">
                              <a:lumMod val="50000"/>
                            </a:schemeClr>
                          </a:solidFill>
                          <a:latin typeface="Calibri" panose="020F0502020204030204" pitchFamily="34" charset="0"/>
                          <a:ea typeface="+mn-ea"/>
                          <a:cs typeface="Calibri" panose="020F0502020204030204" pitchFamily="34" charset="0"/>
                        </a:rPr>
                        <a:t>5.20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algn="ctr" defTabSz="914400" rtl="0" eaLnBrk="1" fontAlgn="t" latinLnBrk="0" hangingPunct="1"/>
                      <a:r>
                        <a:rPr lang="fr-FR" sz="1400" kern="1200">
                          <a:solidFill>
                            <a:schemeClr val="accent1"/>
                          </a:solidFill>
                          <a:latin typeface="Calibri" panose="020F0502020204030204" pitchFamily="34" charset="0"/>
                          <a:ea typeface="+mn-ea"/>
                          <a:cs typeface="Calibri" panose="020F0502020204030204" pitchFamily="34" charset="0"/>
                        </a:rPr>
                        <a:t>5.15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07028279"/>
                  </a:ext>
                </a:extLst>
              </a:tr>
              <a:tr h="274320">
                <a:tc rowSpan="2">
                  <a:txBody>
                    <a:bodyPr/>
                    <a:lstStyle/>
                    <a:p>
                      <a:pPr marL="0" algn="l" defTabSz="914400" rtl="0" eaLnBrk="1" fontAlgn="t" latinLnBrk="0" hangingPunct="1"/>
                      <a:r>
                        <a:rPr lang="fr-FR" sz="1400" b="1" kern="1200" err="1">
                          <a:solidFill>
                            <a:schemeClr val="tx1"/>
                          </a:solidFill>
                          <a:latin typeface="Calibri" panose="020F0502020204030204" pitchFamily="34" charset="0"/>
                          <a:ea typeface="+mn-ea"/>
                          <a:cs typeface="Calibri" panose="020F0502020204030204" pitchFamily="34" charset="0"/>
                        </a:rPr>
                        <a:t>HBsAg</a:t>
                      </a:r>
                      <a:endParaRPr lang="fr-FR" sz="1400" b="1" kern="1200">
                        <a:solidFill>
                          <a:schemeClr val="tx1"/>
                        </a:solidFill>
                        <a:latin typeface="Calibri" panose="020F0502020204030204" pitchFamily="34" charset="0"/>
                        <a:ea typeface="+mn-ea"/>
                        <a:cs typeface="Calibri" panose="020F0502020204030204" pitchFamily="34" charset="0"/>
                      </a:endParaRPr>
                    </a:p>
                    <a:p>
                      <a:pPr marL="0" algn="l" defTabSz="914400" rtl="0" eaLnBrk="1" fontAlgn="t" latinLnBrk="0" hangingPunct="1"/>
                      <a:r>
                        <a:rPr lang="fr-FR" sz="1200" b="0" kern="1200">
                          <a:solidFill>
                            <a:schemeClr val="tx1"/>
                          </a:solidFill>
                          <a:latin typeface="Calibri" panose="020F0502020204030204" pitchFamily="34" charset="0"/>
                          <a:ea typeface="+mn-ea"/>
                          <a:cs typeface="Calibri" panose="020F0502020204030204" pitchFamily="34" charset="0"/>
                        </a:rPr>
                        <a:t>(log10)</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fontAlgn="t" latinLnBrk="0" hangingPunct="1"/>
                      <a:r>
                        <a:rPr lang="fr-FR" sz="1200" b="0" kern="1200" err="1">
                          <a:solidFill>
                            <a:schemeClr val="tx1"/>
                          </a:solidFill>
                          <a:latin typeface="Calibri" panose="020F0502020204030204" pitchFamily="34" charset="0"/>
                          <a:ea typeface="+mn-ea"/>
                          <a:cs typeface="Calibri" panose="020F0502020204030204" pitchFamily="34" charset="0"/>
                        </a:rPr>
                        <a:t>Mean</a:t>
                      </a:r>
                      <a:r>
                        <a:rPr lang="fr-FR" sz="1200" b="0" kern="1200">
                          <a:solidFill>
                            <a:schemeClr val="tx1"/>
                          </a:solidFill>
                          <a:latin typeface="Calibri" panose="020F0502020204030204" pitchFamily="34" charset="0"/>
                          <a:ea typeface="+mn-ea"/>
                          <a:cs typeface="Calibri" panose="020F0502020204030204" pitchFamily="34" charset="0"/>
                        </a:rPr>
                        <a:t> (SD)</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t" latinLnBrk="0" hangingPunct="1"/>
                      <a:r>
                        <a:rPr lang="fr-FR" sz="1400" kern="1200">
                          <a:solidFill>
                            <a:schemeClr val="accent5">
                              <a:lumMod val="50000"/>
                            </a:schemeClr>
                          </a:solidFill>
                          <a:latin typeface="Calibri" panose="020F0502020204030204" pitchFamily="34" charset="0"/>
                          <a:ea typeface="+mn-ea"/>
                          <a:cs typeface="Calibri" panose="020F0502020204030204" pitchFamily="34" charset="0"/>
                        </a:rPr>
                        <a:t>3.42 (0.73)</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algn="ctr" defTabSz="914400" rtl="0" eaLnBrk="1" fontAlgn="t" latinLnBrk="0" hangingPunct="1"/>
                      <a:r>
                        <a:rPr lang="fr-FR" sz="1400" kern="1200">
                          <a:solidFill>
                            <a:schemeClr val="accent1"/>
                          </a:solidFill>
                          <a:latin typeface="Calibri" panose="020F0502020204030204" pitchFamily="34" charset="0"/>
                          <a:ea typeface="+mn-ea"/>
                          <a:cs typeface="Calibri" panose="020F0502020204030204" pitchFamily="34" charset="0"/>
                        </a:rPr>
                        <a:t>3.46 (0.74)</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204444950"/>
                  </a:ext>
                </a:extLst>
              </a:tr>
              <a:tr h="274320">
                <a:tc vMerge="1">
                  <a:txBody>
                    <a:bodyPr/>
                    <a:lstStyle/>
                    <a:p>
                      <a:endParaRPr lang="fr-FR"/>
                    </a:p>
                  </a:txBody>
                  <a:tcPr>
                    <a:lnT w="12700" cap="flat" cmpd="sng" algn="ctr">
                      <a:solidFill>
                        <a:srgbClr val="3F5477"/>
                      </a:solidFill>
                      <a:prstDash val="solid"/>
                      <a:round/>
                      <a:headEnd type="none" w="med" len="med"/>
                      <a:tailEnd type="none" w="med" len="med"/>
                    </a:lnT>
                  </a:tcPr>
                </a:tc>
                <a:tc>
                  <a:txBody>
                    <a:bodyPr/>
                    <a:lstStyle/>
                    <a:p>
                      <a:pPr marL="0" algn="l" defTabSz="914400" rtl="0" eaLnBrk="1" fontAlgn="t" latinLnBrk="0" hangingPunct="1"/>
                      <a:r>
                        <a:rPr lang="fr-FR" sz="1200" b="0" kern="1200" err="1">
                          <a:solidFill>
                            <a:schemeClr val="tx1"/>
                          </a:solidFill>
                          <a:latin typeface="Calibri" panose="020F0502020204030204" pitchFamily="34" charset="0"/>
                          <a:ea typeface="+mn-ea"/>
                          <a:cs typeface="Calibri" panose="020F0502020204030204" pitchFamily="34" charset="0"/>
                        </a:rPr>
                        <a:t>Median</a:t>
                      </a:r>
                      <a:endParaRPr lang="fr-FR" sz="1200" b="0" kern="1200">
                        <a:solidFill>
                          <a:schemeClr val="tx1"/>
                        </a:solidFill>
                        <a:latin typeface="Calibri" panose="020F0502020204030204" pitchFamily="34" charset="0"/>
                        <a:ea typeface="+mn-ea"/>
                        <a:cs typeface="Calibri" panose="020F0502020204030204" pitchFamily="34" charset="0"/>
                      </a:endParaRP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t" latinLnBrk="0" hangingPunct="1"/>
                      <a:r>
                        <a:rPr lang="fr-FR" sz="1400" kern="1200">
                          <a:solidFill>
                            <a:schemeClr val="accent5">
                              <a:lumMod val="50000"/>
                            </a:schemeClr>
                          </a:solidFill>
                          <a:latin typeface="Calibri" panose="020F0502020204030204" pitchFamily="34" charset="0"/>
                          <a:ea typeface="+mn-ea"/>
                          <a:cs typeface="Calibri" panose="020F0502020204030204" pitchFamily="34" charset="0"/>
                        </a:rPr>
                        <a:t>3.31</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algn="ctr" defTabSz="914400" rtl="0" eaLnBrk="1" fontAlgn="t" latinLnBrk="0" hangingPunct="1"/>
                      <a:r>
                        <a:rPr lang="fr-FR" sz="1400" kern="1200" dirty="0">
                          <a:solidFill>
                            <a:schemeClr val="accent1"/>
                          </a:solidFill>
                          <a:latin typeface="Calibri" panose="020F0502020204030204" pitchFamily="34" charset="0"/>
                          <a:ea typeface="+mn-ea"/>
                          <a:cs typeface="Calibri" panose="020F0502020204030204" pitchFamily="34" charset="0"/>
                        </a:rPr>
                        <a:t>3.25</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27707646"/>
                  </a:ext>
                </a:extLst>
              </a:tr>
            </a:tbl>
          </a:graphicData>
        </a:graphic>
      </p:graphicFrame>
      <p:sp>
        <p:nvSpPr>
          <p:cNvPr id="8" name="TextBox 7">
            <a:extLst>
              <a:ext uri="{FF2B5EF4-FFF2-40B4-BE49-F238E27FC236}">
                <a16:creationId xmlns:a16="http://schemas.microsoft.com/office/drawing/2014/main" id="{2797BD4C-3013-FD63-C337-33C45EC67CFB}"/>
              </a:ext>
            </a:extLst>
          </p:cNvPr>
          <p:cNvSpPr txBox="1"/>
          <p:nvPr/>
        </p:nvSpPr>
        <p:spPr>
          <a:xfrm>
            <a:off x="91851" y="4508047"/>
            <a:ext cx="8962844" cy="265457"/>
          </a:xfrm>
          <a:prstGeom prst="rect">
            <a:avLst/>
          </a:prstGeom>
          <a:noFill/>
        </p:spPr>
        <p:txBody>
          <a:bodyPr wrap="square" lIns="68580" tIns="34290" rIns="68580" bIns="34290" rtlCol="0" anchor="t">
            <a:spAutoFit/>
          </a:bodyPr>
          <a:lstStyle/>
          <a:p>
            <a:pPr>
              <a:buClr>
                <a:schemeClr val="accent1"/>
              </a:buClr>
            </a:pPr>
            <a:r>
              <a:rPr lang="en-US" sz="1275">
                <a:solidFill>
                  <a:schemeClr val="dk1"/>
                </a:solidFill>
                <a:latin typeface="Calibri"/>
                <a:cs typeface="Calibri"/>
                <a:sym typeface="Calibri"/>
              </a:rPr>
              <a:t>All parameters, except for ALT, were well balanced. ALT were significantly higher at baseline in the external control cohort.</a:t>
            </a:r>
            <a:endParaRPr lang="en-AU" sz="1275">
              <a:solidFill>
                <a:schemeClr val="dk1"/>
              </a:solidFill>
              <a:latin typeface="Calibri"/>
              <a:cs typeface="Calibri"/>
            </a:endParaRPr>
          </a:p>
        </p:txBody>
      </p:sp>
    </p:spTree>
    <p:extLst>
      <p:ext uri="{BB962C8B-B14F-4D97-AF65-F5344CB8AC3E}">
        <p14:creationId xmlns:p14="http://schemas.microsoft.com/office/powerpoint/2010/main" val="832050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A079681-3312-B4F4-F20A-AE5BC77D6FAF}"/>
              </a:ext>
            </a:extLst>
          </p:cNvPr>
          <p:cNvPicPr>
            <a:picLocks noChangeAspect="1"/>
          </p:cNvPicPr>
          <p:nvPr/>
        </p:nvPicPr>
        <p:blipFill>
          <a:blip r:embed="rId3"/>
          <a:stretch>
            <a:fillRect/>
          </a:stretch>
        </p:blipFill>
        <p:spPr>
          <a:xfrm>
            <a:off x="4635063" y="808590"/>
            <a:ext cx="4963449" cy="2919125"/>
          </a:xfrm>
          <a:prstGeom prst="rect">
            <a:avLst/>
          </a:prstGeom>
        </p:spPr>
      </p:pic>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a:xfrm>
            <a:off x="458370" y="121517"/>
            <a:ext cx="7808645" cy="312300"/>
          </a:xfrm>
        </p:spPr>
        <p:txBody>
          <a:bodyPr/>
          <a:lstStyle/>
          <a:p>
            <a:r>
              <a:rPr lang="en-US" dirty="0">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RESULTS – </a:t>
            </a:r>
            <a:r>
              <a:rPr lang="en-US" dirty="0">
                <a:extLst>
                  <a:ext uri="http://customooxmlschemas.google.com/">
                    <go:slidesCustomData xmlns:lc="http://schemas.openxmlformats.org/drawingml/2006/lockedCanvas"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Peg-IFN monotherapy: </a:t>
            </a:r>
            <a:r>
              <a:rPr lang="en-US" b="0" dirty="0">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cubic trend </a:t>
            </a:r>
            <a:r>
              <a:rPr lang="en-US" b="0" dirty="0">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HBsAg</a:t>
            </a:r>
            <a:r>
              <a:rPr lang="en-US" b="0" dirty="0">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 decline per </a:t>
            </a:r>
            <a:r>
              <a:rPr lang="en-US" b="0" dirty="0" err="1">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HBeAg</a:t>
            </a:r>
            <a:r>
              <a:rPr lang="en-US" b="0" dirty="0">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 status</a:t>
            </a:r>
            <a:endParaRPr lang="en-US" dirty="0"/>
          </a:p>
          <a:p>
            <a:endParaRPr lang="fr-FR" dirty="0"/>
          </a:p>
        </p:txBody>
      </p:sp>
      <p:sp>
        <p:nvSpPr>
          <p:cNvPr id="5" name="TextBox 4">
            <a:extLst>
              <a:ext uri="{FF2B5EF4-FFF2-40B4-BE49-F238E27FC236}">
                <a16:creationId xmlns:a16="http://schemas.microsoft.com/office/drawing/2014/main" id="{BEAC6432-9432-DEA6-AE46-B088EB6AB66B}"/>
              </a:ext>
            </a:extLst>
          </p:cNvPr>
          <p:cNvSpPr txBox="1"/>
          <p:nvPr/>
        </p:nvSpPr>
        <p:spPr>
          <a:xfrm>
            <a:off x="5302899" y="3621033"/>
            <a:ext cx="4062649" cy="281680"/>
          </a:xfrm>
          <a:prstGeom prst="rect">
            <a:avLst/>
          </a:prstGeom>
          <a:noFill/>
        </p:spPr>
        <p:txBody>
          <a:bodyPr wrap="square" lIns="68580" tIns="34290" rIns="68580" bIns="34290" rtlCol="0" anchor="t">
            <a:spAutoFit/>
          </a:bodyPr>
          <a:lstStyle/>
          <a:p>
            <a:pPr marL="228600" indent="-214313">
              <a:lnSpc>
                <a:spcPct val="115000"/>
              </a:lnSpc>
              <a:buClr>
                <a:schemeClr val="dk1"/>
              </a:buClr>
              <a:buSzPts val="1900"/>
              <a:buFont typeface="Arial" panose="020B0604020202020204" pitchFamily="34" charset="0"/>
              <a:buChar char="•"/>
            </a:pPr>
            <a:endParaRPr lang="en-US" sz="1275" dirty="0">
              <a:solidFill>
                <a:schemeClr val="dk1"/>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B0E99896-9A8D-FCFD-D13C-C28AC3DB3077}"/>
              </a:ext>
            </a:extLst>
          </p:cNvPr>
          <p:cNvSpPr txBox="1"/>
          <p:nvPr/>
        </p:nvSpPr>
        <p:spPr>
          <a:xfrm>
            <a:off x="6144936" y="631667"/>
            <a:ext cx="1386918" cy="323165"/>
          </a:xfrm>
          <a:prstGeom prst="rect">
            <a:avLst/>
          </a:prstGeom>
          <a:noFill/>
        </p:spPr>
        <p:txBody>
          <a:bodyPr wrap="none" rtlCol="0">
            <a:spAutoFit/>
          </a:bodyPr>
          <a:lstStyle/>
          <a:p>
            <a:r>
              <a:rPr lang="en-US" sz="1500" dirty="0" err="1">
                <a:solidFill>
                  <a:schemeClr val="tx1"/>
                </a:solidFill>
                <a:latin typeface="Calibri" panose="020F0502020204030204" pitchFamily="34" charset="0"/>
                <a:cs typeface="Calibri" panose="020F0502020204030204" pitchFamily="34" charset="0"/>
              </a:rPr>
              <a:t>HBeAg</a:t>
            </a:r>
            <a:r>
              <a:rPr lang="en-US" dirty="0">
                <a:solidFill>
                  <a:schemeClr val="tx1"/>
                </a:solidFill>
              </a:rPr>
              <a:t> </a:t>
            </a:r>
            <a:r>
              <a:rPr lang="en-US" sz="1500" dirty="0">
                <a:solidFill>
                  <a:schemeClr val="tx1"/>
                </a:solidFill>
                <a:latin typeface="Calibri" panose="020F0502020204030204" pitchFamily="34" charset="0"/>
                <a:cs typeface="Calibri" panose="020F0502020204030204" pitchFamily="34" charset="0"/>
              </a:rPr>
              <a:t>positive</a:t>
            </a:r>
            <a:endParaRPr lang="en-CA" sz="1500" dirty="0">
              <a:solidFill>
                <a:schemeClr val="tx1"/>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CF3986FE-C188-1781-6C1F-AFFE0BA98EDF}"/>
              </a:ext>
            </a:extLst>
          </p:cNvPr>
          <p:cNvPicPr>
            <a:picLocks noChangeAspect="1"/>
          </p:cNvPicPr>
          <p:nvPr/>
        </p:nvPicPr>
        <p:blipFill>
          <a:blip r:embed="rId4"/>
          <a:stretch>
            <a:fillRect/>
          </a:stretch>
        </p:blipFill>
        <p:spPr>
          <a:xfrm>
            <a:off x="172077" y="806446"/>
            <a:ext cx="4963449" cy="2919125"/>
          </a:xfrm>
          <a:prstGeom prst="rect">
            <a:avLst/>
          </a:prstGeom>
        </p:spPr>
      </p:pic>
      <p:sp>
        <p:nvSpPr>
          <p:cNvPr id="13" name="TextBox 12">
            <a:extLst>
              <a:ext uri="{FF2B5EF4-FFF2-40B4-BE49-F238E27FC236}">
                <a16:creationId xmlns:a16="http://schemas.microsoft.com/office/drawing/2014/main" id="{AB9E83A2-3AAA-366A-8B8A-7A35A54696A5}"/>
              </a:ext>
            </a:extLst>
          </p:cNvPr>
          <p:cNvSpPr txBox="1"/>
          <p:nvPr/>
        </p:nvSpPr>
        <p:spPr>
          <a:xfrm>
            <a:off x="2238199" y="1366780"/>
            <a:ext cx="1241045" cy="300082"/>
          </a:xfrm>
          <a:prstGeom prst="rect">
            <a:avLst/>
          </a:prstGeom>
          <a:noFill/>
        </p:spPr>
        <p:txBody>
          <a:bodyPr wrap="none" rtlCol="0">
            <a:spAutoFit/>
          </a:bodyPr>
          <a:lstStyle/>
          <a:p>
            <a:r>
              <a:rPr lang="en-US" sz="1350" b="1" dirty="0">
                <a:solidFill>
                  <a:schemeClr val="accent5">
                    <a:lumMod val="75000"/>
                  </a:schemeClr>
                </a:solidFill>
                <a:latin typeface="Calibri" panose="020F0502020204030204" pitchFamily="34" charset="0"/>
                <a:cs typeface="Calibri" panose="020F0502020204030204" pitchFamily="34" charset="0"/>
              </a:rPr>
              <a:t>Peg-IFN (n=18)</a:t>
            </a:r>
            <a:endParaRPr lang="en-CA" sz="1350" b="1" dirty="0">
              <a:solidFill>
                <a:schemeClr val="accent5">
                  <a:lumMod val="75000"/>
                </a:schemeClr>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486A962-7134-890A-24AD-C6D8A28D2482}"/>
              </a:ext>
            </a:extLst>
          </p:cNvPr>
          <p:cNvSpPr txBox="1"/>
          <p:nvPr/>
        </p:nvSpPr>
        <p:spPr>
          <a:xfrm>
            <a:off x="6666800" y="1513158"/>
            <a:ext cx="2064989" cy="300082"/>
          </a:xfrm>
          <a:prstGeom prst="rect">
            <a:avLst/>
          </a:prstGeom>
          <a:noFill/>
        </p:spPr>
        <p:txBody>
          <a:bodyPr wrap="none" rtlCol="0">
            <a:spAutoFit/>
          </a:bodyPr>
          <a:lstStyle/>
          <a:p>
            <a:r>
              <a:rPr lang="en-US" sz="1350" b="1" dirty="0">
                <a:solidFill>
                  <a:schemeClr val="accent1"/>
                </a:solidFill>
                <a:latin typeface="Calibri" panose="020F0502020204030204" pitchFamily="34" charset="0"/>
                <a:cs typeface="Calibri" panose="020F0502020204030204" pitchFamily="34" charset="0"/>
              </a:rPr>
              <a:t>Peg-IFN + </a:t>
            </a:r>
            <a:r>
              <a:rPr lang="en-US" sz="1350" b="1" dirty="0" err="1">
                <a:solidFill>
                  <a:schemeClr val="accent1"/>
                </a:solidFill>
                <a:latin typeface="Calibri" panose="020F0502020204030204" pitchFamily="34" charset="0"/>
                <a:cs typeface="Calibri" panose="020F0502020204030204" pitchFamily="34" charset="0"/>
              </a:rPr>
              <a:t>Vonafexor</a:t>
            </a:r>
            <a:r>
              <a:rPr lang="en-US" sz="1350" b="1" dirty="0">
                <a:solidFill>
                  <a:schemeClr val="accent1"/>
                </a:solidFill>
                <a:latin typeface="Calibri" panose="020F0502020204030204" pitchFamily="34" charset="0"/>
                <a:cs typeface="Calibri" panose="020F0502020204030204" pitchFamily="34" charset="0"/>
              </a:rPr>
              <a:t> (n=4)</a:t>
            </a:r>
            <a:endParaRPr lang="en-CA" sz="1350" b="1" dirty="0">
              <a:solidFill>
                <a:schemeClr val="accent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52534B96-FFB0-BE9F-B5A4-1C7522A75072}"/>
              </a:ext>
            </a:extLst>
          </p:cNvPr>
          <p:cNvSpPr txBox="1"/>
          <p:nvPr/>
        </p:nvSpPr>
        <p:spPr>
          <a:xfrm>
            <a:off x="2238197" y="2191384"/>
            <a:ext cx="2064989" cy="300082"/>
          </a:xfrm>
          <a:prstGeom prst="rect">
            <a:avLst/>
          </a:prstGeom>
          <a:noFill/>
        </p:spPr>
        <p:txBody>
          <a:bodyPr wrap="none" rtlCol="0">
            <a:spAutoFit/>
          </a:bodyPr>
          <a:lstStyle/>
          <a:p>
            <a:r>
              <a:rPr lang="en-US" sz="1350" b="1" dirty="0">
                <a:solidFill>
                  <a:schemeClr val="accent1"/>
                </a:solidFill>
                <a:latin typeface="Calibri" panose="020F0502020204030204" pitchFamily="34" charset="0"/>
                <a:cs typeface="Calibri" panose="020F0502020204030204" pitchFamily="34" charset="0"/>
              </a:rPr>
              <a:t>Peg-IFN + </a:t>
            </a:r>
            <a:r>
              <a:rPr lang="en-US" sz="1350" b="1" dirty="0" err="1">
                <a:solidFill>
                  <a:schemeClr val="accent1"/>
                </a:solidFill>
                <a:latin typeface="Calibri" panose="020F0502020204030204" pitchFamily="34" charset="0"/>
                <a:cs typeface="Calibri" panose="020F0502020204030204" pitchFamily="34" charset="0"/>
              </a:rPr>
              <a:t>Vonafexor</a:t>
            </a:r>
            <a:r>
              <a:rPr lang="en-US" sz="1350" b="1" dirty="0">
                <a:solidFill>
                  <a:schemeClr val="accent1"/>
                </a:solidFill>
                <a:latin typeface="Calibri" panose="020F0502020204030204" pitchFamily="34" charset="0"/>
                <a:cs typeface="Calibri" panose="020F0502020204030204" pitchFamily="34" charset="0"/>
              </a:rPr>
              <a:t> (n=6)</a:t>
            </a:r>
            <a:endParaRPr lang="en-CA" sz="1350" b="1" dirty="0">
              <a:solidFill>
                <a:schemeClr val="accent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EE2B28EE-2D84-30C4-1B2F-1F7BBAD7CCF0}"/>
              </a:ext>
            </a:extLst>
          </p:cNvPr>
          <p:cNvSpPr txBox="1"/>
          <p:nvPr/>
        </p:nvSpPr>
        <p:spPr>
          <a:xfrm>
            <a:off x="6689985" y="2074832"/>
            <a:ext cx="1152880" cy="300082"/>
          </a:xfrm>
          <a:prstGeom prst="rect">
            <a:avLst/>
          </a:prstGeom>
          <a:noFill/>
        </p:spPr>
        <p:txBody>
          <a:bodyPr wrap="none" rtlCol="0">
            <a:spAutoFit/>
          </a:bodyPr>
          <a:lstStyle/>
          <a:p>
            <a:r>
              <a:rPr lang="en-US" sz="1350" b="1" dirty="0">
                <a:solidFill>
                  <a:schemeClr val="accent5">
                    <a:lumMod val="75000"/>
                  </a:schemeClr>
                </a:solidFill>
                <a:latin typeface="Calibri" panose="020F0502020204030204" pitchFamily="34" charset="0"/>
                <a:cs typeface="Calibri" panose="020F0502020204030204" pitchFamily="34" charset="0"/>
              </a:rPr>
              <a:t>Peg-IFN (n=3)</a:t>
            </a:r>
            <a:endParaRPr lang="en-CA" sz="1350" b="1" dirty="0">
              <a:solidFill>
                <a:schemeClr val="accent5">
                  <a:lumMod val="75000"/>
                </a:schemeClr>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495BB56-5122-D8FC-4429-5EE775CC7C5E}"/>
              </a:ext>
            </a:extLst>
          </p:cNvPr>
          <p:cNvSpPr txBox="1"/>
          <p:nvPr/>
        </p:nvSpPr>
        <p:spPr>
          <a:xfrm>
            <a:off x="1575117" y="627663"/>
            <a:ext cx="1447832" cy="391030"/>
          </a:xfrm>
          <a:prstGeom prst="rect">
            <a:avLst/>
          </a:prstGeom>
          <a:noFill/>
        </p:spPr>
        <p:txBody>
          <a:bodyPr wrap="none" rtlCol="0">
            <a:spAutoFit/>
          </a:bodyPr>
          <a:lstStyle/>
          <a:p>
            <a:r>
              <a:rPr lang="en-US" sz="1500" dirty="0" err="1">
                <a:solidFill>
                  <a:schemeClr val="tx1"/>
                </a:solidFill>
                <a:latin typeface="Calibri" panose="020F0502020204030204" pitchFamily="34" charset="0"/>
                <a:cs typeface="Calibri" panose="020F0502020204030204" pitchFamily="34" charset="0"/>
              </a:rPr>
              <a:t>HBeAg</a:t>
            </a:r>
            <a:r>
              <a:rPr lang="en-US" sz="1500" dirty="0">
                <a:solidFill>
                  <a:schemeClr val="tx1"/>
                </a:solidFill>
                <a:latin typeface="Calibri" panose="020F0502020204030204" pitchFamily="34" charset="0"/>
                <a:cs typeface="Calibri" panose="020F0502020204030204" pitchFamily="34" charset="0"/>
              </a:rPr>
              <a:t> negative</a:t>
            </a:r>
            <a:endParaRPr lang="en-CA" sz="1500" dirty="0">
              <a:solidFill>
                <a:schemeClr val="tx1"/>
              </a:solidFill>
              <a:latin typeface="Calibri" panose="020F0502020204030204" pitchFamily="34" charset="0"/>
              <a:cs typeface="Calibri" panose="020F0502020204030204" pitchFamily="34" charset="0"/>
            </a:endParaRPr>
          </a:p>
        </p:txBody>
      </p:sp>
      <p:sp>
        <p:nvSpPr>
          <p:cNvPr id="19" name="Espace réservé du texte 3">
            <a:extLst>
              <a:ext uri="{FF2B5EF4-FFF2-40B4-BE49-F238E27FC236}">
                <a16:creationId xmlns:a16="http://schemas.microsoft.com/office/drawing/2014/main" id="{BAA41E2B-33EA-D2D2-1AED-17749DF26F16}"/>
              </a:ext>
            </a:extLst>
          </p:cNvPr>
          <p:cNvSpPr>
            <a:spLocks noGrp="1"/>
          </p:cNvSpPr>
          <p:nvPr>
            <p:ph type="body" idx="3"/>
          </p:nvPr>
        </p:nvSpPr>
        <p:spPr>
          <a:xfrm>
            <a:off x="472840" y="3060283"/>
            <a:ext cx="3486389" cy="2107073"/>
          </a:xfrm>
        </p:spPr>
        <p:txBody>
          <a:bodyPr/>
          <a:lstStyle/>
          <a:p>
            <a:pPr marL="14288" indent="0">
              <a:lnSpc>
                <a:spcPct val="115000"/>
              </a:lnSpc>
              <a:buClr>
                <a:schemeClr val="dk1"/>
              </a:buClr>
              <a:buSzPts val="1900"/>
            </a:pPr>
            <a:r>
              <a:rPr lang="en-US" sz="1200" dirty="0">
                <a:solidFill>
                  <a:schemeClr val="dk1"/>
                </a:solidFill>
              </a:rPr>
              <a:t>The </a:t>
            </a:r>
            <a:r>
              <a:rPr lang="en-US" sz="1200" dirty="0" err="1">
                <a:solidFill>
                  <a:schemeClr val="dk1"/>
                </a:solidFill>
              </a:rPr>
              <a:t>HBeAg</a:t>
            </a:r>
            <a:r>
              <a:rPr lang="en-US" sz="1200" dirty="0">
                <a:solidFill>
                  <a:schemeClr val="dk1"/>
                </a:solidFill>
              </a:rPr>
              <a:t> negative group HBsAg (log 10 IU/mL) </a:t>
            </a:r>
          </a:p>
          <a:p>
            <a:pPr marL="14288" indent="0">
              <a:lnSpc>
                <a:spcPct val="115000"/>
              </a:lnSpc>
              <a:buClr>
                <a:schemeClr val="dk1"/>
              </a:buClr>
              <a:buSzPts val="1900"/>
            </a:pPr>
            <a:r>
              <a:rPr lang="en-US" sz="1200" dirty="0">
                <a:solidFill>
                  <a:schemeClr val="dk1"/>
                </a:solidFill>
              </a:rPr>
              <a:t>had declines from baseline (mean, SD):</a:t>
            </a:r>
          </a:p>
          <a:p>
            <a:pPr marL="14288" indent="0">
              <a:lnSpc>
                <a:spcPct val="115000"/>
              </a:lnSpc>
              <a:buClr>
                <a:schemeClr val="dk1"/>
              </a:buClr>
              <a:buSzPts val="1900"/>
            </a:pPr>
            <a:endParaRPr lang="en-US" sz="300" dirty="0">
              <a:solidFill>
                <a:schemeClr val="dk1"/>
              </a:solidFill>
            </a:endParaRPr>
          </a:p>
          <a:p>
            <a:pPr marL="228600" indent="-214313">
              <a:lnSpc>
                <a:spcPct val="115000"/>
              </a:lnSpc>
              <a:buClr>
                <a:schemeClr val="dk1"/>
              </a:buClr>
              <a:buSzPts val="1900"/>
              <a:buFont typeface="Arial" panose="020B0604020202020204" pitchFamily="34" charset="0"/>
              <a:buChar char="•"/>
            </a:pPr>
            <a:r>
              <a:rPr lang="en-US" sz="1200" dirty="0">
                <a:solidFill>
                  <a:schemeClr val="dk1"/>
                </a:solidFill>
              </a:rPr>
              <a:t>peg-IFN with </a:t>
            </a:r>
            <a:r>
              <a:rPr lang="en-US" sz="1200" dirty="0" err="1">
                <a:solidFill>
                  <a:schemeClr val="dk1"/>
                </a:solidFill>
              </a:rPr>
              <a:t>Vonafexor</a:t>
            </a:r>
            <a:r>
              <a:rPr lang="en-US" sz="1200" dirty="0">
                <a:solidFill>
                  <a:schemeClr val="dk1"/>
                </a:solidFill>
              </a:rPr>
              <a:t>:</a:t>
            </a:r>
          </a:p>
          <a:p>
            <a:pPr marL="571500" lvl="1" indent="-214313">
              <a:lnSpc>
                <a:spcPct val="115000"/>
              </a:lnSpc>
              <a:buClr>
                <a:schemeClr val="dk1"/>
              </a:buClr>
              <a:buSzPts val="1900"/>
              <a:buFont typeface="Courier New" panose="02070309020205020404" pitchFamily="49" charset="0"/>
              <a:buChar char="o"/>
            </a:pPr>
            <a:r>
              <a:rPr lang="en-US" sz="1200" dirty="0">
                <a:solidFill>
                  <a:schemeClr val="dk1"/>
                </a:solidFill>
              </a:rPr>
              <a:t>-0.8 (0.3, p&lt;0.0001) at W16</a:t>
            </a:r>
          </a:p>
          <a:p>
            <a:pPr marL="571500" lvl="1" indent="-214313">
              <a:lnSpc>
                <a:spcPct val="115000"/>
              </a:lnSpc>
              <a:buClr>
                <a:schemeClr val="dk1"/>
              </a:buClr>
              <a:buSzPts val="1900"/>
              <a:buFont typeface="Courier New" panose="02070309020205020404" pitchFamily="49" charset="0"/>
              <a:buChar char="o"/>
            </a:pPr>
            <a:r>
              <a:rPr lang="en-US" sz="1200" dirty="0">
                <a:solidFill>
                  <a:schemeClr val="dk1"/>
                </a:solidFill>
              </a:rPr>
              <a:t>-1.0 (0.3, p&lt;0.0001) at W20</a:t>
            </a:r>
          </a:p>
          <a:p>
            <a:pPr marL="228600" indent="-214313">
              <a:lnSpc>
                <a:spcPct val="115000"/>
              </a:lnSpc>
              <a:buClr>
                <a:schemeClr val="dk1"/>
              </a:buClr>
              <a:buSzPts val="1900"/>
              <a:buFont typeface="Arial" panose="020B0604020202020204" pitchFamily="34" charset="0"/>
              <a:buChar char="•"/>
            </a:pPr>
            <a:r>
              <a:rPr lang="en-US" sz="1200" dirty="0">
                <a:solidFill>
                  <a:schemeClr val="dk1"/>
                </a:solidFill>
              </a:rPr>
              <a:t>peg-IFN external control cohort:</a:t>
            </a:r>
          </a:p>
          <a:p>
            <a:pPr marL="571500" lvl="1" indent="-214313">
              <a:lnSpc>
                <a:spcPct val="115000"/>
              </a:lnSpc>
              <a:buClr>
                <a:schemeClr val="dk1"/>
              </a:buClr>
              <a:buSzPts val="1900"/>
              <a:buFont typeface="Courier New" panose="02070309020205020404" pitchFamily="49" charset="0"/>
              <a:buChar char="o"/>
            </a:pPr>
            <a:r>
              <a:rPr lang="en-US" sz="1200" dirty="0">
                <a:solidFill>
                  <a:schemeClr val="dk1"/>
                </a:solidFill>
              </a:rPr>
              <a:t>-0.4 (0.2, p&lt;0.0001) at W16 </a:t>
            </a:r>
          </a:p>
          <a:p>
            <a:pPr marL="571500" lvl="1" indent="-214313">
              <a:lnSpc>
                <a:spcPct val="115000"/>
              </a:lnSpc>
              <a:buClr>
                <a:schemeClr val="dk1"/>
              </a:buClr>
              <a:buSzPts val="1900"/>
              <a:buFont typeface="Courier New" panose="02070309020205020404" pitchFamily="49" charset="0"/>
              <a:buChar char="o"/>
            </a:pPr>
            <a:r>
              <a:rPr lang="en-US" sz="1200" dirty="0">
                <a:solidFill>
                  <a:schemeClr val="dk1"/>
                </a:solidFill>
              </a:rPr>
              <a:t>-0.4 (0.2, p&lt;0.0001) at W20</a:t>
            </a:r>
          </a:p>
        </p:txBody>
      </p:sp>
      <p:sp>
        <p:nvSpPr>
          <p:cNvPr id="20" name="Espace réservé du texte 3">
            <a:extLst>
              <a:ext uri="{FF2B5EF4-FFF2-40B4-BE49-F238E27FC236}">
                <a16:creationId xmlns:a16="http://schemas.microsoft.com/office/drawing/2014/main" id="{BF883610-76AD-6D0C-197B-FBD6093F218C}"/>
              </a:ext>
            </a:extLst>
          </p:cNvPr>
          <p:cNvSpPr txBox="1">
            <a:spLocks/>
          </p:cNvSpPr>
          <p:nvPr/>
        </p:nvSpPr>
        <p:spPr>
          <a:xfrm>
            <a:off x="2968743" y="3761873"/>
            <a:ext cx="1743291" cy="126478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342900" marR="0" lvl="0" indent="-171450" algn="l" rtl="0">
              <a:lnSpc>
                <a:spcPct val="100000"/>
              </a:lnSpc>
              <a:spcBef>
                <a:spcPts val="0"/>
              </a:spcBef>
              <a:spcAft>
                <a:spcPts val="0"/>
              </a:spcAft>
              <a:buClr>
                <a:srgbClr val="000000"/>
              </a:buClr>
              <a:buSzPts val="800"/>
              <a:buFont typeface="Arial"/>
              <a:buNone/>
              <a:defRPr sz="1425" b="0" i="0" u="none" strike="noStrike" cap="none">
                <a:solidFill>
                  <a:srgbClr val="000000"/>
                </a:solidFill>
                <a:latin typeface="Calibri"/>
                <a:ea typeface="Calibri"/>
                <a:cs typeface="Calibri"/>
                <a:sym typeface="Calibri"/>
              </a:defRPr>
            </a:lvl1pPr>
            <a:lvl2pPr marL="685800" marR="0" lvl="1"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2pPr>
            <a:lvl3pPr marL="1028700" marR="0" lvl="2"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3pPr>
            <a:lvl4pPr marL="1371600" marR="0" lvl="3"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4pPr>
            <a:lvl5pPr marL="1714500" marR="0" lvl="4"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5pPr>
            <a:lvl6pPr marL="2057400" marR="0" lvl="5"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6pPr>
            <a:lvl7pPr marL="2400300" marR="0" lvl="6"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7pPr>
            <a:lvl8pPr marL="2743200" marR="0" lvl="7"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8pPr>
            <a:lvl9pPr marL="3086100" marR="0" lvl="8"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9pPr>
          </a:lstStyle>
          <a:p>
            <a:pPr marL="14288" indent="0" algn="just">
              <a:lnSpc>
                <a:spcPct val="115000"/>
              </a:lnSpc>
              <a:buClr>
                <a:schemeClr val="dk1"/>
              </a:buClr>
              <a:buSzPts val="1900"/>
            </a:pPr>
            <a:r>
              <a:rPr lang="en-US" sz="1200" dirty="0">
                <a:solidFill>
                  <a:srgbClr val="C00000"/>
                </a:solidFill>
              </a:rPr>
              <a:t>-&gt; At week 20, the -1.0 (0.4) difference of HBsAg levels between cohorts was significant (p=0.02) favoring peg-IFN + </a:t>
            </a:r>
            <a:r>
              <a:rPr lang="en-US" sz="1200" dirty="0" err="1">
                <a:solidFill>
                  <a:srgbClr val="C00000"/>
                </a:solidFill>
              </a:rPr>
              <a:t>Vonafexor</a:t>
            </a:r>
            <a:r>
              <a:rPr lang="en-US" sz="1200" dirty="0">
                <a:solidFill>
                  <a:srgbClr val="C00000"/>
                </a:solidFill>
              </a:rPr>
              <a:t>. </a:t>
            </a:r>
          </a:p>
        </p:txBody>
      </p:sp>
      <p:sp>
        <p:nvSpPr>
          <p:cNvPr id="21" name="Espace réservé du texte 3">
            <a:extLst>
              <a:ext uri="{FF2B5EF4-FFF2-40B4-BE49-F238E27FC236}">
                <a16:creationId xmlns:a16="http://schemas.microsoft.com/office/drawing/2014/main" id="{5C774100-BB01-2DDF-EBBC-0E8B2AF107A5}"/>
              </a:ext>
            </a:extLst>
          </p:cNvPr>
          <p:cNvSpPr txBox="1">
            <a:spLocks/>
          </p:cNvSpPr>
          <p:nvPr/>
        </p:nvSpPr>
        <p:spPr>
          <a:xfrm>
            <a:off x="4887054" y="3105636"/>
            <a:ext cx="3784105" cy="84452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342900" marR="0" lvl="0" indent="-171450" algn="l" rtl="0">
              <a:lnSpc>
                <a:spcPct val="100000"/>
              </a:lnSpc>
              <a:spcBef>
                <a:spcPts val="0"/>
              </a:spcBef>
              <a:spcAft>
                <a:spcPts val="0"/>
              </a:spcAft>
              <a:buClr>
                <a:srgbClr val="000000"/>
              </a:buClr>
              <a:buSzPts val="800"/>
              <a:buFont typeface="Arial"/>
              <a:buNone/>
              <a:defRPr sz="1425" b="0" i="0" u="none" strike="noStrike" cap="none">
                <a:solidFill>
                  <a:srgbClr val="000000"/>
                </a:solidFill>
                <a:latin typeface="Calibri"/>
                <a:ea typeface="Calibri"/>
                <a:cs typeface="Calibri"/>
                <a:sym typeface="Calibri"/>
              </a:defRPr>
            </a:lvl1pPr>
            <a:lvl2pPr marL="685800" marR="0" lvl="1"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2pPr>
            <a:lvl3pPr marL="1028700" marR="0" lvl="2"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3pPr>
            <a:lvl4pPr marL="1371600" marR="0" lvl="3"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4pPr>
            <a:lvl5pPr marL="1714500" marR="0" lvl="4"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5pPr>
            <a:lvl6pPr marL="2057400" marR="0" lvl="5"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6pPr>
            <a:lvl7pPr marL="2400300" marR="0" lvl="6"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7pPr>
            <a:lvl8pPr marL="2743200" marR="0" lvl="7"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8pPr>
            <a:lvl9pPr marL="3086100" marR="0" lvl="8"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9pPr>
          </a:lstStyle>
          <a:p>
            <a:pPr marL="14288" indent="0">
              <a:lnSpc>
                <a:spcPct val="115000"/>
              </a:lnSpc>
              <a:buClr>
                <a:schemeClr val="dk1"/>
              </a:buClr>
              <a:buSzPts val="1900"/>
            </a:pPr>
            <a:r>
              <a:rPr lang="en-US" sz="1200" dirty="0">
                <a:solidFill>
                  <a:schemeClr val="tx1"/>
                </a:solidFill>
              </a:rPr>
              <a:t>The </a:t>
            </a:r>
            <a:r>
              <a:rPr lang="en-US" sz="1200" dirty="0" err="1">
                <a:solidFill>
                  <a:schemeClr val="tx1"/>
                </a:solidFill>
              </a:rPr>
              <a:t>HBeAg</a:t>
            </a:r>
            <a:r>
              <a:rPr lang="en-US" sz="1200" dirty="0">
                <a:solidFill>
                  <a:schemeClr val="tx1"/>
                </a:solidFill>
              </a:rPr>
              <a:t> positive </a:t>
            </a:r>
            <a:r>
              <a:rPr lang="en-US" sz="1200" dirty="0" err="1">
                <a:solidFill>
                  <a:schemeClr val="tx1"/>
                </a:solidFill>
              </a:rPr>
              <a:t>vonafexor</a:t>
            </a:r>
            <a:r>
              <a:rPr lang="en-US" sz="1200" dirty="0">
                <a:solidFill>
                  <a:schemeClr val="tx1"/>
                </a:solidFill>
              </a:rPr>
              <a:t> group had a decline of -0.1 (0.4) at W16 and -0.0 (0.5) at W20 compared to -0.7 (0.4) at W16 and -0.9 (0.6) at W20 in the external cohort (p=0.06).  </a:t>
            </a:r>
            <a:endParaRPr lang="en-US" sz="1200" dirty="0">
              <a:solidFill>
                <a:schemeClr val="dk1"/>
              </a:solidFill>
            </a:endParaRPr>
          </a:p>
        </p:txBody>
      </p:sp>
      <p:sp>
        <p:nvSpPr>
          <p:cNvPr id="22" name="Espace réservé du texte 3">
            <a:extLst>
              <a:ext uri="{FF2B5EF4-FFF2-40B4-BE49-F238E27FC236}">
                <a16:creationId xmlns:a16="http://schemas.microsoft.com/office/drawing/2014/main" id="{16352419-C20B-C702-2240-EED0A11CE3C9}"/>
              </a:ext>
            </a:extLst>
          </p:cNvPr>
          <p:cNvSpPr txBox="1">
            <a:spLocks/>
          </p:cNvSpPr>
          <p:nvPr/>
        </p:nvSpPr>
        <p:spPr>
          <a:xfrm>
            <a:off x="6753595" y="3812672"/>
            <a:ext cx="1743291" cy="126478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342900" marR="0" lvl="0" indent="-171450" algn="l" rtl="0">
              <a:lnSpc>
                <a:spcPct val="100000"/>
              </a:lnSpc>
              <a:spcBef>
                <a:spcPts val="0"/>
              </a:spcBef>
              <a:spcAft>
                <a:spcPts val="0"/>
              </a:spcAft>
              <a:buClr>
                <a:srgbClr val="000000"/>
              </a:buClr>
              <a:buSzPts val="800"/>
              <a:buFont typeface="Arial"/>
              <a:buNone/>
              <a:defRPr sz="1425" b="0" i="0" u="none" strike="noStrike" cap="none">
                <a:solidFill>
                  <a:srgbClr val="000000"/>
                </a:solidFill>
                <a:latin typeface="Calibri"/>
                <a:ea typeface="Calibri"/>
                <a:cs typeface="Calibri"/>
                <a:sym typeface="Calibri"/>
              </a:defRPr>
            </a:lvl1pPr>
            <a:lvl2pPr marL="685800" marR="0" lvl="1"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2pPr>
            <a:lvl3pPr marL="1028700" marR="0" lvl="2"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3pPr>
            <a:lvl4pPr marL="1371600" marR="0" lvl="3"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4pPr>
            <a:lvl5pPr marL="1714500" marR="0" lvl="4"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5pPr>
            <a:lvl6pPr marL="2057400" marR="0" lvl="5"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6pPr>
            <a:lvl7pPr marL="2400300" marR="0" lvl="6"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7pPr>
            <a:lvl8pPr marL="2743200" marR="0" lvl="7"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8pPr>
            <a:lvl9pPr marL="3086100" marR="0" lvl="8"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9pPr>
          </a:lstStyle>
          <a:p>
            <a:pPr marL="14288" indent="0" algn="just">
              <a:lnSpc>
                <a:spcPct val="115000"/>
              </a:lnSpc>
              <a:buClr>
                <a:schemeClr val="dk1"/>
              </a:buClr>
              <a:buSzPts val="1900"/>
            </a:pPr>
            <a:r>
              <a:rPr lang="en-US" sz="1200" dirty="0">
                <a:solidFill>
                  <a:schemeClr val="tx1"/>
                </a:solidFill>
              </a:rPr>
              <a:t>-&gt; At week 20, the -1.7 (0.8) difference of HBsAg levels between cohorts was significant (p=0.03) favoring peg-IFN.</a:t>
            </a:r>
            <a:r>
              <a:rPr lang="en-US" sz="1200" dirty="0">
                <a:solidFill>
                  <a:srgbClr val="C00000"/>
                </a:solidFill>
              </a:rPr>
              <a:t> </a:t>
            </a:r>
          </a:p>
        </p:txBody>
      </p:sp>
    </p:spTree>
    <p:extLst>
      <p:ext uri="{BB962C8B-B14F-4D97-AF65-F5344CB8AC3E}">
        <p14:creationId xmlns:p14="http://schemas.microsoft.com/office/powerpoint/2010/main" val="1500445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A48068A-EB98-E180-8137-B638890A564B}"/>
              </a:ext>
            </a:extLst>
          </p:cNvPr>
          <p:cNvPicPr>
            <a:picLocks noChangeAspect="1"/>
          </p:cNvPicPr>
          <p:nvPr/>
        </p:nvPicPr>
        <p:blipFill>
          <a:blip r:embed="rId3"/>
          <a:stretch>
            <a:fillRect/>
          </a:stretch>
        </p:blipFill>
        <p:spPr>
          <a:xfrm>
            <a:off x="139640" y="863314"/>
            <a:ext cx="4997768" cy="2932652"/>
          </a:xfrm>
          <a:prstGeom prst="rect">
            <a:avLst/>
          </a:prstGeom>
        </p:spPr>
      </p:pic>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a:xfrm>
            <a:off x="401068" y="120840"/>
            <a:ext cx="7995995" cy="312300"/>
          </a:xfrm>
        </p:spPr>
        <p:txBody>
          <a:bodyPr/>
          <a:lstStyle/>
          <a:p>
            <a:r>
              <a:rPr lang="en-US" dirty="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RESULTS – </a:t>
            </a:r>
            <a:r>
              <a:rPr lang="en-US" dirty="0">
                <a:extLst>
                  <a:ext uri="http://customooxmlschemas.google.com/">
                    <go:slidesCustomData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Peg-IFN &amp; NA </a:t>
            </a:r>
            <a:r>
              <a:rPr lang="en-US" dirty="0" err="1">
                <a:extLst>
                  <a:ext uri="http://customooxmlschemas.google.com/">
                    <go:slidesCustomData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bitherapy</a:t>
            </a:r>
            <a:r>
              <a:rPr lang="en-US" dirty="0">
                <a:extLst>
                  <a:ext uri="http://customooxmlschemas.google.com/">
                    <go:slidesCustomData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 </a:t>
            </a:r>
            <a:r>
              <a:rPr lang="en-US" b="0" dirty="0">
                <a:extLst>
                  <a:ext uri="http://customooxmlschemas.google.com/">
                    <go:slidesCustomData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cubic trend </a:t>
            </a:r>
            <a:r>
              <a:rPr lang="en-US" b="0" dirty="0">
                <a:extLst>
                  <a:ext uri="http://customooxmlschemas.google.com/">
                    <go:slidesCustomData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HBsAg</a:t>
            </a:r>
            <a:r>
              <a:rPr lang="en-US" b="0" dirty="0">
                <a:extLst>
                  <a:ext uri="http://customooxmlschemas.google.com/">
                    <go:slidesCustomData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 decline </a:t>
            </a:r>
            <a:r>
              <a:rPr lang="en-US" b="0" dirty="0">
                <a:extLst>
                  <a:ext uri="http://customooxmlschemas.google.com/">
                    <go:slidesCustomData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per </a:t>
            </a:r>
            <a:r>
              <a:rPr lang="en-US" b="0" dirty="0" err="1">
                <a:extLst>
                  <a:ext uri="http://customooxmlschemas.google.com/">
                    <go:slidesCustomData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HBeAg</a:t>
            </a:r>
            <a:r>
              <a:rPr lang="en-US" b="0" dirty="0">
                <a:extLst>
                  <a:ext uri="http://customooxmlschemas.google.com/">
                    <go:slidesCustomData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 status</a:t>
            </a:r>
            <a:endParaRPr lang="en-US" dirty="0"/>
          </a:p>
          <a:p>
            <a:endParaRPr lang="fr-FR" dirty="0"/>
          </a:p>
        </p:txBody>
      </p:sp>
      <p:sp>
        <p:nvSpPr>
          <p:cNvPr id="6" name="TextBox 5">
            <a:extLst>
              <a:ext uri="{FF2B5EF4-FFF2-40B4-BE49-F238E27FC236}">
                <a16:creationId xmlns:a16="http://schemas.microsoft.com/office/drawing/2014/main" id="{D02C2DEF-F74E-3B5E-278B-11EF9B04CDAA}"/>
              </a:ext>
            </a:extLst>
          </p:cNvPr>
          <p:cNvSpPr txBox="1"/>
          <p:nvPr/>
        </p:nvSpPr>
        <p:spPr>
          <a:xfrm>
            <a:off x="1532734" y="662472"/>
            <a:ext cx="1447832" cy="323165"/>
          </a:xfrm>
          <a:prstGeom prst="rect">
            <a:avLst/>
          </a:prstGeom>
          <a:noFill/>
        </p:spPr>
        <p:txBody>
          <a:bodyPr wrap="none" rtlCol="0">
            <a:spAutoFit/>
          </a:bodyPr>
          <a:lstStyle/>
          <a:p>
            <a:r>
              <a:rPr lang="en-US" sz="1500" b="1" dirty="0" err="1">
                <a:solidFill>
                  <a:schemeClr val="tx1"/>
                </a:solidFill>
                <a:latin typeface="Calibri" panose="020F0502020204030204" pitchFamily="34" charset="0"/>
                <a:cs typeface="Calibri" panose="020F0502020204030204" pitchFamily="34" charset="0"/>
              </a:rPr>
              <a:t>HBeAg</a:t>
            </a:r>
            <a:r>
              <a:rPr lang="en-US" sz="1500" b="1" dirty="0">
                <a:solidFill>
                  <a:schemeClr val="tx1"/>
                </a:solidFill>
                <a:latin typeface="Calibri" panose="020F0502020204030204" pitchFamily="34" charset="0"/>
                <a:cs typeface="Calibri" panose="020F0502020204030204" pitchFamily="34" charset="0"/>
              </a:rPr>
              <a:t> negative</a:t>
            </a:r>
            <a:endParaRPr lang="en-CA" sz="1500" b="1" dirty="0">
              <a:solidFill>
                <a:schemeClr val="tx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44E6711-AFAD-9D47-85FB-B99251304D49}"/>
              </a:ext>
            </a:extLst>
          </p:cNvPr>
          <p:cNvSpPr txBox="1"/>
          <p:nvPr/>
        </p:nvSpPr>
        <p:spPr>
          <a:xfrm>
            <a:off x="6205594" y="662472"/>
            <a:ext cx="1386918" cy="323165"/>
          </a:xfrm>
          <a:prstGeom prst="rect">
            <a:avLst/>
          </a:prstGeom>
          <a:noFill/>
        </p:spPr>
        <p:txBody>
          <a:bodyPr wrap="none" rtlCol="0">
            <a:spAutoFit/>
          </a:bodyPr>
          <a:lstStyle/>
          <a:p>
            <a:r>
              <a:rPr lang="en-US" sz="1500" b="1" dirty="0" err="1">
                <a:solidFill>
                  <a:schemeClr val="tx1"/>
                </a:solidFill>
                <a:latin typeface="Calibri" panose="020F0502020204030204" pitchFamily="34" charset="0"/>
                <a:cs typeface="Calibri" panose="020F0502020204030204" pitchFamily="34" charset="0"/>
              </a:rPr>
              <a:t>HBeAg</a:t>
            </a:r>
            <a:r>
              <a:rPr lang="en-US" b="1" dirty="0">
                <a:solidFill>
                  <a:schemeClr val="tx1"/>
                </a:solidFill>
              </a:rPr>
              <a:t> </a:t>
            </a:r>
            <a:r>
              <a:rPr lang="en-US" sz="1500" b="1" dirty="0">
                <a:solidFill>
                  <a:schemeClr val="tx1"/>
                </a:solidFill>
                <a:latin typeface="Calibri" panose="020F0502020204030204" pitchFamily="34" charset="0"/>
                <a:cs typeface="Calibri" panose="020F0502020204030204" pitchFamily="34" charset="0"/>
              </a:rPr>
              <a:t>positive</a:t>
            </a:r>
            <a:endParaRPr lang="en-CA" sz="1500" b="1" dirty="0">
              <a:solidFill>
                <a:schemeClr val="tx1"/>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8F801FC0-43D0-BEC2-1F7B-E9AD48321BA5}"/>
              </a:ext>
            </a:extLst>
          </p:cNvPr>
          <p:cNvPicPr>
            <a:picLocks noChangeAspect="1"/>
          </p:cNvPicPr>
          <p:nvPr/>
        </p:nvPicPr>
        <p:blipFill>
          <a:blip r:embed="rId4"/>
          <a:stretch>
            <a:fillRect/>
          </a:stretch>
        </p:blipFill>
        <p:spPr>
          <a:xfrm>
            <a:off x="4674013" y="894068"/>
            <a:ext cx="4987529" cy="2933288"/>
          </a:xfrm>
          <a:prstGeom prst="rect">
            <a:avLst/>
          </a:prstGeom>
        </p:spPr>
      </p:pic>
      <p:sp>
        <p:nvSpPr>
          <p:cNvPr id="12" name="TextBox 11">
            <a:extLst>
              <a:ext uri="{FF2B5EF4-FFF2-40B4-BE49-F238E27FC236}">
                <a16:creationId xmlns:a16="http://schemas.microsoft.com/office/drawing/2014/main" id="{D460E481-5C26-C241-EE16-342C03BA76FA}"/>
              </a:ext>
            </a:extLst>
          </p:cNvPr>
          <p:cNvSpPr txBox="1"/>
          <p:nvPr/>
        </p:nvSpPr>
        <p:spPr>
          <a:xfrm>
            <a:off x="6381600" y="999218"/>
            <a:ext cx="2385589" cy="300082"/>
          </a:xfrm>
          <a:prstGeom prst="rect">
            <a:avLst/>
          </a:prstGeom>
          <a:noFill/>
        </p:spPr>
        <p:txBody>
          <a:bodyPr wrap="none" rtlCol="0">
            <a:spAutoFit/>
          </a:bodyPr>
          <a:lstStyle/>
          <a:p>
            <a:r>
              <a:rPr lang="en-US" sz="1350" b="1" dirty="0">
                <a:solidFill>
                  <a:schemeClr val="accent1"/>
                </a:solidFill>
                <a:latin typeface="Calibri" panose="020F0502020204030204" pitchFamily="34" charset="0"/>
                <a:cs typeface="Calibri" panose="020F0502020204030204" pitchFamily="34" charset="0"/>
              </a:rPr>
              <a:t>Peg-IFN+ETV+ </a:t>
            </a:r>
            <a:r>
              <a:rPr lang="en-US" sz="1350" b="1" dirty="0" err="1">
                <a:solidFill>
                  <a:schemeClr val="accent1"/>
                </a:solidFill>
                <a:latin typeface="Calibri" panose="020F0502020204030204" pitchFamily="34" charset="0"/>
                <a:cs typeface="Calibri" panose="020F0502020204030204" pitchFamily="34" charset="0"/>
              </a:rPr>
              <a:t>Vonafexor</a:t>
            </a:r>
            <a:r>
              <a:rPr lang="en-US" sz="1350" b="1" dirty="0">
                <a:solidFill>
                  <a:schemeClr val="accent1"/>
                </a:solidFill>
                <a:latin typeface="Calibri" panose="020F0502020204030204" pitchFamily="34" charset="0"/>
                <a:cs typeface="Calibri" panose="020F0502020204030204" pitchFamily="34" charset="0"/>
              </a:rPr>
              <a:t> (n=3)</a:t>
            </a:r>
          </a:p>
        </p:txBody>
      </p:sp>
      <p:sp>
        <p:nvSpPr>
          <p:cNvPr id="13" name="TextBox 12">
            <a:extLst>
              <a:ext uri="{FF2B5EF4-FFF2-40B4-BE49-F238E27FC236}">
                <a16:creationId xmlns:a16="http://schemas.microsoft.com/office/drawing/2014/main" id="{B3A15ED1-3318-E5C6-0BB9-01BD91F6FF29}"/>
              </a:ext>
            </a:extLst>
          </p:cNvPr>
          <p:cNvSpPr txBox="1"/>
          <p:nvPr/>
        </p:nvSpPr>
        <p:spPr>
          <a:xfrm>
            <a:off x="1875139" y="1303667"/>
            <a:ext cx="1545616" cy="300082"/>
          </a:xfrm>
          <a:prstGeom prst="rect">
            <a:avLst/>
          </a:prstGeom>
          <a:noFill/>
        </p:spPr>
        <p:txBody>
          <a:bodyPr wrap="none" rtlCol="0">
            <a:spAutoFit/>
          </a:bodyPr>
          <a:lstStyle/>
          <a:p>
            <a:r>
              <a:rPr lang="en-US" sz="1350" b="1" dirty="0">
                <a:solidFill>
                  <a:schemeClr val="accent5">
                    <a:lumMod val="75000"/>
                  </a:schemeClr>
                </a:solidFill>
                <a:latin typeface="Calibri" panose="020F0502020204030204" pitchFamily="34" charset="0"/>
                <a:cs typeface="Calibri" panose="020F0502020204030204" pitchFamily="34" charset="0"/>
              </a:rPr>
              <a:t>Peg-IFN+NA (n=35)</a:t>
            </a:r>
            <a:endParaRPr lang="en-CA" sz="1350" b="1" dirty="0">
              <a:solidFill>
                <a:schemeClr val="accent5">
                  <a:lumMod val="75000"/>
                </a:schemeClr>
              </a:solidFill>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C99CD0D1-27A2-F9F5-6C17-A81E7A64A0E4}"/>
              </a:ext>
            </a:extLst>
          </p:cNvPr>
          <p:cNvSpPr txBox="1"/>
          <p:nvPr/>
        </p:nvSpPr>
        <p:spPr>
          <a:xfrm>
            <a:off x="1842691" y="2332546"/>
            <a:ext cx="2424062" cy="300082"/>
          </a:xfrm>
          <a:prstGeom prst="rect">
            <a:avLst/>
          </a:prstGeom>
          <a:noFill/>
        </p:spPr>
        <p:txBody>
          <a:bodyPr wrap="none" rtlCol="0">
            <a:spAutoFit/>
          </a:bodyPr>
          <a:lstStyle/>
          <a:p>
            <a:r>
              <a:rPr lang="en-US" sz="1350" b="1" dirty="0">
                <a:solidFill>
                  <a:schemeClr val="accent1"/>
                </a:solidFill>
                <a:latin typeface="Calibri" panose="020F0502020204030204" pitchFamily="34" charset="0"/>
                <a:cs typeface="Calibri" panose="020F0502020204030204" pitchFamily="34" charset="0"/>
              </a:rPr>
              <a:t>Peg-IFN+ETV+ </a:t>
            </a:r>
            <a:r>
              <a:rPr lang="en-US" sz="1350" b="1" dirty="0" err="1">
                <a:solidFill>
                  <a:schemeClr val="accent1"/>
                </a:solidFill>
                <a:latin typeface="Calibri" panose="020F0502020204030204" pitchFamily="34" charset="0"/>
                <a:cs typeface="Calibri" panose="020F0502020204030204" pitchFamily="34" charset="0"/>
              </a:rPr>
              <a:t>Vonafexor</a:t>
            </a:r>
            <a:r>
              <a:rPr lang="en-US" sz="1350" b="1" dirty="0">
                <a:solidFill>
                  <a:schemeClr val="accent1"/>
                </a:solidFill>
                <a:latin typeface="Calibri" panose="020F0502020204030204" pitchFamily="34" charset="0"/>
                <a:cs typeface="Calibri" panose="020F0502020204030204" pitchFamily="34" charset="0"/>
              </a:rPr>
              <a:t> (n=7) </a:t>
            </a:r>
          </a:p>
        </p:txBody>
      </p:sp>
      <p:sp>
        <p:nvSpPr>
          <p:cNvPr id="19" name="TextBox 18">
            <a:extLst>
              <a:ext uri="{FF2B5EF4-FFF2-40B4-BE49-F238E27FC236}">
                <a16:creationId xmlns:a16="http://schemas.microsoft.com/office/drawing/2014/main" id="{94988BD9-B4C7-DB52-ADCB-0CB1CFD1DA40}"/>
              </a:ext>
            </a:extLst>
          </p:cNvPr>
          <p:cNvSpPr txBox="1"/>
          <p:nvPr/>
        </p:nvSpPr>
        <p:spPr>
          <a:xfrm>
            <a:off x="6381600" y="2313689"/>
            <a:ext cx="1545616" cy="300082"/>
          </a:xfrm>
          <a:prstGeom prst="rect">
            <a:avLst/>
          </a:prstGeom>
          <a:noFill/>
        </p:spPr>
        <p:txBody>
          <a:bodyPr wrap="none" rtlCol="0">
            <a:spAutoFit/>
          </a:bodyPr>
          <a:lstStyle/>
          <a:p>
            <a:r>
              <a:rPr lang="en-US" sz="1350" b="1" dirty="0">
                <a:solidFill>
                  <a:schemeClr val="accent5">
                    <a:lumMod val="75000"/>
                  </a:schemeClr>
                </a:solidFill>
                <a:latin typeface="Calibri" panose="020F0502020204030204" pitchFamily="34" charset="0"/>
                <a:cs typeface="Calibri" panose="020F0502020204030204" pitchFamily="34" charset="0"/>
              </a:rPr>
              <a:t>Peg-IFN+NA (n=14)</a:t>
            </a:r>
            <a:endParaRPr lang="en-CA" sz="1350" b="1" dirty="0">
              <a:solidFill>
                <a:schemeClr val="accent5">
                  <a:lumMod val="75000"/>
                </a:schemeClr>
              </a:solidFill>
              <a:latin typeface="Calibri" panose="020F0502020204030204" pitchFamily="34" charset="0"/>
              <a:cs typeface="Calibri" panose="020F0502020204030204" pitchFamily="34" charset="0"/>
            </a:endParaRPr>
          </a:p>
        </p:txBody>
      </p:sp>
      <p:sp>
        <p:nvSpPr>
          <p:cNvPr id="4" name="Espace réservé du texte 3">
            <a:extLst>
              <a:ext uri="{FF2B5EF4-FFF2-40B4-BE49-F238E27FC236}">
                <a16:creationId xmlns:a16="http://schemas.microsoft.com/office/drawing/2014/main" id="{92FC69AE-09AA-41EA-AA36-A75555790255}"/>
              </a:ext>
            </a:extLst>
          </p:cNvPr>
          <p:cNvSpPr>
            <a:spLocks noGrp="1"/>
          </p:cNvSpPr>
          <p:nvPr>
            <p:ph type="body" idx="3"/>
          </p:nvPr>
        </p:nvSpPr>
        <p:spPr>
          <a:xfrm>
            <a:off x="424920" y="3118045"/>
            <a:ext cx="4465131" cy="1883492"/>
          </a:xfrm>
        </p:spPr>
        <p:txBody>
          <a:bodyPr/>
          <a:lstStyle/>
          <a:p>
            <a:pPr marL="14288" indent="0">
              <a:lnSpc>
                <a:spcPct val="115000"/>
              </a:lnSpc>
              <a:buClr>
                <a:schemeClr val="dk1"/>
              </a:buClr>
              <a:buSzPts val="1900"/>
            </a:pPr>
            <a:r>
              <a:rPr lang="en-US" sz="1200" dirty="0">
                <a:solidFill>
                  <a:schemeClr val="dk1"/>
                </a:solidFill>
              </a:rPr>
              <a:t>The </a:t>
            </a:r>
            <a:r>
              <a:rPr lang="en-US" sz="1200" dirty="0" err="1">
                <a:solidFill>
                  <a:schemeClr val="dk1"/>
                </a:solidFill>
              </a:rPr>
              <a:t>HBeAg</a:t>
            </a:r>
            <a:r>
              <a:rPr lang="en-US" sz="1200" dirty="0">
                <a:solidFill>
                  <a:schemeClr val="dk1"/>
                </a:solidFill>
              </a:rPr>
              <a:t> negative had HBsAg (log 10 IU/mL) declines from baseline (mean, SD):</a:t>
            </a:r>
          </a:p>
          <a:p>
            <a:pPr marL="228600" indent="-214313">
              <a:lnSpc>
                <a:spcPct val="115000"/>
              </a:lnSpc>
              <a:buClr>
                <a:schemeClr val="dk1"/>
              </a:buClr>
              <a:buSzPts val="1900"/>
              <a:buFont typeface="Arial" panose="020B0604020202020204" pitchFamily="34" charset="0"/>
              <a:buChar char="•"/>
            </a:pPr>
            <a:r>
              <a:rPr lang="en-US" sz="1200" dirty="0">
                <a:solidFill>
                  <a:schemeClr val="dk1"/>
                </a:solidFill>
              </a:rPr>
              <a:t>peg-IFN and ETV and </a:t>
            </a:r>
            <a:r>
              <a:rPr lang="en-US" sz="1200" dirty="0" err="1">
                <a:solidFill>
                  <a:schemeClr val="dk1"/>
                </a:solidFill>
              </a:rPr>
              <a:t>Vonafexor</a:t>
            </a:r>
            <a:r>
              <a:rPr lang="en-US" sz="1200" dirty="0">
                <a:solidFill>
                  <a:schemeClr val="dk1"/>
                </a:solidFill>
              </a:rPr>
              <a:t>:</a:t>
            </a:r>
          </a:p>
          <a:p>
            <a:pPr marL="571500" lvl="1" indent="-214313">
              <a:lnSpc>
                <a:spcPct val="115000"/>
              </a:lnSpc>
              <a:buClr>
                <a:schemeClr val="dk1"/>
              </a:buClr>
              <a:buSzPts val="1900"/>
              <a:buFont typeface="Courier New" panose="02070309020205020404" pitchFamily="49" charset="0"/>
              <a:buChar char="o"/>
            </a:pPr>
            <a:r>
              <a:rPr lang="en-US" sz="1200" dirty="0">
                <a:solidFill>
                  <a:schemeClr val="dk1"/>
                </a:solidFill>
              </a:rPr>
              <a:t>-0.4 (0.2, p&lt;0.0001) at W16</a:t>
            </a:r>
          </a:p>
          <a:p>
            <a:pPr marL="571500" lvl="1" indent="-214313">
              <a:lnSpc>
                <a:spcPct val="115000"/>
              </a:lnSpc>
              <a:buClr>
                <a:schemeClr val="dk1"/>
              </a:buClr>
              <a:buSzPts val="1900"/>
              <a:buFont typeface="Courier New" panose="02070309020205020404" pitchFamily="49" charset="0"/>
              <a:buChar char="o"/>
            </a:pPr>
            <a:r>
              <a:rPr lang="en-US" sz="1200" dirty="0">
                <a:solidFill>
                  <a:schemeClr val="dk1"/>
                </a:solidFill>
              </a:rPr>
              <a:t>-0.7 (0.2, p&lt;0.0001) at W20 </a:t>
            </a:r>
          </a:p>
          <a:p>
            <a:pPr marL="228600" indent="-214313">
              <a:lnSpc>
                <a:spcPct val="115000"/>
              </a:lnSpc>
              <a:buClr>
                <a:schemeClr val="dk1"/>
              </a:buClr>
              <a:buSzPts val="1900"/>
              <a:buFont typeface="Arial" panose="020B0604020202020204" pitchFamily="34" charset="0"/>
              <a:buChar char="•"/>
            </a:pPr>
            <a:r>
              <a:rPr lang="en-US" sz="1200" dirty="0">
                <a:solidFill>
                  <a:schemeClr val="dk1"/>
                </a:solidFill>
              </a:rPr>
              <a:t>peg-IFN and NA external control cohort:</a:t>
            </a:r>
          </a:p>
          <a:p>
            <a:pPr marL="571500" lvl="1" indent="-214313">
              <a:lnSpc>
                <a:spcPct val="115000"/>
              </a:lnSpc>
              <a:buClr>
                <a:schemeClr val="dk1"/>
              </a:buClr>
              <a:buSzPts val="1900"/>
              <a:buFont typeface="Courier New" panose="02070309020205020404" pitchFamily="49" charset="0"/>
              <a:buChar char="o"/>
            </a:pPr>
            <a:r>
              <a:rPr lang="en-US" sz="1200" dirty="0">
                <a:solidFill>
                  <a:schemeClr val="dk1"/>
                </a:solidFill>
              </a:rPr>
              <a:t>-0.4 (0.2, p&lt;0.0001) at W16 </a:t>
            </a:r>
          </a:p>
          <a:p>
            <a:pPr marL="571500" lvl="1" indent="-214313">
              <a:lnSpc>
                <a:spcPct val="115000"/>
              </a:lnSpc>
              <a:buClr>
                <a:schemeClr val="dk1"/>
              </a:buClr>
              <a:buSzPts val="1900"/>
              <a:buFont typeface="Courier New" panose="02070309020205020404" pitchFamily="49" charset="0"/>
              <a:buChar char="o"/>
            </a:pPr>
            <a:r>
              <a:rPr lang="en-US" sz="1200" dirty="0">
                <a:solidFill>
                  <a:schemeClr val="dk1"/>
                </a:solidFill>
              </a:rPr>
              <a:t>-0.5 (0.2, p&lt;0.0001) at W20</a:t>
            </a:r>
          </a:p>
          <a:p>
            <a:pPr marL="14288" indent="0">
              <a:lnSpc>
                <a:spcPct val="115000"/>
              </a:lnSpc>
              <a:buClr>
                <a:schemeClr val="dk1"/>
              </a:buClr>
              <a:buSzPts val="1900"/>
            </a:pPr>
            <a:r>
              <a:rPr lang="en-US" sz="1200" dirty="0">
                <a:solidFill>
                  <a:schemeClr val="dk1"/>
                </a:solidFill>
                <a:sym typeface="Wingdings" panose="05000000000000000000" pitchFamily="2" charset="2"/>
              </a:rPr>
              <a:t> </a:t>
            </a:r>
            <a:r>
              <a:rPr lang="en-US" sz="1200" dirty="0">
                <a:solidFill>
                  <a:schemeClr val="dk1"/>
                </a:solidFill>
              </a:rPr>
              <a:t>No significant difference of HBsAg levels decline between cohorts. </a:t>
            </a:r>
          </a:p>
        </p:txBody>
      </p:sp>
      <p:sp>
        <p:nvSpPr>
          <p:cNvPr id="14" name="Espace réservé du texte 3">
            <a:extLst>
              <a:ext uri="{FF2B5EF4-FFF2-40B4-BE49-F238E27FC236}">
                <a16:creationId xmlns:a16="http://schemas.microsoft.com/office/drawing/2014/main" id="{D243810C-6F19-DA87-0721-8B72232A90D9}"/>
              </a:ext>
            </a:extLst>
          </p:cNvPr>
          <p:cNvSpPr txBox="1">
            <a:spLocks/>
          </p:cNvSpPr>
          <p:nvPr/>
        </p:nvSpPr>
        <p:spPr>
          <a:xfrm>
            <a:off x="4754880" y="3111900"/>
            <a:ext cx="3964200" cy="224776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342900" marR="0" lvl="0" indent="-171450" algn="l" rtl="0">
              <a:lnSpc>
                <a:spcPct val="100000"/>
              </a:lnSpc>
              <a:spcBef>
                <a:spcPts val="0"/>
              </a:spcBef>
              <a:spcAft>
                <a:spcPts val="0"/>
              </a:spcAft>
              <a:buClr>
                <a:srgbClr val="000000"/>
              </a:buClr>
              <a:buSzPts val="800"/>
              <a:buFont typeface="Arial"/>
              <a:buNone/>
              <a:defRPr sz="1425" b="0" i="0" u="none" strike="noStrike" cap="none">
                <a:solidFill>
                  <a:srgbClr val="000000"/>
                </a:solidFill>
                <a:latin typeface="Calibri"/>
                <a:ea typeface="Calibri"/>
                <a:cs typeface="Calibri"/>
                <a:sym typeface="Calibri"/>
              </a:defRPr>
            </a:lvl1pPr>
            <a:lvl2pPr marL="685800" marR="0" lvl="1"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2pPr>
            <a:lvl3pPr marL="1028700" marR="0" lvl="2"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3pPr>
            <a:lvl4pPr marL="1371600" marR="0" lvl="3"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4pPr>
            <a:lvl5pPr marL="1714500" marR="0" lvl="4"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5pPr>
            <a:lvl6pPr marL="2057400" marR="0" lvl="5"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6pPr>
            <a:lvl7pPr marL="2400300" marR="0" lvl="6"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7pPr>
            <a:lvl8pPr marL="2743200" marR="0" lvl="7"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8pPr>
            <a:lvl9pPr marL="3086100" marR="0" lvl="8" indent="-171450" algn="l" rtl="0">
              <a:lnSpc>
                <a:spcPct val="100000"/>
              </a:lnSpc>
              <a:spcBef>
                <a:spcPts val="0"/>
              </a:spcBef>
              <a:spcAft>
                <a:spcPts val="0"/>
              </a:spcAft>
              <a:buClr>
                <a:srgbClr val="000000"/>
              </a:buClr>
              <a:buSzPts val="800"/>
              <a:buFont typeface="Arial"/>
              <a:buNone/>
              <a:defRPr sz="825" b="0" i="0" u="none" strike="noStrike" cap="none">
                <a:solidFill>
                  <a:srgbClr val="000000"/>
                </a:solidFill>
                <a:latin typeface="Calibri"/>
                <a:ea typeface="Calibri"/>
                <a:cs typeface="Calibri"/>
                <a:sym typeface="Calibri"/>
              </a:defRPr>
            </a:lvl9pPr>
          </a:lstStyle>
          <a:p>
            <a:pPr marL="357187" lvl="1" indent="0" algn="just">
              <a:lnSpc>
                <a:spcPct val="115000"/>
              </a:lnSpc>
              <a:buClr>
                <a:schemeClr val="dk1"/>
              </a:buClr>
              <a:buSzPts val="1900"/>
            </a:pPr>
            <a:r>
              <a:rPr lang="en-US" sz="1200" dirty="0">
                <a:solidFill>
                  <a:schemeClr val="tx1"/>
                </a:solidFill>
              </a:rPr>
              <a:t>In the </a:t>
            </a:r>
            <a:r>
              <a:rPr lang="en-US" sz="1200" dirty="0" err="1">
                <a:solidFill>
                  <a:schemeClr val="tx1"/>
                </a:solidFill>
              </a:rPr>
              <a:t>HBeAg</a:t>
            </a:r>
            <a:r>
              <a:rPr lang="en-US" sz="1200" dirty="0">
                <a:solidFill>
                  <a:schemeClr val="tx1"/>
                </a:solidFill>
              </a:rPr>
              <a:t> positive </a:t>
            </a:r>
            <a:r>
              <a:rPr lang="en-US" sz="1200" dirty="0" err="1">
                <a:solidFill>
                  <a:schemeClr val="tx1"/>
                </a:solidFill>
              </a:rPr>
              <a:t>vonafexor</a:t>
            </a:r>
            <a:r>
              <a:rPr lang="en-US" sz="1200" dirty="0">
                <a:solidFill>
                  <a:schemeClr val="tx1"/>
                </a:solidFill>
              </a:rPr>
              <a:t> group a decline -0.1 (0.4) at W16 and -0.1 (0.5) at W20 compared to -0.7 (0.4) at W16 and -0.8 (0.2) at W20 in the external cohort. </a:t>
            </a:r>
          </a:p>
          <a:p>
            <a:pPr marL="357187" lvl="1" indent="0" algn="just">
              <a:lnSpc>
                <a:spcPct val="115000"/>
              </a:lnSpc>
              <a:buClr>
                <a:schemeClr val="dk1"/>
              </a:buClr>
              <a:buSzPts val="1900"/>
            </a:pPr>
            <a:endParaRPr lang="en-US" sz="1200" dirty="0">
              <a:solidFill>
                <a:schemeClr val="tx1"/>
              </a:solidFill>
            </a:endParaRPr>
          </a:p>
          <a:p>
            <a:pPr marL="357187" lvl="1" indent="0" algn="just">
              <a:lnSpc>
                <a:spcPct val="115000"/>
              </a:lnSpc>
              <a:buClr>
                <a:schemeClr val="dk1"/>
              </a:buClr>
              <a:buSzPts val="1900"/>
            </a:pPr>
            <a:r>
              <a:rPr lang="en-US" sz="1200" dirty="0">
                <a:solidFill>
                  <a:schemeClr val="tx1"/>
                </a:solidFill>
              </a:rPr>
              <a:t>The W20 difference of 0.7 was not significant (p=0.13)</a:t>
            </a:r>
            <a:endParaRPr lang="en-US" sz="1200" dirty="0">
              <a:solidFill>
                <a:schemeClr val="dk1"/>
              </a:solidFill>
            </a:endParaRPr>
          </a:p>
          <a:p>
            <a:pPr marL="14288" indent="0">
              <a:lnSpc>
                <a:spcPct val="115000"/>
              </a:lnSpc>
              <a:buClr>
                <a:schemeClr val="dk1"/>
              </a:buClr>
              <a:buSzPts val="1900"/>
            </a:pPr>
            <a:endParaRPr lang="en-US" sz="1200" dirty="0">
              <a:solidFill>
                <a:schemeClr val="dk1"/>
              </a:solidFill>
            </a:endParaRPr>
          </a:p>
        </p:txBody>
      </p:sp>
    </p:spTree>
    <p:extLst>
      <p:ext uri="{BB962C8B-B14F-4D97-AF65-F5344CB8AC3E}">
        <p14:creationId xmlns:p14="http://schemas.microsoft.com/office/powerpoint/2010/main" val="513219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1A76B59-FA36-4312-8CCB-7CC2A8212CDD}"/>
              </a:ext>
            </a:extLst>
          </p:cNvPr>
          <p:cNvSpPr>
            <a:spLocks noGrp="1"/>
          </p:cNvSpPr>
          <p:nvPr>
            <p:ph type="body" idx="2"/>
          </p:nvPr>
        </p:nvSpPr>
        <p:spPr>
          <a:xfrm>
            <a:off x="401068" y="182613"/>
            <a:ext cx="6288975" cy="312300"/>
          </a:xfrm>
        </p:spPr>
        <p:txBody>
          <a:bodyPr/>
          <a:lstStyle/>
          <a:p>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0"/>
                  </a:ext>
                </a:extLst>
              </a:rPr>
              <a:t>RESULTS – </a:t>
            </a:r>
            <a:r>
              <a:rPr lang="en-CA" dirty="0"/>
              <a:t>HBVDNA </a:t>
            </a:r>
            <a:r>
              <a:rPr lang="en-US" b="0" dirty="0">
                <a:extLst>
                  <a:ext uri="http://customooxmlschemas.google.com/">
                    <go:slidesCustomData xmlns:lc="http://schemas.openxmlformats.org/drawingml/2006/lockedCanvas"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decline </a:t>
            </a:r>
            <a:r>
              <a:rPr lang="en-US" b="0" dirty="0">
                <a:extLst>
                  <a:ext uri="http://customooxmlschemas.google.com/">
                    <go:slidesCustomData xmlns:lc="http://schemas.openxmlformats.org/drawingml/2006/lockedCanvas"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per </a:t>
            </a:r>
            <a:r>
              <a:rPr lang="en-US" b="0" dirty="0" err="1">
                <a:extLst>
                  <a:ext uri="http://customooxmlschemas.google.com/">
                    <go:slidesCustomData xmlns:lc="http://schemas.openxmlformats.org/drawingml/2006/lockedCanvas"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HBeAg</a:t>
            </a:r>
            <a:r>
              <a:rPr lang="en-US" b="0" dirty="0">
                <a:extLst>
                  <a:ext uri="http://customooxmlschemas.google.com/">
                    <go:slidesCustomData xmlns:lc="http://schemas.openxmlformats.org/drawingml/2006/lockedCanvas"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 status and treatment</a:t>
            </a:r>
            <a:endParaRPr lang="en-US" dirty="0"/>
          </a:p>
          <a:p>
            <a:endParaRPr lang="en-CA" dirty="0"/>
          </a:p>
        </p:txBody>
      </p:sp>
      <p:sp>
        <p:nvSpPr>
          <p:cNvPr id="5" name="Text Placeholder 4">
            <a:extLst>
              <a:ext uri="{FF2B5EF4-FFF2-40B4-BE49-F238E27FC236}">
                <a16:creationId xmlns:a16="http://schemas.microsoft.com/office/drawing/2014/main" id="{E8ED310B-7534-8977-0C5F-377FA07F74E7}"/>
              </a:ext>
            </a:extLst>
          </p:cNvPr>
          <p:cNvSpPr>
            <a:spLocks noGrp="1"/>
          </p:cNvSpPr>
          <p:nvPr>
            <p:ph type="body" idx="4"/>
          </p:nvPr>
        </p:nvSpPr>
        <p:spPr>
          <a:xfrm>
            <a:off x="-42684" y="2434916"/>
            <a:ext cx="4780880" cy="480839"/>
          </a:xfrm>
        </p:spPr>
        <p:txBody>
          <a:bodyPr/>
          <a:lstStyle/>
          <a:p>
            <a:r>
              <a:rPr lang="en-CA" sz="1050" b="0" dirty="0">
                <a:solidFill>
                  <a:schemeClr val="tx1"/>
                </a:solidFill>
              </a:rPr>
              <a:t>Cohort difference was -2.4 (log10 IU/mL) at baseline and -2.8 at W20 (p=0.0001 both). Difference in change from baseline was -0.4 (p=0.61) favoring </a:t>
            </a:r>
            <a:r>
              <a:rPr lang="en-CA" sz="1050" b="0" dirty="0" err="1">
                <a:solidFill>
                  <a:schemeClr val="tx1"/>
                </a:solidFill>
              </a:rPr>
              <a:t>Vonafexor</a:t>
            </a:r>
            <a:r>
              <a:rPr lang="en-CA" sz="1050" b="0" dirty="0">
                <a:solidFill>
                  <a:schemeClr val="tx1"/>
                </a:solidFill>
              </a:rPr>
              <a:t>. 6/6 (100%) in </a:t>
            </a:r>
            <a:r>
              <a:rPr lang="en-CA" sz="1050" b="0" dirty="0" err="1">
                <a:solidFill>
                  <a:schemeClr val="tx1"/>
                </a:solidFill>
              </a:rPr>
              <a:t>vonafexor</a:t>
            </a:r>
            <a:r>
              <a:rPr lang="en-CA" sz="1050" b="0" dirty="0">
                <a:solidFill>
                  <a:schemeClr val="tx1"/>
                </a:solidFill>
              </a:rPr>
              <a:t> group (not shown) were &lt;LOQ at W40.</a:t>
            </a:r>
          </a:p>
        </p:txBody>
      </p:sp>
      <p:sp>
        <p:nvSpPr>
          <p:cNvPr id="8" name="TextBox 7">
            <a:extLst>
              <a:ext uri="{FF2B5EF4-FFF2-40B4-BE49-F238E27FC236}">
                <a16:creationId xmlns:a16="http://schemas.microsoft.com/office/drawing/2014/main" id="{E8E2BD69-EAF4-2468-FFC1-611570AF2449}"/>
              </a:ext>
            </a:extLst>
          </p:cNvPr>
          <p:cNvSpPr txBox="1"/>
          <p:nvPr/>
        </p:nvSpPr>
        <p:spPr>
          <a:xfrm>
            <a:off x="1532734" y="633411"/>
            <a:ext cx="1447832" cy="323165"/>
          </a:xfrm>
          <a:prstGeom prst="rect">
            <a:avLst/>
          </a:prstGeom>
          <a:noFill/>
        </p:spPr>
        <p:txBody>
          <a:bodyPr wrap="none" rtlCol="0">
            <a:spAutoFit/>
          </a:bodyPr>
          <a:lstStyle/>
          <a:p>
            <a:r>
              <a:rPr lang="en-US" sz="1500" b="1" dirty="0" err="1">
                <a:solidFill>
                  <a:schemeClr val="accent1"/>
                </a:solidFill>
                <a:latin typeface="Calibri" panose="020F0502020204030204" pitchFamily="34" charset="0"/>
                <a:cs typeface="Calibri" panose="020F0502020204030204" pitchFamily="34" charset="0"/>
              </a:rPr>
              <a:t>HBeAg</a:t>
            </a:r>
            <a:r>
              <a:rPr lang="en-US" sz="1500" b="1" dirty="0">
                <a:solidFill>
                  <a:schemeClr val="accent1"/>
                </a:solidFill>
                <a:latin typeface="Calibri" panose="020F0502020204030204" pitchFamily="34" charset="0"/>
                <a:cs typeface="Calibri" panose="020F0502020204030204" pitchFamily="34" charset="0"/>
              </a:rPr>
              <a:t> negative</a:t>
            </a:r>
            <a:endParaRPr lang="en-CA" sz="1500" b="1" dirty="0">
              <a:solidFill>
                <a:schemeClr val="accent1"/>
              </a:solidFill>
              <a:latin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12FA5A2E-7FD3-B3F4-BD17-3A676FB54B73}"/>
              </a:ext>
            </a:extLst>
          </p:cNvPr>
          <p:cNvPicPr>
            <a:picLocks noChangeAspect="1"/>
          </p:cNvPicPr>
          <p:nvPr/>
        </p:nvPicPr>
        <p:blipFill>
          <a:blip r:embed="rId3"/>
          <a:stretch>
            <a:fillRect/>
          </a:stretch>
        </p:blipFill>
        <p:spPr>
          <a:xfrm>
            <a:off x="4988212" y="982894"/>
            <a:ext cx="3762125" cy="1883404"/>
          </a:xfrm>
          <a:prstGeom prst="rect">
            <a:avLst/>
          </a:prstGeom>
        </p:spPr>
      </p:pic>
      <p:pic>
        <p:nvPicPr>
          <p:cNvPr id="15" name="Picture 14">
            <a:extLst>
              <a:ext uri="{FF2B5EF4-FFF2-40B4-BE49-F238E27FC236}">
                <a16:creationId xmlns:a16="http://schemas.microsoft.com/office/drawing/2014/main" id="{8E6CD021-761A-63FF-E215-EEE9438A6180}"/>
              </a:ext>
            </a:extLst>
          </p:cNvPr>
          <p:cNvPicPr>
            <a:picLocks noChangeAspect="1"/>
          </p:cNvPicPr>
          <p:nvPr/>
        </p:nvPicPr>
        <p:blipFill>
          <a:blip r:embed="rId4"/>
          <a:stretch>
            <a:fillRect/>
          </a:stretch>
        </p:blipFill>
        <p:spPr>
          <a:xfrm>
            <a:off x="710368" y="968774"/>
            <a:ext cx="3786188" cy="1895450"/>
          </a:xfrm>
          <a:prstGeom prst="rect">
            <a:avLst/>
          </a:prstGeom>
        </p:spPr>
      </p:pic>
      <p:pic>
        <p:nvPicPr>
          <p:cNvPr id="17" name="Picture 16">
            <a:extLst>
              <a:ext uri="{FF2B5EF4-FFF2-40B4-BE49-F238E27FC236}">
                <a16:creationId xmlns:a16="http://schemas.microsoft.com/office/drawing/2014/main" id="{E9D263BB-6102-2E42-BE7A-DE08F1C86675}"/>
              </a:ext>
            </a:extLst>
          </p:cNvPr>
          <p:cNvPicPr>
            <a:picLocks noChangeAspect="1"/>
          </p:cNvPicPr>
          <p:nvPr/>
        </p:nvPicPr>
        <p:blipFill>
          <a:blip r:embed="rId5"/>
          <a:stretch>
            <a:fillRect/>
          </a:stretch>
        </p:blipFill>
        <p:spPr>
          <a:xfrm>
            <a:off x="4964149" y="2950017"/>
            <a:ext cx="3786188" cy="2221706"/>
          </a:xfrm>
          <a:prstGeom prst="rect">
            <a:avLst/>
          </a:prstGeom>
        </p:spPr>
      </p:pic>
      <p:pic>
        <p:nvPicPr>
          <p:cNvPr id="19" name="Picture 18">
            <a:extLst>
              <a:ext uri="{FF2B5EF4-FFF2-40B4-BE49-F238E27FC236}">
                <a16:creationId xmlns:a16="http://schemas.microsoft.com/office/drawing/2014/main" id="{AE6035B2-0F40-65CA-42A8-3583DE751F20}"/>
              </a:ext>
            </a:extLst>
          </p:cNvPr>
          <p:cNvPicPr>
            <a:picLocks noChangeAspect="1"/>
          </p:cNvPicPr>
          <p:nvPr/>
        </p:nvPicPr>
        <p:blipFill>
          <a:blip r:embed="rId6"/>
          <a:stretch>
            <a:fillRect/>
          </a:stretch>
        </p:blipFill>
        <p:spPr>
          <a:xfrm>
            <a:off x="710368" y="2935437"/>
            <a:ext cx="3786188" cy="2221706"/>
          </a:xfrm>
          <a:prstGeom prst="rect">
            <a:avLst/>
          </a:prstGeom>
        </p:spPr>
      </p:pic>
      <p:sp>
        <p:nvSpPr>
          <p:cNvPr id="20" name="TextBox 19">
            <a:extLst>
              <a:ext uri="{FF2B5EF4-FFF2-40B4-BE49-F238E27FC236}">
                <a16:creationId xmlns:a16="http://schemas.microsoft.com/office/drawing/2014/main" id="{17075B5F-A8AE-7D2F-2866-37CD55728C60}"/>
              </a:ext>
            </a:extLst>
          </p:cNvPr>
          <p:cNvSpPr txBox="1"/>
          <p:nvPr/>
        </p:nvSpPr>
        <p:spPr>
          <a:xfrm>
            <a:off x="6072927" y="633411"/>
            <a:ext cx="1386918" cy="323165"/>
          </a:xfrm>
          <a:prstGeom prst="rect">
            <a:avLst/>
          </a:prstGeom>
          <a:noFill/>
        </p:spPr>
        <p:txBody>
          <a:bodyPr wrap="none" rtlCol="0">
            <a:spAutoFit/>
          </a:bodyPr>
          <a:lstStyle/>
          <a:p>
            <a:r>
              <a:rPr lang="en-US" sz="1500" b="1" dirty="0" err="1">
                <a:solidFill>
                  <a:schemeClr val="accent1"/>
                </a:solidFill>
                <a:latin typeface="Calibri" panose="020F0502020204030204" pitchFamily="34" charset="0"/>
                <a:cs typeface="Calibri" panose="020F0502020204030204" pitchFamily="34" charset="0"/>
              </a:rPr>
              <a:t>HBeAg</a:t>
            </a:r>
            <a:r>
              <a:rPr lang="en-US" b="1" dirty="0">
                <a:solidFill>
                  <a:schemeClr val="accent1"/>
                </a:solidFill>
              </a:rPr>
              <a:t> </a:t>
            </a:r>
            <a:r>
              <a:rPr lang="en-US" sz="1500" b="1" dirty="0">
                <a:solidFill>
                  <a:schemeClr val="accent1"/>
                </a:solidFill>
                <a:latin typeface="Calibri" panose="020F0502020204030204" pitchFamily="34" charset="0"/>
                <a:cs typeface="Calibri" panose="020F0502020204030204" pitchFamily="34" charset="0"/>
              </a:rPr>
              <a:t>positive</a:t>
            </a:r>
            <a:endParaRPr lang="en-CA" sz="1500" b="1" dirty="0">
              <a:solidFill>
                <a:schemeClr val="accent1"/>
              </a:solidFill>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320B3551-92F6-6AC3-DA0F-489F9884A824}"/>
              </a:ext>
            </a:extLst>
          </p:cNvPr>
          <p:cNvSpPr txBox="1"/>
          <p:nvPr/>
        </p:nvSpPr>
        <p:spPr>
          <a:xfrm>
            <a:off x="3705081" y="1508167"/>
            <a:ext cx="737702" cy="300082"/>
          </a:xfrm>
          <a:prstGeom prst="rect">
            <a:avLst/>
          </a:prstGeom>
          <a:noFill/>
        </p:spPr>
        <p:txBody>
          <a:bodyPr wrap="none" rtlCol="0">
            <a:spAutoFit/>
          </a:bodyPr>
          <a:lstStyle/>
          <a:p>
            <a:r>
              <a:rPr lang="en-US" sz="1350" b="1" dirty="0">
                <a:solidFill>
                  <a:schemeClr val="accent5">
                    <a:lumMod val="75000"/>
                  </a:schemeClr>
                </a:solidFill>
                <a:latin typeface="Calibri" panose="020F0502020204030204" pitchFamily="34" charset="0"/>
                <a:cs typeface="Calibri" panose="020F0502020204030204" pitchFamily="34" charset="0"/>
              </a:rPr>
              <a:t>Peg-IFN</a:t>
            </a:r>
            <a:endParaRPr lang="en-CA" sz="1350" b="1" dirty="0">
              <a:solidFill>
                <a:schemeClr val="accent5">
                  <a:lumMod val="75000"/>
                </a:schemeClr>
              </a:solidFill>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EDB83CCD-B7F6-3C83-D904-22A9130F3591}"/>
              </a:ext>
            </a:extLst>
          </p:cNvPr>
          <p:cNvSpPr txBox="1"/>
          <p:nvPr/>
        </p:nvSpPr>
        <p:spPr>
          <a:xfrm>
            <a:off x="3703147" y="1858732"/>
            <a:ext cx="996907" cy="507831"/>
          </a:xfrm>
          <a:prstGeom prst="rect">
            <a:avLst/>
          </a:prstGeom>
          <a:noFill/>
        </p:spPr>
        <p:txBody>
          <a:bodyPr wrap="square" rtlCol="0">
            <a:spAutoFit/>
          </a:bodyPr>
          <a:lstStyle/>
          <a:p>
            <a:r>
              <a:rPr lang="en-US" sz="1350" b="1" dirty="0">
                <a:solidFill>
                  <a:schemeClr val="accent1"/>
                </a:solidFill>
                <a:latin typeface="Calibri" panose="020F0502020204030204" pitchFamily="34" charset="0"/>
                <a:cs typeface="Calibri" panose="020F0502020204030204" pitchFamily="34" charset="0"/>
              </a:rPr>
              <a:t>Peg-IFN+ </a:t>
            </a:r>
            <a:r>
              <a:rPr lang="en-US" sz="1350" b="1" dirty="0" err="1">
                <a:solidFill>
                  <a:schemeClr val="accent1"/>
                </a:solidFill>
                <a:latin typeface="Calibri" panose="020F0502020204030204" pitchFamily="34" charset="0"/>
                <a:cs typeface="Calibri" panose="020F0502020204030204" pitchFamily="34" charset="0"/>
              </a:rPr>
              <a:t>Vonafexor</a:t>
            </a:r>
            <a:endParaRPr lang="en-CA" sz="1350" b="1" dirty="0">
              <a:solidFill>
                <a:schemeClr val="accent1"/>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FB56968F-711A-3437-764E-B4D4FB90D5CB}"/>
              </a:ext>
            </a:extLst>
          </p:cNvPr>
          <p:cNvSpPr txBox="1"/>
          <p:nvPr/>
        </p:nvSpPr>
        <p:spPr>
          <a:xfrm>
            <a:off x="3741289" y="3865100"/>
            <a:ext cx="1042273" cy="300082"/>
          </a:xfrm>
          <a:prstGeom prst="rect">
            <a:avLst/>
          </a:prstGeom>
          <a:noFill/>
        </p:spPr>
        <p:txBody>
          <a:bodyPr wrap="none" rtlCol="0">
            <a:spAutoFit/>
          </a:bodyPr>
          <a:lstStyle/>
          <a:p>
            <a:r>
              <a:rPr lang="en-US" sz="1350" b="1" dirty="0">
                <a:solidFill>
                  <a:schemeClr val="accent5">
                    <a:lumMod val="75000"/>
                  </a:schemeClr>
                </a:solidFill>
                <a:latin typeface="Calibri" panose="020F0502020204030204" pitchFamily="34" charset="0"/>
                <a:cs typeface="Calibri" panose="020F0502020204030204" pitchFamily="34" charset="0"/>
              </a:rPr>
              <a:t>Peg-IFN+NA</a:t>
            </a:r>
            <a:endParaRPr lang="en-CA" sz="1350" b="1" dirty="0">
              <a:solidFill>
                <a:schemeClr val="accent5">
                  <a:lumMod val="75000"/>
                </a:schemeClr>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E2DC51BE-FD2E-FDAB-990E-5D5D8B5E45AE}"/>
              </a:ext>
            </a:extLst>
          </p:cNvPr>
          <p:cNvSpPr txBox="1"/>
          <p:nvPr/>
        </p:nvSpPr>
        <p:spPr>
          <a:xfrm>
            <a:off x="3736702" y="4068001"/>
            <a:ext cx="1227447" cy="507831"/>
          </a:xfrm>
          <a:prstGeom prst="rect">
            <a:avLst/>
          </a:prstGeom>
          <a:noFill/>
        </p:spPr>
        <p:txBody>
          <a:bodyPr wrap="square" rtlCol="0">
            <a:spAutoFit/>
          </a:bodyPr>
          <a:lstStyle/>
          <a:p>
            <a:r>
              <a:rPr lang="en-US" sz="1350" b="1" dirty="0">
                <a:solidFill>
                  <a:schemeClr val="accent1"/>
                </a:solidFill>
                <a:latin typeface="Calibri" panose="020F0502020204030204" pitchFamily="34" charset="0"/>
                <a:cs typeface="Calibri" panose="020F0502020204030204" pitchFamily="34" charset="0"/>
              </a:rPr>
              <a:t>Peg-IFN+ETV+ </a:t>
            </a:r>
            <a:r>
              <a:rPr lang="en-US" sz="1350" b="1" dirty="0" err="1">
                <a:solidFill>
                  <a:schemeClr val="accent1"/>
                </a:solidFill>
                <a:latin typeface="Calibri" panose="020F0502020204030204" pitchFamily="34" charset="0"/>
                <a:cs typeface="Calibri" panose="020F0502020204030204" pitchFamily="34" charset="0"/>
              </a:rPr>
              <a:t>Vonafexor</a:t>
            </a:r>
            <a:endParaRPr lang="en-CA" sz="1350" b="1" dirty="0">
              <a:solidFill>
                <a:schemeClr val="accent1"/>
              </a:solidFill>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8499F627-64FE-D442-0D3A-366836C5B14B}"/>
              </a:ext>
            </a:extLst>
          </p:cNvPr>
          <p:cNvSpPr txBox="1"/>
          <p:nvPr/>
        </p:nvSpPr>
        <p:spPr>
          <a:xfrm>
            <a:off x="7955457" y="1875964"/>
            <a:ext cx="737702" cy="300082"/>
          </a:xfrm>
          <a:prstGeom prst="rect">
            <a:avLst/>
          </a:prstGeom>
          <a:noFill/>
        </p:spPr>
        <p:txBody>
          <a:bodyPr wrap="none" rtlCol="0">
            <a:spAutoFit/>
          </a:bodyPr>
          <a:lstStyle/>
          <a:p>
            <a:r>
              <a:rPr lang="en-US" sz="1350" b="1" dirty="0">
                <a:solidFill>
                  <a:schemeClr val="accent5">
                    <a:lumMod val="75000"/>
                  </a:schemeClr>
                </a:solidFill>
                <a:latin typeface="Calibri" panose="020F0502020204030204" pitchFamily="34" charset="0"/>
                <a:cs typeface="Calibri" panose="020F0502020204030204" pitchFamily="34" charset="0"/>
              </a:rPr>
              <a:t>Peg-IFN</a:t>
            </a:r>
            <a:endParaRPr lang="en-CA" sz="1350" b="1" dirty="0">
              <a:solidFill>
                <a:schemeClr val="accent5">
                  <a:lumMod val="75000"/>
                </a:schemeClr>
              </a:solidFill>
              <a:latin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97C91556-B57B-C7E6-0C38-34002B446685}"/>
              </a:ext>
            </a:extLst>
          </p:cNvPr>
          <p:cNvSpPr txBox="1"/>
          <p:nvPr/>
        </p:nvSpPr>
        <p:spPr>
          <a:xfrm>
            <a:off x="7955457" y="3702383"/>
            <a:ext cx="1042273" cy="300082"/>
          </a:xfrm>
          <a:prstGeom prst="rect">
            <a:avLst/>
          </a:prstGeom>
          <a:noFill/>
        </p:spPr>
        <p:txBody>
          <a:bodyPr wrap="none" rtlCol="0">
            <a:spAutoFit/>
          </a:bodyPr>
          <a:lstStyle/>
          <a:p>
            <a:r>
              <a:rPr lang="en-US" sz="1350" b="1" dirty="0">
                <a:solidFill>
                  <a:schemeClr val="accent5">
                    <a:lumMod val="75000"/>
                  </a:schemeClr>
                </a:solidFill>
                <a:latin typeface="Calibri" panose="020F0502020204030204" pitchFamily="34" charset="0"/>
                <a:cs typeface="Calibri" panose="020F0502020204030204" pitchFamily="34" charset="0"/>
              </a:rPr>
              <a:t>Peg-IFN+NA</a:t>
            </a:r>
            <a:endParaRPr lang="en-CA" sz="1350" b="1" dirty="0">
              <a:solidFill>
                <a:schemeClr val="accent5">
                  <a:lumMod val="75000"/>
                </a:schemeClr>
              </a:solidFill>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A7C754AB-867F-3218-8FE9-48B6C7D5286B}"/>
              </a:ext>
            </a:extLst>
          </p:cNvPr>
          <p:cNvSpPr txBox="1"/>
          <p:nvPr/>
        </p:nvSpPr>
        <p:spPr>
          <a:xfrm>
            <a:off x="7979381" y="3990229"/>
            <a:ext cx="1193606" cy="507831"/>
          </a:xfrm>
          <a:prstGeom prst="rect">
            <a:avLst/>
          </a:prstGeom>
          <a:noFill/>
        </p:spPr>
        <p:txBody>
          <a:bodyPr wrap="square" rtlCol="0">
            <a:spAutoFit/>
          </a:bodyPr>
          <a:lstStyle/>
          <a:p>
            <a:r>
              <a:rPr lang="en-US" sz="1350" b="1" dirty="0">
                <a:solidFill>
                  <a:schemeClr val="accent1"/>
                </a:solidFill>
                <a:latin typeface="Calibri" panose="020F0502020204030204" pitchFamily="34" charset="0"/>
                <a:cs typeface="Calibri" panose="020F0502020204030204" pitchFamily="34" charset="0"/>
              </a:rPr>
              <a:t>Peg-IFN+ETV+ </a:t>
            </a:r>
            <a:r>
              <a:rPr lang="en-US" sz="1350" b="1" dirty="0" err="1">
                <a:solidFill>
                  <a:schemeClr val="accent1"/>
                </a:solidFill>
                <a:latin typeface="Calibri" panose="020F0502020204030204" pitchFamily="34" charset="0"/>
                <a:cs typeface="Calibri" panose="020F0502020204030204" pitchFamily="34" charset="0"/>
              </a:rPr>
              <a:t>Vonafexor</a:t>
            </a:r>
            <a:endParaRPr lang="en-CA" sz="1350" b="1" dirty="0">
              <a:solidFill>
                <a:schemeClr val="accent1"/>
              </a:solidFill>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F1AB71FA-02F7-4609-B694-561A626C4E60}"/>
              </a:ext>
            </a:extLst>
          </p:cNvPr>
          <p:cNvSpPr txBox="1"/>
          <p:nvPr/>
        </p:nvSpPr>
        <p:spPr>
          <a:xfrm>
            <a:off x="7935179" y="1391216"/>
            <a:ext cx="996907" cy="507831"/>
          </a:xfrm>
          <a:prstGeom prst="rect">
            <a:avLst/>
          </a:prstGeom>
          <a:noFill/>
        </p:spPr>
        <p:txBody>
          <a:bodyPr wrap="square" rtlCol="0">
            <a:spAutoFit/>
          </a:bodyPr>
          <a:lstStyle/>
          <a:p>
            <a:r>
              <a:rPr lang="en-US" sz="1350" b="1" dirty="0">
                <a:solidFill>
                  <a:schemeClr val="accent1"/>
                </a:solidFill>
                <a:latin typeface="Calibri" panose="020F0502020204030204" pitchFamily="34" charset="0"/>
                <a:cs typeface="Calibri" panose="020F0502020204030204" pitchFamily="34" charset="0"/>
              </a:rPr>
              <a:t>Peg-IFN+ </a:t>
            </a:r>
            <a:r>
              <a:rPr lang="en-US" sz="1350" b="1" dirty="0" err="1">
                <a:solidFill>
                  <a:schemeClr val="accent1"/>
                </a:solidFill>
                <a:latin typeface="Calibri" panose="020F0502020204030204" pitchFamily="34" charset="0"/>
                <a:cs typeface="Calibri" panose="020F0502020204030204" pitchFamily="34" charset="0"/>
              </a:rPr>
              <a:t>Vonafexor</a:t>
            </a:r>
            <a:endParaRPr lang="en-CA" sz="1350" b="1" dirty="0">
              <a:solidFill>
                <a:schemeClr val="accent1"/>
              </a:solidFill>
              <a:latin typeface="Calibri" panose="020F0502020204030204" pitchFamily="34" charset="0"/>
              <a:cs typeface="Calibri" panose="020F0502020204030204" pitchFamily="34" charset="0"/>
            </a:endParaRPr>
          </a:p>
        </p:txBody>
      </p:sp>
      <p:sp>
        <p:nvSpPr>
          <p:cNvPr id="22" name="Text Placeholder 4">
            <a:extLst>
              <a:ext uri="{FF2B5EF4-FFF2-40B4-BE49-F238E27FC236}">
                <a16:creationId xmlns:a16="http://schemas.microsoft.com/office/drawing/2014/main" id="{385CACFA-8EA6-A9F9-A1EC-0068CEC64FD4}"/>
              </a:ext>
            </a:extLst>
          </p:cNvPr>
          <p:cNvSpPr txBox="1">
            <a:spLocks/>
          </p:cNvSpPr>
          <p:nvPr/>
        </p:nvSpPr>
        <p:spPr>
          <a:xfrm>
            <a:off x="1020" y="4637802"/>
            <a:ext cx="4780880" cy="480839"/>
          </a:xfrm>
          <a:prstGeom prst="rect">
            <a:avLst/>
          </a:prstGeom>
          <a:noFill/>
          <a:ln>
            <a:noFill/>
          </a:ln>
        </p:spPr>
        <p:txBody>
          <a:bodyPr spcFirstLastPara="1" wrap="square" lIns="41588" tIns="20794" rIns="41588" bIns="20794"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800"/>
              <a:buFont typeface="Arial"/>
              <a:buNone/>
              <a:defRPr sz="2400" b="1" i="0" u="none" strike="noStrike" cap="none">
                <a:solidFill>
                  <a:srgbClr val="4E657F"/>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9pPr>
          </a:lstStyle>
          <a:p>
            <a:r>
              <a:rPr lang="en-CA" sz="1050" b="0" dirty="0">
                <a:solidFill>
                  <a:schemeClr val="tx1"/>
                </a:solidFill>
              </a:rPr>
              <a:t>Cohort difference was -1.1 (log10 IU/mL) (p=0.07) at baseline and -1.4 at W20 (p=0.002). Difference in change from baseline was -0.3 (p=0.61). 6/7 (86%) in </a:t>
            </a:r>
            <a:r>
              <a:rPr lang="en-CA" sz="1050" b="0" dirty="0" err="1">
                <a:solidFill>
                  <a:schemeClr val="tx1"/>
                </a:solidFill>
              </a:rPr>
              <a:t>vonafexor</a:t>
            </a:r>
            <a:r>
              <a:rPr lang="en-CA" sz="1050" b="0" dirty="0">
                <a:solidFill>
                  <a:schemeClr val="tx1"/>
                </a:solidFill>
              </a:rPr>
              <a:t> </a:t>
            </a:r>
            <a:r>
              <a:rPr lang="en-CA" sz="1050" b="0" dirty="0" err="1">
                <a:solidFill>
                  <a:schemeClr val="tx1"/>
                </a:solidFill>
              </a:rPr>
              <a:t>groupp</a:t>
            </a:r>
            <a:r>
              <a:rPr lang="en-CA" sz="1050" b="0" dirty="0">
                <a:solidFill>
                  <a:schemeClr val="tx1"/>
                </a:solidFill>
              </a:rPr>
              <a:t> (not shown) were &lt;LOQ at W40.</a:t>
            </a:r>
          </a:p>
        </p:txBody>
      </p:sp>
      <p:sp>
        <p:nvSpPr>
          <p:cNvPr id="28" name="Text Placeholder 4">
            <a:extLst>
              <a:ext uri="{FF2B5EF4-FFF2-40B4-BE49-F238E27FC236}">
                <a16:creationId xmlns:a16="http://schemas.microsoft.com/office/drawing/2014/main" id="{0B247721-63BE-5A65-2DAC-54E4845A8BFA}"/>
              </a:ext>
            </a:extLst>
          </p:cNvPr>
          <p:cNvSpPr txBox="1">
            <a:spLocks/>
          </p:cNvSpPr>
          <p:nvPr/>
        </p:nvSpPr>
        <p:spPr>
          <a:xfrm>
            <a:off x="4798222" y="4620451"/>
            <a:ext cx="4374765" cy="480839"/>
          </a:xfrm>
          <a:prstGeom prst="rect">
            <a:avLst/>
          </a:prstGeom>
          <a:noFill/>
          <a:ln>
            <a:noFill/>
          </a:ln>
        </p:spPr>
        <p:txBody>
          <a:bodyPr spcFirstLastPara="1" wrap="square" lIns="41588" tIns="20794" rIns="41588" bIns="20794"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800"/>
              <a:buFont typeface="Arial"/>
              <a:buNone/>
              <a:defRPr sz="2400" b="1" i="0" u="none" strike="noStrike" cap="none">
                <a:solidFill>
                  <a:srgbClr val="4E657F"/>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9pPr>
          </a:lstStyle>
          <a:p>
            <a:r>
              <a:rPr lang="en-CA" sz="1050" b="0" dirty="0">
                <a:solidFill>
                  <a:schemeClr val="tx1"/>
                </a:solidFill>
              </a:rPr>
              <a:t>Cohort difference was -1.2 (log10 IU/mL) (p=0.15) at baseline and -1.6 at W20 (p=0.11). Difference in change from baseline was -0.4 (p=0.61). 1/3 (33%) </a:t>
            </a:r>
            <a:r>
              <a:rPr lang="en-CA" sz="1050" b="0" dirty="0" err="1">
                <a:solidFill>
                  <a:schemeClr val="tx1"/>
                </a:solidFill>
              </a:rPr>
              <a:t>vonafexor</a:t>
            </a:r>
            <a:r>
              <a:rPr lang="en-CA" sz="1050" b="0" dirty="0">
                <a:solidFill>
                  <a:schemeClr val="tx1"/>
                </a:solidFill>
              </a:rPr>
              <a:t> (not shown) was &lt;LOQ at W40.</a:t>
            </a:r>
          </a:p>
        </p:txBody>
      </p:sp>
      <p:sp>
        <p:nvSpPr>
          <p:cNvPr id="30" name="Text Placeholder 4">
            <a:extLst>
              <a:ext uri="{FF2B5EF4-FFF2-40B4-BE49-F238E27FC236}">
                <a16:creationId xmlns:a16="http://schemas.microsoft.com/office/drawing/2014/main" id="{273226F5-4470-7580-F129-07CAA7E7524D}"/>
              </a:ext>
            </a:extLst>
          </p:cNvPr>
          <p:cNvSpPr txBox="1">
            <a:spLocks/>
          </p:cNvSpPr>
          <p:nvPr/>
        </p:nvSpPr>
        <p:spPr>
          <a:xfrm>
            <a:off x="4738196" y="2437452"/>
            <a:ext cx="4374765" cy="480839"/>
          </a:xfrm>
          <a:prstGeom prst="rect">
            <a:avLst/>
          </a:prstGeom>
          <a:noFill/>
          <a:ln>
            <a:noFill/>
          </a:ln>
        </p:spPr>
        <p:txBody>
          <a:bodyPr spcFirstLastPara="1" wrap="square" lIns="41588" tIns="20794" rIns="41588" bIns="20794"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800"/>
              <a:buFont typeface="Arial"/>
              <a:buNone/>
              <a:defRPr sz="2400" b="1" i="0" u="none" strike="noStrike" cap="none">
                <a:solidFill>
                  <a:srgbClr val="4E657F"/>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9pPr>
          </a:lstStyle>
          <a:p>
            <a:r>
              <a:rPr lang="en-CA" sz="1050" b="0" dirty="0">
                <a:solidFill>
                  <a:schemeClr val="tx1"/>
                </a:solidFill>
              </a:rPr>
              <a:t>Cohort difference was 1.8 (log10 IU/mL) (p=0.28) at baseline and 0.4 at W20 (p=0.72). Difference in change from baseline was -1.3 (p=0.11). 0/4 (0%) </a:t>
            </a:r>
            <a:r>
              <a:rPr lang="en-CA" sz="1050" b="0" dirty="0" err="1">
                <a:solidFill>
                  <a:schemeClr val="tx1"/>
                </a:solidFill>
              </a:rPr>
              <a:t>vonafexor</a:t>
            </a:r>
            <a:r>
              <a:rPr lang="en-CA" sz="1050" b="0" dirty="0">
                <a:solidFill>
                  <a:schemeClr val="tx1"/>
                </a:solidFill>
              </a:rPr>
              <a:t> (not shown) were &lt;LOQ at W40.</a:t>
            </a:r>
          </a:p>
        </p:txBody>
      </p:sp>
    </p:spTree>
    <p:extLst>
      <p:ext uri="{BB962C8B-B14F-4D97-AF65-F5344CB8AC3E}">
        <p14:creationId xmlns:p14="http://schemas.microsoft.com/office/powerpoint/2010/main" val="3784229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a:xfrm>
            <a:off x="285157" y="157174"/>
            <a:ext cx="6288975" cy="312300"/>
          </a:xfrm>
        </p:spPr>
        <p:txBody>
          <a:bodyPr/>
          <a:lstStyle/>
          <a:p>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RESULTS – ALT Flares</a:t>
            </a:r>
            <a:endParaRPr lang="en-US" dirty="0"/>
          </a:p>
          <a:p>
            <a:endParaRPr lang="fr-FR" dirty="0"/>
          </a:p>
        </p:txBody>
      </p:sp>
      <p:sp>
        <p:nvSpPr>
          <p:cNvPr id="4" name="Espace réservé du texte 3">
            <a:extLst>
              <a:ext uri="{FF2B5EF4-FFF2-40B4-BE49-F238E27FC236}">
                <a16:creationId xmlns:a16="http://schemas.microsoft.com/office/drawing/2014/main" id="{92FC69AE-09AA-41EA-AA36-A75555790255}"/>
              </a:ext>
            </a:extLst>
          </p:cNvPr>
          <p:cNvSpPr>
            <a:spLocks noGrp="1"/>
          </p:cNvSpPr>
          <p:nvPr>
            <p:ph type="body" idx="3"/>
          </p:nvPr>
        </p:nvSpPr>
        <p:spPr>
          <a:xfrm>
            <a:off x="473299" y="796429"/>
            <a:ext cx="4858865" cy="4042808"/>
          </a:xfrm>
        </p:spPr>
        <p:txBody>
          <a:bodyPr/>
          <a:lstStyle/>
          <a:p>
            <a:pPr marL="228600" indent="-214313">
              <a:lnSpc>
                <a:spcPct val="115000"/>
              </a:lnSpc>
              <a:buClr>
                <a:schemeClr val="accent1"/>
              </a:buClr>
              <a:buSzPts val="1900"/>
              <a:buFont typeface="Wingdings" panose="05000000000000000000" pitchFamily="2" charset="2"/>
              <a:buChar char="v"/>
            </a:pPr>
            <a:r>
              <a:rPr lang="en-US" sz="1350" dirty="0">
                <a:solidFill>
                  <a:schemeClr val="dk1"/>
                </a:solidFill>
              </a:rPr>
              <a:t>Subjects were assessed for the highest ALT values and graded per CTCAE, with the highest counted once at timepoints W4, W12 and W20 (</a:t>
            </a:r>
            <a:r>
              <a:rPr lang="en-US" sz="1350" dirty="0" err="1">
                <a:solidFill>
                  <a:schemeClr val="dk1"/>
                </a:solidFill>
              </a:rPr>
              <a:t>Vonafexor</a:t>
            </a:r>
            <a:r>
              <a:rPr lang="en-US" sz="1350" dirty="0">
                <a:solidFill>
                  <a:schemeClr val="dk1"/>
                </a:solidFill>
              </a:rPr>
              <a:t> group) and W24 (external group). </a:t>
            </a:r>
          </a:p>
          <a:p>
            <a:pPr marL="228600" indent="-214313">
              <a:lnSpc>
                <a:spcPct val="115000"/>
              </a:lnSpc>
              <a:buClr>
                <a:schemeClr val="accent1"/>
              </a:buClr>
              <a:buSzPts val="1900"/>
              <a:buFont typeface="Wingdings" panose="05000000000000000000" pitchFamily="2" charset="2"/>
              <a:buChar char="v"/>
            </a:pPr>
            <a:endParaRPr lang="en-US" sz="1350" dirty="0">
              <a:solidFill>
                <a:schemeClr val="dk1"/>
              </a:solidFill>
            </a:endParaRPr>
          </a:p>
          <a:p>
            <a:pPr marL="228600" indent="-214313">
              <a:lnSpc>
                <a:spcPct val="115000"/>
              </a:lnSpc>
              <a:buClr>
                <a:schemeClr val="accent1"/>
              </a:buClr>
              <a:buSzPts val="1900"/>
              <a:buFont typeface="Wingdings" panose="05000000000000000000" pitchFamily="2" charset="2"/>
              <a:buChar char="v"/>
            </a:pPr>
            <a:r>
              <a:rPr lang="en-US" sz="1350" dirty="0">
                <a:solidFill>
                  <a:schemeClr val="dk1"/>
                </a:solidFill>
              </a:rPr>
              <a:t>ALT flares Grade 2 (moderate </a:t>
            </a:r>
            <a:r>
              <a:rPr lang="en-US" sz="1350" u="sng" dirty="0">
                <a:solidFill>
                  <a:schemeClr val="dk1"/>
                </a:solidFill>
              </a:rPr>
              <a:t>&gt;</a:t>
            </a:r>
            <a:r>
              <a:rPr lang="en-US" sz="1350" dirty="0">
                <a:solidFill>
                  <a:schemeClr val="dk1"/>
                </a:solidFill>
              </a:rPr>
              <a:t>3x to &lt;5xULN) or Grade 3 (severe </a:t>
            </a:r>
            <a:r>
              <a:rPr lang="en-US" sz="1350" u="sng" dirty="0">
                <a:solidFill>
                  <a:schemeClr val="dk1"/>
                </a:solidFill>
              </a:rPr>
              <a:t>&gt;</a:t>
            </a:r>
            <a:r>
              <a:rPr lang="en-US" sz="1350" dirty="0">
                <a:solidFill>
                  <a:schemeClr val="dk1"/>
                </a:solidFill>
              </a:rPr>
              <a:t>5x to &lt;20xULN) were observed in more subjects in the </a:t>
            </a:r>
            <a:r>
              <a:rPr lang="en-US" sz="1350" dirty="0" err="1">
                <a:solidFill>
                  <a:schemeClr val="dk1"/>
                </a:solidFill>
              </a:rPr>
              <a:t>vonafexor</a:t>
            </a:r>
            <a:r>
              <a:rPr lang="en-US" sz="1350" dirty="0">
                <a:solidFill>
                  <a:schemeClr val="dk1"/>
                </a:solidFill>
              </a:rPr>
              <a:t> cohort than in the external control in the </a:t>
            </a:r>
            <a:r>
              <a:rPr lang="en-US" sz="1350" dirty="0" err="1">
                <a:solidFill>
                  <a:schemeClr val="dk1"/>
                </a:solidFill>
              </a:rPr>
              <a:t>HBeAg</a:t>
            </a:r>
            <a:r>
              <a:rPr lang="en-US" sz="1350" dirty="0">
                <a:solidFill>
                  <a:schemeClr val="dk1"/>
                </a:solidFill>
              </a:rPr>
              <a:t> negative group. </a:t>
            </a:r>
          </a:p>
          <a:p>
            <a:pPr marL="228600" indent="-214313">
              <a:lnSpc>
                <a:spcPct val="115000"/>
              </a:lnSpc>
              <a:buClr>
                <a:schemeClr val="accent1"/>
              </a:buClr>
              <a:buSzPts val="1900"/>
              <a:buFont typeface="Wingdings" panose="05000000000000000000" pitchFamily="2" charset="2"/>
              <a:buChar char="v"/>
            </a:pPr>
            <a:endParaRPr lang="en-US" sz="1350" dirty="0">
              <a:solidFill>
                <a:schemeClr val="dk1"/>
              </a:solidFill>
            </a:endParaRPr>
          </a:p>
          <a:p>
            <a:pPr marL="228600" indent="-214313">
              <a:lnSpc>
                <a:spcPct val="115000"/>
              </a:lnSpc>
              <a:buClr>
                <a:schemeClr val="accent1"/>
              </a:buClr>
              <a:buSzPts val="1900"/>
              <a:buFont typeface="Wingdings" panose="05000000000000000000" pitchFamily="2" charset="2"/>
              <a:buChar char="v"/>
            </a:pPr>
            <a:r>
              <a:rPr lang="en-US" sz="1350" dirty="0">
                <a:solidFill>
                  <a:schemeClr val="dk1"/>
                </a:solidFill>
              </a:rPr>
              <a:t>No other liver biology or clinical anomalies were noted.</a:t>
            </a:r>
          </a:p>
          <a:p>
            <a:pPr marL="228600" indent="-214313">
              <a:lnSpc>
                <a:spcPct val="115000"/>
              </a:lnSpc>
              <a:buClr>
                <a:schemeClr val="accent1"/>
              </a:buClr>
              <a:buSzPts val="1900"/>
              <a:buFont typeface="Wingdings" panose="05000000000000000000" pitchFamily="2" charset="2"/>
              <a:buChar char="v"/>
            </a:pPr>
            <a:endParaRPr lang="en-US" sz="1350" dirty="0">
              <a:solidFill>
                <a:schemeClr val="dk1"/>
              </a:solidFill>
            </a:endParaRPr>
          </a:p>
          <a:p>
            <a:pPr marL="228600" indent="-214313">
              <a:lnSpc>
                <a:spcPct val="115000"/>
              </a:lnSpc>
              <a:buClr>
                <a:schemeClr val="accent1"/>
              </a:buClr>
              <a:buSzPts val="1900"/>
              <a:buFont typeface="Wingdings" panose="05000000000000000000" pitchFamily="2" charset="2"/>
              <a:buChar char="v"/>
            </a:pPr>
            <a:r>
              <a:rPr lang="en-US" sz="1350" dirty="0">
                <a:solidFill>
                  <a:schemeClr val="accent4"/>
                </a:solidFill>
              </a:rPr>
              <a:t>Using all timepoints in the </a:t>
            </a:r>
            <a:r>
              <a:rPr lang="en-US" sz="1350" dirty="0" err="1">
                <a:solidFill>
                  <a:schemeClr val="accent4"/>
                </a:solidFill>
              </a:rPr>
              <a:t>vonafexor</a:t>
            </a:r>
            <a:r>
              <a:rPr lang="en-US" sz="1350" dirty="0">
                <a:solidFill>
                  <a:schemeClr val="accent4"/>
                </a:solidFill>
              </a:rPr>
              <a:t>-treated cohort no correlation with HBsAg decline could be shown: </a:t>
            </a:r>
            <a:r>
              <a:rPr lang="en-US" sz="1350" dirty="0">
                <a:solidFill>
                  <a:schemeClr val="tx1"/>
                </a:solidFill>
              </a:rPr>
              <a:t>of the </a:t>
            </a:r>
            <a:r>
              <a:rPr lang="en-US" sz="1350" dirty="0" err="1">
                <a:solidFill>
                  <a:schemeClr val="tx1"/>
                </a:solidFill>
              </a:rPr>
              <a:t>HBeAg</a:t>
            </a:r>
            <a:r>
              <a:rPr lang="en-US" sz="1350" dirty="0">
                <a:solidFill>
                  <a:schemeClr val="tx1"/>
                </a:solidFill>
              </a:rPr>
              <a:t>-negative (n=13) with grade 2 or 3 ALT flares (n=11) the HBsAg change (LS mean, log</a:t>
            </a:r>
            <a:r>
              <a:rPr lang="en-US" sz="1350" baseline="-25000" dirty="0">
                <a:solidFill>
                  <a:schemeClr val="tx1"/>
                </a:solidFill>
              </a:rPr>
              <a:t>10</a:t>
            </a:r>
            <a:r>
              <a:rPr lang="en-US" sz="1350" dirty="0">
                <a:solidFill>
                  <a:schemeClr val="tx1"/>
                </a:solidFill>
              </a:rPr>
              <a:t> IU/mL) was -0.78 (Gr2 –0.53, Gr3 –0.83) at W20 compared to -0.34 and -1.37 (log</a:t>
            </a:r>
            <a:r>
              <a:rPr lang="en-US" sz="1350" baseline="-25000" dirty="0">
                <a:solidFill>
                  <a:schemeClr val="tx1"/>
                </a:solidFill>
              </a:rPr>
              <a:t>10</a:t>
            </a:r>
            <a:r>
              <a:rPr lang="en-US" sz="1350" dirty="0">
                <a:solidFill>
                  <a:schemeClr val="tx1"/>
                </a:solidFill>
              </a:rPr>
              <a:t> IU/mL) in two </a:t>
            </a:r>
            <a:r>
              <a:rPr lang="en-US" sz="1350" dirty="0" err="1">
                <a:solidFill>
                  <a:schemeClr val="tx1"/>
                </a:solidFill>
              </a:rPr>
              <a:t>HBeAg</a:t>
            </a:r>
            <a:r>
              <a:rPr lang="en-US" sz="1350" dirty="0">
                <a:solidFill>
                  <a:schemeClr val="tx1"/>
                </a:solidFill>
              </a:rPr>
              <a:t>-negative patients without flares. A single </a:t>
            </a:r>
            <a:r>
              <a:rPr lang="en-US" sz="1350" dirty="0" err="1">
                <a:solidFill>
                  <a:schemeClr val="tx1"/>
                </a:solidFill>
              </a:rPr>
              <a:t>HBeAg</a:t>
            </a:r>
            <a:r>
              <a:rPr lang="en-US" sz="1350" dirty="0">
                <a:solidFill>
                  <a:schemeClr val="tx1"/>
                </a:solidFill>
              </a:rPr>
              <a:t>-positive patient had a Gr3 flare with a -0.27 HBsAg decline.</a:t>
            </a:r>
          </a:p>
        </p:txBody>
      </p:sp>
      <p:graphicFrame>
        <p:nvGraphicFramePr>
          <p:cNvPr id="8" name="Table 7">
            <a:extLst>
              <a:ext uri="{FF2B5EF4-FFF2-40B4-BE49-F238E27FC236}">
                <a16:creationId xmlns:a16="http://schemas.microsoft.com/office/drawing/2014/main" id="{FA9B2B35-BEF6-CC28-80B3-4FBF82129BF9}"/>
              </a:ext>
            </a:extLst>
          </p:cNvPr>
          <p:cNvGraphicFramePr>
            <a:graphicFrameLocks noGrp="1"/>
          </p:cNvGraphicFramePr>
          <p:nvPr>
            <p:extLst>
              <p:ext uri="{D42A27DB-BD31-4B8C-83A1-F6EECF244321}">
                <p14:modId xmlns:p14="http://schemas.microsoft.com/office/powerpoint/2010/main" val="1767847863"/>
              </p:ext>
            </p:extLst>
          </p:nvPr>
        </p:nvGraphicFramePr>
        <p:xfrm>
          <a:off x="5544355" y="822326"/>
          <a:ext cx="3421845" cy="4016909"/>
        </p:xfrm>
        <a:graphic>
          <a:graphicData uri="http://schemas.openxmlformats.org/drawingml/2006/table">
            <a:tbl>
              <a:tblPr/>
              <a:tblGrid>
                <a:gridCol w="1758879">
                  <a:extLst>
                    <a:ext uri="{9D8B030D-6E8A-4147-A177-3AD203B41FA5}">
                      <a16:colId xmlns:a16="http://schemas.microsoft.com/office/drawing/2014/main" val="771720261"/>
                    </a:ext>
                  </a:extLst>
                </a:gridCol>
                <a:gridCol w="1662966">
                  <a:extLst>
                    <a:ext uri="{9D8B030D-6E8A-4147-A177-3AD203B41FA5}">
                      <a16:colId xmlns:a16="http://schemas.microsoft.com/office/drawing/2014/main" val="3886736656"/>
                    </a:ext>
                  </a:extLst>
                </a:gridCol>
              </a:tblGrid>
              <a:tr h="263566">
                <a:tc rowSpan="2">
                  <a:txBody>
                    <a:bodyPr/>
                    <a:lstStyle/>
                    <a:p>
                      <a:pPr algn="ctr" fontAlgn="base"/>
                      <a:r>
                        <a:rPr lang="en-CA" sz="1200" b="1" i="0" dirty="0">
                          <a:solidFill>
                            <a:schemeClr val="tx1"/>
                          </a:solidFill>
                          <a:effectLst/>
                          <a:latin typeface="Calibri" panose="020F0502020204030204" pitchFamily="34" charset="0"/>
                        </a:rPr>
                        <a:t>Patients (N)​</a:t>
                      </a:r>
                      <a:endParaRPr lang="en-CA" sz="1200" b="1" i="0" dirty="0">
                        <a:solidFill>
                          <a:schemeClr val="tx1"/>
                        </a:solidFill>
                        <a:effectLst/>
                      </a:endParaRPr>
                    </a:p>
                  </a:txBody>
                  <a:tcPr marL="37085" marR="37085" marT="18543" marB="1854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fr-FR" sz="800"/>
                        <a:t>ALT</a:t>
                      </a:r>
                    </a:p>
                  </a:txBody>
                  <a:tcPr marL="68580" marR="68580" marT="34290" marB="3429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192167324"/>
                  </a:ext>
                </a:extLst>
              </a:tr>
              <a:tr h="253612">
                <a:tc vMerge="1">
                  <a:txBody>
                    <a:bodyPr/>
                    <a:lstStyle/>
                    <a:p>
                      <a:endParaRPr lang="fr-FR"/>
                    </a:p>
                  </a:txBody>
                  <a:tcPr/>
                </a:tc>
                <a:tc>
                  <a:txBody>
                    <a:bodyPr/>
                    <a:lstStyle/>
                    <a:p>
                      <a:pPr algn="ctr" fontAlgn="base"/>
                      <a:r>
                        <a:rPr lang="en-CA" sz="1200" b="0" i="0">
                          <a:solidFill>
                            <a:schemeClr val="tx1"/>
                          </a:solidFill>
                          <a:effectLst/>
                          <a:latin typeface="Calibri" panose="020F0502020204030204" pitchFamily="34" charset="0"/>
                        </a:rPr>
                        <a:t>Grade 2 or 3​</a:t>
                      </a:r>
                      <a:endParaRPr lang="en-CA" sz="1200" b="0" i="0">
                        <a:solidFill>
                          <a:schemeClr val="tx1"/>
                        </a:solidFill>
                        <a:effectLst/>
                      </a:endParaRPr>
                    </a:p>
                  </a:txBody>
                  <a:tcPr marL="37085" marR="37085" marT="18543" marB="1854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2730025"/>
                  </a:ext>
                </a:extLst>
              </a:tr>
              <a:tr h="253612">
                <a:tc gridSpan="2">
                  <a:txBody>
                    <a:bodyPr/>
                    <a:lstStyle/>
                    <a:p>
                      <a:pPr algn="ctr" fontAlgn="base"/>
                      <a:r>
                        <a:rPr lang="en-CA" sz="1200" b="1" i="0" err="1">
                          <a:solidFill>
                            <a:schemeClr val="tx1"/>
                          </a:solidFill>
                          <a:effectLst/>
                          <a:latin typeface="Calibri" panose="020F0502020204030204" pitchFamily="34" charset="0"/>
                        </a:rPr>
                        <a:t>HBeAg</a:t>
                      </a:r>
                      <a:r>
                        <a:rPr lang="en-CA" sz="1200" b="1" i="0">
                          <a:solidFill>
                            <a:schemeClr val="tx1"/>
                          </a:solidFill>
                          <a:effectLst/>
                          <a:latin typeface="Calibri" panose="020F0502020204030204" pitchFamily="34" charset="0"/>
                        </a:rPr>
                        <a:t>-negative and positive​</a:t>
                      </a:r>
                      <a:endParaRPr lang="en-CA" sz="1200" b="1" i="0">
                        <a:solidFill>
                          <a:schemeClr val="tx1"/>
                        </a:solidFill>
                        <a:effectLst/>
                      </a:endParaRPr>
                    </a:p>
                  </a:txBody>
                  <a:tcPr marL="37085" marR="37085" marT="18543" marB="1854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endParaRPr lang="fr-FR"/>
                    </a:p>
                  </a:txBody>
                  <a:tcP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835882223"/>
                  </a:ext>
                </a:extLst>
              </a:tr>
              <a:tr h="464465">
                <a:tc>
                  <a:txBody>
                    <a:bodyPr/>
                    <a:lstStyle/>
                    <a:p>
                      <a:pPr algn="r" fontAlgn="base"/>
                      <a:r>
                        <a:rPr lang="en-CA" sz="1200" b="1" i="0" err="1">
                          <a:solidFill>
                            <a:schemeClr val="accent1"/>
                          </a:solidFill>
                          <a:effectLst/>
                          <a:latin typeface="Calibri" panose="020F0502020204030204" pitchFamily="34" charset="0"/>
                        </a:rPr>
                        <a:t>Vonafexor</a:t>
                      </a:r>
                      <a:r>
                        <a:rPr lang="en-CA" sz="1200" b="1" i="0">
                          <a:solidFill>
                            <a:schemeClr val="accent1"/>
                          </a:solidFill>
                          <a:effectLst/>
                          <a:latin typeface="Calibri" panose="020F0502020204030204" pitchFamily="34" charset="0"/>
                        </a:rPr>
                        <a:t> </a:t>
                      </a:r>
                    </a:p>
                    <a:p>
                      <a:pPr algn="r" fontAlgn="base"/>
                      <a:r>
                        <a:rPr lang="en-CA" sz="1200" b="1" i="0">
                          <a:solidFill>
                            <a:schemeClr val="accent1"/>
                          </a:solidFill>
                          <a:effectLst/>
                          <a:latin typeface="Calibri" panose="020F0502020204030204" pitchFamily="34" charset="0"/>
                        </a:rPr>
                        <a:t>cohort (n=20)</a:t>
                      </a:r>
                      <a:r>
                        <a:rPr lang="en-CA" sz="1200" b="1" i="0">
                          <a:solidFill>
                            <a:schemeClr val="tx1"/>
                          </a:solidFill>
                          <a:effectLst/>
                          <a:latin typeface="Calibri" panose="020F0502020204030204" pitchFamily="34" charset="0"/>
                        </a:rPr>
                        <a:t>​</a:t>
                      </a:r>
                      <a:endParaRPr lang="en-CA" sz="1200" b="1" i="0">
                        <a:solidFill>
                          <a:schemeClr val="tx1"/>
                        </a:solidFill>
                        <a:effectLst/>
                      </a:endParaRPr>
                    </a:p>
                  </a:txBody>
                  <a:tcPr marL="37085" marR="37085" marT="18543" marB="1854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n-CA" sz="1200" b="1" i="0">
                          <a:solidFill>
                            <a:schemeClr val="accent1"/>
                          </a:solidFill>
                          <a:effectLst/>
                          <a:latin typeface="Calibri" panose="020F0502020204030204" pitchFamily="34" charset="0"/>
                        </a:rPr>
                        <a:t>8​ (40%)</a:t>
                      </a:r>
                      <a:endParaRPr lang="en-CA" sz="1200" b="1" i="0">
                        <a:solidFill>
                          <a:schemeClr val="accent1"/>
                        </a:solidFill>
                        <a:effectLst/>
                      </a:endParaRPr>
                    </a:p>
                  </a:txBody>
                  <a:tcPr marL="37085" marR="37085" marT="18543" marB="1854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69742612"/>
                  </a:ext>
                </a:extLst>
              </a:tr>
              <a:tr h="448500">
                <a:tc>
                  <a:txBody>
                    <a:bodyPr/>
                    <a:lstStyle/>
                    <a:p>
                      <a:pPr algn="r" fontAlgn="base"/>
                      <a:r>
                        <a:rPr lang="en-CA" sz="1200" b="1" i="0">
                          <a:solidFill>
                            <a:schemeClr val="tx1"/>
                          </a:solidFill>
                          <a:effectLst/>
                          <a:latin typeface="Calibri" panose="020F0502020204030204" pitchFamily="34" charset="0"/>
                        </a:rPr>
                        <a:t>External control (n=70)​</a:t>
                      </a:r>
                      <a:endParaRPr lang="en-CA" sz="1200" b="1" i="0">
                        <a:solidFill>
                          <a:schemeClr val="tx1"/>
                        </a:solidFill>
                        <a:effectLst/>
                      </a:endParaRPr>
                    </a:p>
                  </a:txBody>
                  <a:tcPr marL="37085" marR="37085" marT="18543" marB="1854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n-CA" sz="1200" b="1" i="0">
                          <a:solidFill>
                            <a:schemeClr val="tx1"/>
                          </a:solidFill>
                          <a:effectLst/>
                          <a:latin typeface="Calibri" panose="020F0502020204030204" pitchFamily="34" charset="0"/>
                        </a:rPr>
                        <a:t>3 (4%)​</a:t>
                      </a:r>
                      <a:endParaRPr lang="en-CA" sz="1200" b="1" i="0">
                        <a:solidFill>
                          <a:schemeClr val="tx1"/>
                        </a:solidFill>
                        <a:effectLst/>
                      </a:endParaRPr>
                    </a:p>
                  </a:txBody>
                  <a:tcPr marL="37085" marR="37085" marT="18543" marB="1854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8868210"/>
                  </a:ext>
                </a:extLst>
              </a:tr>
              <a:tr h="253612">
                <a:tc gridSpan="2">
                  <a:txBody>
                    <a:bodyPr/>
                    <a:lstStyle/>
                    <a:p>
                      <a:pPr algn="ctr" fontAlgn="base"/>
                      <a:r>
                        <a:rPr lang="en-CA" sz="1200" b="1" i="0" err="1">
                          <a:solidFill>
                            <a:schemeClr val="tx1"/>
                          </a:solidFill>
                          <a:effectLst/>
                          <a:latin typeface="Calibri" panose="020F0502020204030204" pitchFamily="34" charset="0"/>
                        </a:rPr>
                        <a:t>HBeAg</a:t>
                      </a:r>
                      <a:r>
                        <a:rPr lang="en-CA" sz="1200" b="1" i="0">
                          <a:solidFill>
                            <a:schemeClr val="tx1"/>
                          </a:solidFill>
                          <a:effectLst/>
                          <a:latin typeface="Calibri" panose="020F0502020204030204" pitchFamily="34" charset="0"/>
                        </a:rPr>
                        <a:t>-negative​</a:t>
                      </a:r>
                      <a:endParaRPr lang="en-CA" sz="1200" b="1" i="0">
                        <a:solidFill>
                          <a:schemeClr val="tx1"/>
                        </a:solidFill>
                        <a:effectLst/>
                      </a:endParaRPr>
                    </a:p>
                  </a:txBody>
                  <a:tcPr marL="37085" marR="37085" marT="18543" marB="1854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endParaRPr lang="fr-FR"/>
                    </a:p>
                  </a:txBody>
                  <a:tcP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4105827918"/>
                  </a:ext>
                </a:extLst>
              </a:tr>
              <a:tr h="464465">
                <a:tc>
                  <a:txBody>
                    <a:bodyPr/>
                    <a:lstStyle/>
                    <a:p>
                      <a:pPr algn="r" fontAlgn="base"/>
                      <a:r>
                        <a:rPr lang="en-CA" sz="1200" b="1" i="0" err="1">
                          <a:solidFill>
                            <a:schemeClr val="accent1"/>
                          </a:solidFill>
                          <a:effectLst/>
                          <a:latin typeface="Calibri" panose="020F0502020204030204" pitchFamily="34" charset="0"/>
                        </a:rPr>
                        <a:t>Vonafexor</a:t>
                      </a:r>
                      <a:r>
                        <a:rPr lang="en-CA" sz="1200" b="1" i="0">
                          <a:solidFill>
                            <a:schemeClr val="accent1"/>
                          </a:solidFill>
                          <a:effectLst/>
                          <a:latin typeface="Calibri" panose="020F0502020204030204" pitchFamily="34" charset="0"/>
                        </a:rPr>
                        <a:t> </a:t>
                      </a:r>
                    </a:p>
                    <a:p>
                      <a:pPr algn="r" fontAlgn="base"/>
                      <a:r>
                        <a:rPr lang="en-CA" sz="1200" b="1" i="0">
                          <a:solidFill>
                            <a:schemeClr val="accent1"/>
                          </a:solidFill>
                          <a:effectLst/>
                          <a:latin typeface="Calibri" panose="020F0502020204030204" pitchFamily="34" charset="0"/>
                        </a:rPr>
                        <a:t>cohort (n=13)​</a:t>
                      </a:r>
                      <a:endParaRPr lang="en-CA" sz="1200" b="1" i="0">
                        <a:solidFill>
                          <a:schemeClr val="accent1"/>
                        </a:solidFill>
                        <a:effectLst/>
                      </a:endParaRPr>
                    </a:p>
                  </a:txBody>
                  <a:tcPr marL="37085" marR="37085" marT="18543" marB="1854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n-CA" sz="1200" b="1" i="0">
                          <a:solidFill>
                            <a:schemeClr val="accent1"/>
                          </a:solidFill>
                          <a:effectLst/>
                          <a:latin typeface="Calibri" panose="020F0502020204030204" pitchFamily="34" charset="0"/>
                        </a:rPr>
                        <a:t>8 (62%)​</a:t>
                      </a:r>
                      <a:endParaRPr lang="en-CA" sz="1200" b="1" i="0">
                        <a:solidFill>
                          <a:schemeClr val="accent1"/>
                        </a:solidFill>
                        <a:effectLst/>
                      </a:endParaRPr>
                    </a:p>
                  </a:txBody>
                  <a:tcPr marL="37085" marR="37085" marT="18543" marB="1854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47025719"/>
                  </a:ext>
                </a:extLst>
              </a:tr>
              <a:tr h="448500">
                <a:tc>
                  <a:txBody>
                    <a:bodyPr/>
                    <a:lstStyle/>
                    <a:p>
                      <a:pPr algn="r" fontAlgn="base"/>
                      <a:r>
                        <a:rPr lang="en-CA" sz="1200" b="1" i="0">
                          <a:solidFill>
                            <a:schemeClr val="tx1"/>
                          </a:solidFill>
                          <a:effectLst/>
                          <a:latin typeface="Calibri" panose="020F0502020204030204" pitchFamily="34" charset="0"/>
                        </a:rPr>
                        <a:t>External control (n=53)​</a:t>
                      </a:r>
                      <a:endParaRPr lang="en-CA" sz="1200" b="1" i="0">
                        <a:solidFill>
                          <a:schemeClr val="tx1"/>
                        </a:solidFill>
                        <a:effectLst/>
                      </a:endParaRPr>
                    </a:p>
                  </a:txBody>
                  <a:tcPr marL="37085" marR="37085" marT="18543" marB="1854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n-CA" sz="1200" b="1" i="0" dirty="0">
                          <a:solidFill>
                            <a:schemeClr val="tx1"/>
                          </a:solidFill>
                          <a:effectLst/>
                          <a:latin typeface="Calibri" panose="020F0502020204030204" pitchFamily="34" charset="0"/>
                        </a:rPr>
                        <a:t>1 (2%)​</a:t>
                      </a:r>
                      <a:endParaRPr lang="en-CA" sz="1200" b="1" i="0" dirty="0">
                        <a:solidFill>
                          <a:schemeClr val="tx1"/>
                        </a:solidFill>
                        <a:effectLst/>
                      </a:endParaRPr>
                    </a:p>
                  </a:txBody>
                  <a:tcPr marL="37085" marR="37085" marT="18543" marB="1854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47082317"/>
                  </a:ext>
                </a:extLst>
              </a:tr>
              <a:tr h="253612">
                <a:tc gridSpan="2">
                  <a:txBody>
                    <a:bodyPr/>
                    <a:lstStyle/>
                    <a:p>
                      <a:pPr algn="ctr" fontAlgn="base"/>
                      <a:r>
                        <a:rPr lang="en-CA" sz="1200" b="1" i="0" err="1">
                          <a:solidFill>
                            <a:schemeClr val="tx1"/>
                          </a:solidFill>
                          <a:effectLst/>
                          <a:latin typeface="Calibri" panose="020F0502020204030204" pitchFamily="34" charset="0"/>
                        </a:rPr>
                        <a:t>HBeAg</a:t>
                      </a:r>
                      <a:r>
                        <a:rPr lang="en-CA" sz="1200" b="1" i="0">
                          <a:solidFill>
                            <a:schemeClr val="tx1"/>
                          </a:solidFill>
                          <a:effectLst/>
                          <a:latin typeface="Calibri" panose="020F0502020204030204" pitchFamily="34" charset="0"/>
                        </a:rPr>
                        <a:t>-positive​</a:t>
                      </a:r>
                      <a:endParaRPr lang="en-CA" sz="1200" b="1" i="0">
                        <a:solidFill>
                          <a:schemeClr val="tx1"/>
                        </a:solidFill>
                        <a:effectLst/>
                      </a:endParaRPr>
                    </a:p>
                  </a:txBody>
                  <a:tcPr marL="37085" marR="37085" marT="18543" marB="1854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endParaRPr lang="fr-FR"/>
                    </a:p>
                  </a:txBody>
                  <a:tcP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3188024828"/>
                  </a:ext>
                </a:extLst>
              </a:tr>
              <a:tr h="464465">
                <a:tc>
                  <a:txBody>
                    <a:bodyPr/>
                    <a:lstStyle/>
                    <a:p>
                      <a:pPr algn="r" fontAlgn="base"/>
                      <a:r>
                        <a:rPr lang="en-CA" sz="1200" b="1" i="0" err="1">
                          <a:solidFill>
                            <a:schemeClr val="accent1"/>
                          </a:solidFill>
                          <a:effectLst/>
                          <a:latin typeface="Calibri" panose="020F0502020204030204" pitchFamily="34" charset="0"/>
                        </a:rPr>
                        <a:t>Vonafexor</a:t>
                      </a:r>
                      <a:r>
                        <a:rPr lang="en-CA" sz="1200" b="1" i="0">
                          <a:solidFill>
                            <a:schemeClr val="accent1"/>
                          </a:solidFill>
                          <a:effectLst/>
                          <a:latin typeface="Calibri" panose="020F0502020204030204" pitchFamily="34" charset="0"/>
                        </a:rPr>
                        <a:t> </a:t>
                      </a:r>
                    </a:p>
                    <a:p>
                      <a:pPr algn="r" fontAlgn="base"/>
                      <a:r>
                        <a:rPr lang="en-CA" sz="1200" b="1" i="0">
                          <a:solidFill>
                            <a:schemeClr val="accent1"/>
                          </a:solidFill>
                          <a:effectLst/>
                          <a:latin typeface="Calibri" panose="020F0502020204030204" pitchFamily="34" charset="0"/>
                        </a:rPr>
                        <a:t>cohort (n=7)​</a:t>
                      </a:r>
                      <a:endParaRPr lang="en-CA" sz="1200" b="1" i="0">
                        <a:solidFill>
                          <a:schemeClr val="accent1"/>
                        </a:solidFill>
                        <a:effectLst/>
                      </a:endParaRPr>
                    </a:p>
                  </a:txBody>
                  <a:tcPr marL="37085" marR="37085" marT="18543" marB="1854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n-CA" sz="1200" b="1" i="0">
                          <a:solidFill>
                            <a:schemeClr val="accent1"/>
                          </a:solidFill>
                          <a:effectLst/>
                          <a:latin typeface="Calibri" panose="020F0502020204030204" pitchFamily="34" charset="0"/>
                        </a:rPr>
                        <a:t>0 (0%)</a:t>
                      </a:r>
                      <a:endParaRPr lang="en-CA" sz="1200" b="1" i="0">
                        <a:solidFill>
                          <a:schemeClr val="accent1"/>
                        </a:solidFill>
                        <a:effectLst/>
                      </a:endParaRPr>
                    </a:p>
                  </a:txBody>
                  <a:tcPr marL="37085" marR="37085" marT="18543" marB="1854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82332512"/>
                  </a:ext>
                </a:extLst>
              </a:tr>
              <a:tr h="448500">
                <a:tc>
                  <a:txBody>
                    <a:bodyPr/>
                    <a:lstStyle/>
                    <a:p>
                      <a:pPr algn="r" fontAlgn="base"/>
                      <a:r>
                        <a:rPr lang="en-CA" sz="1200" b="1" i="0" dirty="0">
                          <a:solidFill>
                            <a:schemeClr val="tx1"/>
                          </a:solidFill>
                          <a:effectLst/>
                          <a:latin typeface="Calibri" panose="020F0502020204030204" pitchFamily="34" charset="0"/>
                        </a:rPr>
                        <a:t>External control (n=17)​</a:t>
                      </a:r>
                      <a:endParaRPr lang="en-CA" sz="1200" b="1" i="0" dirty="0">
                        <a:solidFill>
                          <a:schemeClr val="tx1"/>
                        </a:solidFill>
                        <a:effectLst/>
                      </a:endParaRPr>
                    </a:p>
                  </a:txBody>
                  <a:tcPr marL="37085" marR="37085" marT="18543" marB="1854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ase"/>
                      <a:r>
                        <a:rPr lang="en-CA" sz="1200" b="1" i="0" dirty="0">
                          <a:solidFill>
                            <a:schemeClr val="tx1"/>
                          </a:solidFill>
                          <a:effectLst/>
                          <a:latin typeface="Calibri" panose="020F0502020204030204" pitchFamily="34" charset="0"/>
                        </a:rPr>
                        <a:t>2 (12%)​</a:t>
                      </a:r>
                      <a:endParaRPr lang="en-CA" sz="1200" b="1" i="0" dirty="0">
                        <a:solidFill>
                          <a:schemeClr val="tx1"/>
                        </a:solidFill>
                        <a:effectLst/>
                      </a:endParaRPr>
                    </a:p>
                  </a:txBody>
                  <a:tcPr marL="37085" marR="37085" marT="18543" marB="18543"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79674111"/>
                  </a:ext>
                </a:extLst>
              </a:tr>
            </a:tbl>
          </a:graphicData>
        </a:graphic>
      </p:graphicFrame>
    </p:spTree>
    <p:extLst>
      <p:ext uri="{BB962C8B-B14F-4D97-AF65-F5344CB8AC3E}">
        <p14:creationId xmlns:p14="http://schemas.microsoft.com/office/powerpoint/2010/main" val="637805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a:xfrm>
            <a:off x="401068" y="124658"/>
            <a:ext cx="6288975" cy="312300"/>
          </a:xfrm>
        </p:spPr>
        <p:txBody>
          <a:bodyPr/>
          <a:lstStyle/>
          <a:p>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CONCLUSION</a:t>
            </a:r>
            <a:endParaRPr lang="en-US" dirty="0"/>
          </a:p>
          <a:p>
            <a:endParaRPr lang="fr-FR" dirty="0"/>
          </a:p>
        </p:txBody>
      </p:sp>
      <p:sp>
        <p:nvSpPr>
          <p:cNvPr id="4" name="Espace réservé du texte 3">
            <a:extLst>
              <a:ext uri="{FF2B5EF4-FFF2-40B4-BE49-F238E27FC236}">
                <a16:creationId xmlns:a16="http://schemas.microsoft.com/office/drawing/2014/main" id="{92FC69AE-09AA-41EA-AA36-A75555790255}"/>
              </a:ext>
            </a:extLst>
          </p:cNvPr>
          <p:cNvSpPr>
            <a:spLocks noGrp="1"/>
          </p:cNvSpPr>
          <p:nvPr>
            <p:ph type="body" idx="3"/>
          </p:nvPr>
        </p:nvSpPr>
        <p:spPr>
          <a:xfrm>
            <a:off x="616945" y="716304"/>
            <a:ext cx="8202762" cy="3924805"/>
          </a:xfrm>
        </p:spPr>
        <p:txBody>
          <a:bodyPr/>
          <a:lstStyle/>
          <a:p>
            <a:pPr marL="228600" indent="-214313">
              <a:lnSpc>
                <a:spcPct val="115000"/>
              </a:lnSpc>
              <a:buClr>
                <a:schemeClr val="accent1"/>
              </a:buClr>
              <a:buSzPts val="1900"/>
              <a:buFont typeface="Wingdings" panose="05000000000000000000" pitchFamily="2" charset="2"/>
              <a:buChar char="v"/>
            </a:pPr>
            <a:r>
              <a:rPr lang="en-US" sz="1350" dirty="0" err="1">
                <a:solidFill>
                  <a:schemeClr val="dk1"/>
                </a:solidFill>
              </a:rPr>
              <a:t>Vonafexor</a:t>
            </a:r>
            <a:r>
              <a:rPr lang="en-US" sz="1350" dirty="0">
                <a:solidFill>
                  <a:schemeClr val="dk1"/>
                </a:solidFill>
              </a:rPr>
              <a:t> in combination with peg-IFN administered over 16 weeks induced a significantly higher HBsAg decline in </a:t>
            </a:r>
            <a:r>
              <a:rPr lang="en-US" sz="1350" dirty="0" err="1">
                <a:solidFill>
                  <a:schemeClr val="dk1"/>
                </a:solidFill>
              </a:rPr>
              <a:t>HBeAg</a:t>
            </a:r>
            <a:r>
              <a:rPr lang="en-US" sz="1350" dirty="0">
                <a:solidFill>
                  <a:schemeClr val="dk1"/>
                </a:solidFill>
              </a:rPr>
              <a:t> negative untreated well matched CHB patients compared to peg-IFN monotherapy. No difference was seen in </a:t>
            </a:r>
            <a:r>
              <a:rPr lang="en-US" sz="1350" dirty="0" err="1">
                <a:solidFill>
                  <a:schemeClr val="dk1"/>
                </a:solidFill>
              </a:rPr>
              <a:t>HBeAg</a:t>
            </a:r>
            <a:r>
              <a:rPr lang="en-US" sz="1350" dirty="0">
                <a:solidFill>
                  <a:schemeClr val="dk1"/>
                </a:solidFill>
              </a:rPr>
              <a:t> positive patients.</a:t>
            </a:r>
          </a:p>
          <a:p>
            <a:pPr marL="228600" indent="-214313">
              <a:lnSpc>
                <a:spcPct val="115000"/>
              </a:lnSpc>
              <a:buClr>
                <a:schemeClr val="accent1"/>
              </a:buClr>
              <a:buSzPts val="1900"/>
              <a:buFont typeface="Wingdings" panose="05000000000000000000" pitchFamily="2" charset="2"/>
              <a:buChar char="v"/>
            </a:pPr>
            <a:endParaRPr lang="en-US" sz="1350" dirty="0">
              <a:solidFill>
                <a:schemeClr val="dk1"/>
              </a:solidFill>
            </a:endParaRPr>
          </a:p>
          <a:p>
            <a:pPr marL="228600" indent="-214313">
              <a:lnSpc>
                <a:spcPct val="115000"/>
              </a:lnSpc>
              <a:buClr>
                <a:schemeClr val="accent1"/>
              </a:buClr>
              <a:buSzPts val="1900"/>
              <a:buFont typeface="Wingdings" panose="05000000000000000000" pitchFamily="2" charset="2"/>
              <a:buChar char="v"/>
            </a:pPr>
            <a:r>
              <a:rPr lang="en-US" sz="1350" dirty="0">
                <a:solidFill>
                  <a:schemeClr val="dk1"/>
                </a:solidFill>
              </a:rPr>
              <a:t>Adding ETV to </a:t>
            </a:r>
            <a:r>
              <a:rPr lang="en-US" sz="1350" dirty="0" err="1">
                <a:solidFill>
                  <a:schemeClr val="dk1"/>
                </a:solidFill>
              </a:rPr>
              <a:t>vonafexor</a:t>
            </a:r>
            <a:r>
              <a:rPr lang="en-US" sz="1350" dirty="0">
                <a:solidFill>
                  <a:schemeClr val="dk1"/>
                </a:solidFill>
              </a:rPr>
              <a:t> with peg-IFN  did not increase this effect, like adding NA to peg-IFN did not show a stronger anti-viral effect.</a:t>
            </a:r>
          </a:p>
          <a:p>
            <a:pPr marL="228600" indent="-214313">
              <a:lnSpc>
                <a:spcPct val="115000"/>
              </a:lnSpc>
              <a:buClr>
                <a:schemeClr val="accent1"/>
              </a:buClr>
              <a:buSzPts val="1900"/>
              <a:buFont typeface="Wingdings" panose="05000000000000000000" pitchFamily="2" charset="2"/>
              <a:buChar char="v"/>
            </a:pPr>
            <a:endParaRPr lang="en-US" sz="1350" dirty="0">
              <a:solidFill>
                <a:schemeClr val="dk1"/>
              </a:solidFill>
            </a:endParaRPr>
          </a:p>
          <a:p>
            <a:pPr marL="228600" indent="-214313">
              <a:lnSpc>
                <a:spcPct val="115000"/>
              </a:lnSpc>
              <a:buClr>
                <a:schemeClr val="accent1"/>
              </a:buClr>
              <a:buSzPts val="1900"/>
              <a:buFont typeface="Wingdings" panose="05000000000000000000" pitchFamily="2" charset="2"/>
              <a:buChar char="v"/>
            </a:pPr>
            <a:r>
              <a:rPr lang="en-US" sz="1350" dirty="0" err="1">
                <a:solidFill>
                  <a:schemeClr val="dk1"/>
                </a:solidFill>
              </a:rPr>
              <a:t>Vonafexor</a:t>
            </a:r>
            <a:r>
              <a:rPr lang="en-US" sz="1350" dirty="0">
                <a:solidFill>
                  <a:schemeClr val="dk1"/>
                </a:solidFill>
              </a:rPr>
              <a:t> in combination with peg-IFN induced more often isolated ALT flares in </a:t>
            </a:r>
            <a:r>
              <a:rPr lang="en-US" sz="1350" dirty="0" err="1">
                <a:solidFill>
                  <a:schemeClr val="dk1"/>
                </a:solidFill>
              </a:rPr>
              <a:t>HBeAg</a:t>
            </a:r>
            <a:r>
              <a:rPr lang="en-US" sz="1350" dirty="0">
                <a:solidFill>
                  <a:schemeClr val="dk1"/>
                </a:solidFill>
              </a:rPr>
              <a:t> negative patients (62%) compared to peg-IFN monotherapy (4%). No difference in flares occurred in </a:t>
            </a:r>
            <a:r>
              <a:rPr lang="en-US" sz="1350" dirty="0" err="1">
                <a:solidFill>
                  <a:schemeClr val="dk1"/>
                </a:solidFill>
              </a:rPr>
              <a:t>HBeAg</a:t>
            </a:r>
            <a:r>
              <a:rPr lang="en-US" sz="1350" dirty="0">
                <a:solidFill>
                  <a:schemeClr val="dk1"/>
                </a:solidFill>
              </a:rPr>
              <a:t> positive patients. No correlation between ALT flares and HBsAg decline was seen. Flares were interpreted as therapeutic flares.</a:t>
            </a:r>
          </a:p>
          <a:p>
            <a:pPr marL="228600" indent="-214313">
              <a:lnSpc>
                <a:spcPct val="115000"/>
              </a:lnSpc>
              <a:buClr>
                <a:schemeClr val="accent1"/>
              </a:buClr>
              <a:buSzPts val="1900"/>
              <a:buFont typeface="Wingdings" panose="05000000000000000000" pitchFamily="2" charset="2"/>
              <a:buChar char="v"/>
            </a:pPr>
            <a:endParaRPr lang="en-US" sz="1350" dirty="0">
              <a:solidFill>
                <a:schemeClr val="dk1"/>
              </a:solidFill>
            </a:endParaRPr>
          </a:p>
          <a:p>
            <a:pPr marL="228600" indent="-214313">
              <a:lnSpc>
                <a:spcPct val="115000"/>
              </a:lnSpc>
              <a:buClr>
                <a:schemeClr val="accent1"/>
              </a:buClr>
              <a:buSzPts val="1900"/>
              <a:buFont typeface="Wingdings" panose="05000000000000000000" pitchFamily="2" charset="2"/>
              <a:buChar char="v"/>
            </a:pPr>
            <a:r>
              <a:rPr lang="en-US" sz="1350" dirty="0" err="1">
                <a:solidFill>
                  <a:schemeClr val="dk1"/>
                </a:solidFill>
              </a:rPr>
              <a:t>Vonafexor's</a:t>
            </a:r>
            <a:r>
              <a:rPr lang="en-US" sz="1350" dirty="0">
                <a:solidFill>
                  <a:schemeClr val="dk1"/>
                </a:solidFill>
              </a:rPr>
              <a:t> mechanism of action needs further investigation as to the cellular pathways involving FXR with the innate immunity. ALT flares may reflect hepatocyte death through an immune mediated clearance of infected, non-functional hepatocytes. </a:t>
            </a:r>
          </a:p>
          <a:p>
            <a:pPr marL="228600" indent="-214313">
              <a:lnSpc>
                <a:spcPct val="115000"/>
              </a:lnSpc>
              <a:buClr>
                <a:schemeClr val="accent1"/>
              </a:buClr>
              <a:buSzPts val="1900"/>
              <a:buFont typeface="Wingdings" panose="05000000000000000000" pitchFamily="2" charset="2"/>
              <a:buChar char="v"/>
            </a:pPr>
            <a:endParaRPr lang="en-US" sz="1350" dirty="0">
              <a:solidFill>
                <a:schemeClr val="dk1"/>
              </a:solidFill>
            </a:endParaRPr>
          </a:p>
          <a:p>
            <a:pPr marL="228600" indent="-214313">
              <a:lnSpc>
                <a:spcPct val="115000"/>
              </a:lnSpc>
              <a:buClr>
                <a:schemeClr val="accent1"/>
              </a:buClr>
              <a:buSzPts val="1900"/>
              <a:buFont typeface="Wingdings" panose="05000000000000000000" pitchFamily="2" charset="2"/>
              <a:buChar char="v"/>
            </a:pPr>
            <a:r>
              <a:rPr lang="en-US" sz="1350" dirty="0">
                <a:solidFill>
                  <a:schemeClr val="dk1"/>
                </a:solidFill>
              </a:rPr>
              <a:t>Overall, the findings need to be confirmed and support further investigation of </a:t>
            </a:r>
            <a:r>
              <a:rPr lang="en-US" sz="1350" dirty="0" err="1">
                <a:solidFill>
                  <a:schemeClr val="dk1"/>
                </a:solidFill>
              </a:rPr>
              <a:t>vonafexor</a:t>
            </a:r>
            <a:r>
              <a:rPr lang="en-US" sz="1350" dirty="0">
                <a:solidFill>
                  <a:schemeClr val="dk1"/>
                </a:solidFill>
              </a:rPr>
              <a:t> in combination with peg-IFN in </a:t>
            </a:r>
            <a:r>
              <a:rPr lang="en-US" sz="1350" dirty="0" err="1">
                <a:solidFill>
                  <a:schemeClr val="dk1"/>
                </a:solidFill>
              </a:rPr>
              <a:t>HBeAg</a:t>
            </a:r>
            <a:r>
              <a:rPr lang="en-US" sz="1350" dirty="0">
                <a:solidFill>
                  <a:schemeClr val="dk1"/>
                </a:solidFill>
              </a:rPr>
              <a:t> negative CHB patients administered over a longer treatment duration and at different dose levels. </a:t>
            </a:r>
          </a:p>
        </p:txBody>
      </p:sp>
    </p:spTree>
    <p:extLst>
      <p:ext uri="{BB962C8B-B14F-4D97-AF65-F5344CB8AC3E}">
        <p14:creationId xmlns:p14="http://schemas.microsoft.com/office/powerpoint/2010/main" val="244706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a:xfrm>
            <a:off x="401068" y="211591"/>
            <a:ext cx="6288975" cy="312300"/>
          </a:xfrm>
        </p:spPr>
        <p:txBody>
          <a:bodyPr/>
          <a:lstStyle/>
          <a:p>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ACKNOWLEDGEMENTS</a:t>
            </a:r>
            <a:endParaRPr lang="en-US" dirty="0"/>
          </a:p>
          <a:p>
            <a:endParaRPr lang="fr-FR" dirty="0"/>
          </a:p>
        </p:txBody>
      </p:sp>
      <p:sp>
        <p:nvSpPr>
          <p:cNvPr id="8" name="Espace réservé du texte 3">
            <a:extLst>
              <a:ext uri="{FF2B5EF4-FFF2-40B4-BE49-F238E27FC236}">
                <a16:creationId xmlns:a16="http://schemas.microsoft.com/office/drawing/2014/main" id="{E93A19BF-C685-7D23-DEC4-CD129CFBA92D}"/>
              </a:ext>
            </a:extLst>
          </p:cNvPr>
          <p:cNvSpPr txBox="1">
            <a:spLocks/>
          </p:cNvSpPr>
          <p:nvPr/>
        </p:nvSpPr>
        <p:spPr>
          <a:xfrm>
            <a:off x="568723" y="2173309"/>
            <a:ext cx="6851633" cy="231697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800"/>
              <a:buFont typeface="Arial"/>
              <a:buNone/>
              <a:defRPr sz="1900" b="0" i="0" u="none" strike="noStrike" cap="none">
                <a:solidFill>
                  <a:srgbClr val="000000"/>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9pPr>
          </a:lstStyle>
          <a:p>
            <a:pPr marL="14288" indent="0">
              <a:lnSpc>
                <a:spcPct val="115000"/>
              </a:lnSpc>
              <a:buClr>
                <a:schemeClr val="dk1"/>
              </a:buClr>
              <a:buSzPts val="1900"/>
            </a:pPr>
            <a:r>
              <a:rPr lang="en-US" sz="1350" dirty="0">
                <a:solidFill>
                  <a:schemeClr val="dk1"/>
                </a:solidFill>
              </a:rPr>
              <a:t>Our gratitude goes to all the patients, to the investigators involved with these trials and to the academic researchers for the data contribution.</a:t>
            </a:r>
          </a:p>
        </p:txBody>
      </p:sp>
    </p:spTree>
    <p:extLst>
      <p:ext uri="{BB962C8B-B14F-4D97-AF65-F5344CB8AC3E}">
        <p14:creationId xmlns:p14="http://schemas.microsoft.com/office/powerpoint/2010/main" val="1077194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a:xfrm>
            <a:off x="401068" y="105339"/>
            <a:ext cx="6288975" cy="312300"/>
          </a:xfrm>
        </p:spPr>
        <p:txBody>
          <a:bodyPr/>
          <a:lstStyle/>
          <a:p>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BACKUP – ALT VONAFEXOR COHORT</a:t>
            </a:r>
            <a:endParaRPr lang="en-US" dirty="0"/>
          </a:p>
          <a:p>
            <a:endParaRPr lang="fr-FR" dirty="0"/>
          </a:p>
        </p:txBody>
      </p:sp>
      <p:graphicFrame>
        <p:nvGraphicFramePr>
          <p:cNvPr id="9" name="Tableau 8">
            <a:extLst>
              <a:ext uri="{FF2B5EF4-FFF2-40B4-BE49-F238E27FC236}">
                <a16:creationId xmlns:a16="http://schemas.microsoft.com/office/drawing/2014/main" id="{5C26FE3D-BFA1-17C4-64CF-CA0E16A603CE}"/>
              </a:ext>
            </a:extLst>
          </p:cNvPr>
          <p:cNvGraphicFramePr>
            <a:graphicFrameLocks noGrp="1"/>
          </p:cNvGraphicFramePr>
          <p:nvPr>
            <p:extLst>
              <p:ext uri="{D42A27DB-BD31-4B8C-83A1-F6EECF244321}">
                <p14:modId xmlns:p14="http://schemas.microsoft.com/office/powerpoint/2010/main" val="1709082969"/>
              </p:ext>
            </p:extLst>
          </p:nvPr>
        </p:nvGraphicFramePr>
        <p:xfrm>
          <a:off x="4233249" y="1130003"/>
          <a:ext cx="4155603" cy="2377440"/>
        </p:xfrm>
        <a:graphic>
          <a:graphicData uri="http://schemas.openxmlformats.org/drawingml/2006/table">
            <a:tbl>
              <a:tblPr firstRow="1" bandRow="1">
                <a:tableStyleId>{E4E4A8F5-F518-4D78-8F6A-97157E789CA7}</a:tableStyleId>
              </a:tblPr>
              <a:tblGrid>
                <a:gridCol w="786188">
                  <a:extLst>
                    <a:ext uri="{9D8B030D-6E8A-4147-A177-3AD203B41FA5}">
                      <a16:colId xmlns:a16="http://schemas.microsoft.com/office/drawing/2014/main" val="1900330916"/>
                    </a:ext>
                  </a:extLst>
                </a:gridCol>
                <a:gridCol w="673883">
                  <a:extLst>
                    <a:ext uri="{9D8B030D-6E8A-4147-A177-3AD203B41FA5}">
                      <a16:colId xmlns:a16="http://schemas.microsoft.com/office/drawing/2014/main" val="1965644548"/>
                    </a:ext>
                  </a:extLst>
                </a:gridCol>
                <a:gridCol w="673883">
                  <a:extLst>
                    <a:ext uri="{9D8B030D-6E8A-4147-A177-3AD203B41FA5}">
                      <a16:colId xmlns:a16="http://schemas.microsoft.com/office/drawing/2014/main" val="1083509081"/>
                    </a:ext>
                  </a:extLst>
                </a:gridCol>
                <a:gridCol w="673883">
                  <a:extLst>
                    <a:ext uri="{9D8B030D-6E8A-4147-A177-3AD203B41FA5}">
                      <a16:colId xmlns:a16="http://schemas.microsoft.com/office/drawing/2014/main" val="2401509041"/>
                    </a:ext>
                  </a:extLst>
                </a:gridCol>
                <a:gridCol w="673883">
                  <a:extLst>
                    <a:ext uri="{9D8B030D-6E8A-4147-A177-3AD203B41FA5}">
                      <a16:colId xmlns:a16="http://schemas.microsoft.com/office/drawing/2014/main" val="1303824300"/>
                    </a:ext>
                  </a:extLst>
                </a:gridCol>
                <a:gridCol w="673883">
                  <a:extLst>
                    <a:ext uri="{9D8B030D-6E8A-4147-A177-3AD203B41FA5}">
                      <a16:colId xmlns:a16="http://schemas.microsoft.com/office/drawing/2014/main" val="2698607558"/>
                    </a:ext>
                  </a:extLst>
                </a:gridCol>
              </a:tblGrid>
              <a:tr h="182880">
                <a:tc rowSpan="2">
                  <a:txBody>
                    <a:bodyPr/>
                    <a:lstStyle/>
                    <a:p>
                      <a:pPr marR="0" algn="ctr" rtl="0" fontAlgn="base">
                        <a:spcBef>
                          <a:spcPts val="0"/>
                        </a:spcBef>
                        <a:spcAft>
                          <a:spcPts val="0"/>
                        </a:spcAft>
                      </a:pPr>
                      <a:r>
                        <a:rPr lang="en-CA" sz="1200" b="1">
                          <a:effectLst/>
                          <a:latin typeface="Calibri" panose="020F0502020204030204" pitchFamily="34" charset="0"/>
                          <a:cs typeface="Calibri" panose="020F0502020204030204" pitchFamily="34" charset="0"/>
                        </a:rPr>
                        <a:t>Patients (N)​</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5">
                  <a:txBody>
                    <a:bodyPr/>
                    <a:lstStyle/>
                    <a:p>
                      <a:pPr marR="0" algn="ctr" rtl="0" fontAlgn="base">
                        <a:spcBef>
                          <a:spcPts val="0"/>
                        </a:spcBef>
                        <a:spcAft>
                          <a:spcPts val="0"/>
                        </a:spcAft>
                      </a:pPr>
                      <a:r>
                        <a:rPr lang="en-CA" sz="1200">
                          <a:effectLst/>
                          <a:latin typeface="Calibri" panose="020F0502020204030204" pitchFamily="34" charset="0"/>
                          <a:cs typeface="Calibri" panose="020F0502020204030204" pitchFamily="34" charset="0"/>
                        </a:rPr>
                        <a:t>ALT​</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971271016"/>
                  </a:ext>
                </a:extLst>
              </a:tr>
              <a:tr h="182880">
                <a:tc vMerge="1">
                  <a:txBody>
                    <a:bodyPr/>
                    <a:lstStyle/>
                    <a:p>
                      <a:endParaRPr lang="fr-FR"/>
                    </a:p>
                  </a:txBody>
                  <a:tcPr/>
                </a:tc>
                <a:tc>
                  <a:txBody>
                    <a:bodyPr/>
                    <a:lstStyle/>
                    <a:p>
                      <a:pPr marR="0" algn="ctr" rtl="0" fontAlgn="base">
                        <a:spcBef>
                          <a:spcPts val="0"/>
                        </a:spcBef>
                        <a:spcAft>
                          <a:spcPts val="0"/>
                        </a:spcAft>
                      </a:pPr>
                      <a:r>
                        <a:rPr lang="en-CA" sz="1200">
                          <a:effectLst/>
                          <a:latin typeface="Calibri" panose="020F0502020204030204" pitchFamily="34" charset="0"/>
                          <a:cs typeface="Calibri" panose="020F0502020204030204" pitchFamily="34" charset="0"/>
                        </a:rPr>
                        <a:t>Grade 1​</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spcBef>
                          <a:spcPts val="0"/>
                        </a:spcBef>
                        <a:spcAft>
                          <a:spcPts val="0"/>
                        </a:spcAft>
                      </a:pPr>
                      <a:r>
                        <a:rPr lang="en-CA" sz="1200">
                          <a:effectLst/>
                          <a:latin typeface="Calibri" panose="020F0502020204030204" pitchFamily="34" charset="0"/>
                          <a:cs typeface="Calibri" panose="020F0502020204030204" pitchFamily="34" charset="0"/>
                        </a:rPr>
                        <a:t>Grade 2​</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spcBef>
                          <a:spcPts val="0"/>
                        </a:spcBef>
                        <a:spcAft>
                          <a:spcPts val="0"/>
                        </a:spcAft>
                      </a:pPr>
                      <a:r>
                        <a:rPr lang="en-CA" sz="1200">
                          <a:effectLst/>
                          <a:latin typeface="Calibri" panose="020F0502020204030204" pitchFamily="34" charset="0"/>
                          <a:cs typeface="Calibri" panose="020F0502020204030204" pitchFamily="34" charset="0"/>
                        </a:rPr>
                        <a:t>Grade 3​</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spcBef>
                          <a:spcPts val="0"/>
                        </a:spcBef>
                        <a:spcAft>
                          <a:spcPts val="0"/>
                        </a:spcAft>
                      </a:pPr>
                      <a:r>
                        <a:rPr lang="en-CA" sz="1200">
                          <a:effectLst/>
                          <a:latin typeface="Calibri" panose="020F0502020204030204" pitchFamily="34" charset="0"/>
                          <a:cs typeface="Calibri" panose="020F0502020204030204" pitchFamily="34" charset="0"/>
                        </a:rPr>
                        <a:t>Grade 4​</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spcBef>
                          <a:spcPts val="0"/>
                        </a:spcBef>
                        <a:spcAft>
                          <a:spcPts val="0"/>
                        </a:spcAft>
                      </a:pPr>
                      <a:r>
                        <a:rPr lang="en-CA" sz="1200">
                          <a:effectLst/>
                          <a:latin typeface="Calibri" panose="020F0502020204030204" pitchFamily="34" charset="0"/>
                          <a:cs typeface="Calibri" panose="020F0502020204030204" pitchFamily="34" charset="0"/>
                        </a:rPr>
                        <a:t>Grade ≥ 2​</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39898557"/>
                  </a:ext>
                </a:extLst>
              </a:tr>
              <a:tr h="182880">
                <a:tc gridSpan="6">
                  <a:txBody>
                    <a:bodyPr/>
                    <a:lstStyle/>
                    <a:p>
                      <a:pPr marR="0" algn="ctr" rtl="0" fontAlgn="base">
                        <a:spcBef>
                          <a:spcPts val="0"/>
                        </a:spcBef>
                        <a:spcAft>
                          <a:spcPts val="0"/>
                        </a:spcAft>
                      </a:pPr>
                      <a:r>
                        <a:rPr lang="en-CA" sz="1200" b="1" err="1">
                          <a:effectLst/>
                          <a:latin typeface="Calibri" panose="020F0502020204030204" pitchFamily="34" charset="0"/>
                          <a:cs typeface="Calibri" panose="020F0502020204030204" pitchFamily="34" charset="0"/>
                        </a:rPr>
                        <a:t>HBeAg</a:t>
                      </a:r>
                      <a:r>
                        <a:rPr lang="en-CA" sz="1200" b="1">
                          <a:effectLst/>
                          <a:latin typeface="Calibri" panose="020F0502020204030204" pitchFamily="34" charset="0"/>
                          <a:cs typeface="Calibri" panose="020F0502020204030204" pitchFamily="34" charset="0"/>
                        </a:rPr>
                        <a:t>-negative and positive</a:t>
                      </a:r>
                      <a:r>
                        <a:rPr lang="en-CA" sz="1200">
                          <a:effectLst/>
                          <a:latin typeface="Calibri" panose="020F0502020204030204" pitchFamily="34" charset="0"/>
                          <a:cs typeface="Calibri" panose="020F0502020204030204" pitchFamily="34" charset="0"/>
                        </a:rPr>
                        <a:t>​</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6">
                        <a:lumMod val="40000"/>
                        <a:lumOff val="6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315025692"/>
                  </a:ext>
                </a:extLst>
              </a:tr>
              <a:tr h="548640">
                <a:tc>
                  <a:txBody>
                    <a:bodyPr/>
                    <a:lstStyle/>
                    <a:p>
                      <a:pPr marR="0" algn="r" rtl="0" fontAlgn="base">
                        <a:spcBef>
                          <a:spcPts val="0"/>
                        </a:spcBef>
                        <a:spcAft>
                          <a:spcPts val="0"/>
                        </a:spcAft>
                      </a:pPr>
                      <a:r>
                        <a:rPr lang="en-CA" sz="1200" b="1" i="0" u="none" strike="noStrike" cap="none" err="1">
                          <a:solidFill>
                            <a:schemeClr val="accent1"/>
                          </a:solidFill>
                          <a:effectLst/>
                          <a:latin typeface="Calibri" panose="020F0502020204030204" pitchFamily="34" charset="0"/>
                          <a:ea typeface="+mn-ea"/>
                          <a:cs typeface="Calibri" panose="020F0502020204030204" pitchFamily="34" charset="0"/>
                          <a:sym typeface="Arial"/>
                        </a:rPr>
                        <a:t>Vonafexor</a:t>
                      </a: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 </a:t>
                      </a:r>
                    </a:p>
                    <a:p>
                      <a:pPr marR="0" algn="r" rtl="0" fontAlgn="base">
                        <a:spcBef>
                          <a:spcPts val="0"/>
                        </a:spcBef>
                        <a:spcAft>
                          <a:spcPts val="0"/>
                        </a:spcAft>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cohort (n=20)​</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spcBef>
                          <a:spcPts val="0"/>
                        </a:spcBef>
                        <a:spcAft>
                          <a:spcPts val="0"/>
                        </a:spcAft>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6</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spcBef>
                          <a:spcPts val="0"/>
                        </a:spcBef>
                        <a:spcAft>
                          <a:spcPts val="0"/>
                        </a:spcAft>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3</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spcBef>
                          <a:spcPts val="0"/>
                        </a:spcBef>
                        <a:spcAft>
                          <a:spcPts val="0"/>
                        </a:spcAft>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9</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spcBef>
                          <a:spcPts val="0"/>
                        </a:spcBef>
                        <a:spcAft>
                          <a:spcPts val="0"/>
                        </a:spcAft>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0​</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spcBef>
                          <a:spcPts val="0"/>
                        </a:spcBef>
                        <a:spcAft>
                          <a:spcPts val="0"/>
                        </a:spcAft>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12​ (60%)</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262770543"/>
                  </a:ext>
                </a:extLst>
              </a:tr>
              <a:tr h="182880">
                <a:tc gridSpan="6">
                  <a:txBody>
                    <a:bodyPr/>
                    <a:lstStyle/>
                    <a:p>
                      <a:pPr marR="0" algn="ctr" rtl="0" fontAlgn="base">
                        <a:spcBef>
                          <a:spcPts val="0"/>
                        </a:spcBef>
                        <a:spcAft>
                          <a:spcPts val="0"/>
                        </a:spcAft>
                      </a:pPr>
                      <a:r>
                        <a:rPr lang="en-CA" sz="1200" b="1" err="1">
                          <a:effectLst/>
                          <a:latin typeface="Calibri" panose="020F0502020204030204" pitchFamily="34" charset="0"/>
                          <a:cs typeface="Calibri" panose="020F0502020204030204" pitchFamily="34" charset="0"/>
                        </a:rPr>
                        <a:t>HBeAg</a:t>
                      </a:r>
                      <a:r>
                        <a:rPr lang="en-CA" sz="1200" b="1">
                          <a:effectLst/>
                          <a:latin typeface="Calibri" panose="020F0502020204030204" pitchFamily="34" charset="0"/>
                          <a:cs typeface="Calibri" panose="020F0502020204030204" pitchFamily="34" charset="0"/>
                        </a:rPr>
                        <a:t>-negative​</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6">
                        <a:lumMod val="40000"/>
                        <a:lumOff val="6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200269831"/>
                  </a:ext>
                </a:extLst>
              </a:tr>
              <a:tr h="548640">
                <a:tc>
                  <a:txBody>
                    <a:bodyPr/>
                    <a:lstStyle/>
                    <a:p>
                      <a:pPr marR="0" algn="r" rtl="0" fontAlgn="base">
                        <a:lnSpc>
                          <a:spcPct val="100000"/>
                        </a:lnSpc>
                        <a:spcBef>
                          <a:spcPts val="0"/>
                        </a:spcBef>
                        <a:spcAft>
                          <a:spcPts val="0"/>
                        </a:spcAft>
                        <a:buClr>
                          <a:srgbClr val="000000"/>
                        </a:buClr>
                        <a:buFont typeface="Arial"/>
                      </a:pPr>
                      <a:r>
                        <a:rPr lang="en-CA" sz="1200" b="1" i="0" u="none" strike="noStrike" cap="none" dirty="0" err="1">
                          <a:solidFill>
                            <a:schemeClr val="accent1"/>
                          </a:solidFill>
                          <a:effectLst/>
                          <a:latin typeface="Calibri" panose="020F0502020204030204" pitchFamily="34" charset="0"/>
                          <a:ea typeface="+mn-ea"/>
                          <a:cs typeface="Calibri" panose="020F0502020204030204" pitchFamily="34" charset="0"/>
                          <a:sym typeface="Arial"/>
                        </a:rPr>
                        <a:t>Vonafexor</a:t>
                      </a:r>
                      <a:r>
                        <a:rPr lang="en-CA" sz="1200" b="1" i="0" u="none" strike="noStrike" cap="none" dirty="0">
                          <a:solidFill>
                            <a:schemeClr val="accent1"/>
                          </a:solidFill>
                          <a:effectLst/>
                          <a:latin typeface="Calibri" panose="020F0502020204030204" pitchFamily="34" charset="0"/>
                          <a:ea typeface="+mn-ea"/>
                          <a:cs typeface="Calibri" panose="020F0502020204030204" pitchFamily="34" charset="0"/>
                          <a:sym typeface="Arial"/>
                        </a:rPr>
                        <a:t> </a:t>
                      </a:r>
                    </a:p>
                    <a:p>
                      <a:pPr marR="0" algn="r" rtl="0" fontAlgn="base">
                        <a:lnSpc>
                          <a:spcPct val="100000"/>
                        </a:lnSpc>
                        <a:spcBef>
                          <a:spcPts val="0"/>
                        </a:spcBef>
                        <a:spcAft>
                          <a:spcPts val="0"/>
                        </a:spcAft>
                        <a:buClr>
                          <a:srgbClr val="000000"/>
                        </a:buClr>
                        <a:buFont typeface="Arial"/>
                      </a:pPr>
                      <a:r>
                        <a:rPr lang="en-CA" sz="1200" b="1" i="0" u="none" strike="noStrike" cap="none" dirty="0">
                          <a:solidFill>
                            <a:schemeClr val="accent1"/>
                          </a:solidFill>
                          <a:effectLst/>
                          <a:latin typeface="Calibri" panose="020F0502020204030204" pitchFamily="34" charset="0"/>
                          <a:ea typeface="+mn-ea"/>
                          <a:cs typeface="Calibri" panose="020F0502020204030204" pitchFamily="34" charset="0"/>
                          <a:sym typeface="Arial"/>
                        </a:rPr>
                        <a:t>cohort (n=13)​</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lnSpc>
                          <a:spcPct val="100000"/>
                        </a:lnSpc>
                        <a:spcBef>
                          <a:spcPts val="0"/>
                        </a:spcBef>
                        <a:spcAft>
                          <a:spcPts val="0"/>
                        </a:spcAft>
                        <a:buClr>
                          <a:srgbClr val="000000"/>
                        </a:buClr>
                        <a:buFont typeface="Arial"/>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2</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lnSpc>
                          <a:spcPct val="100000"/>
                        </a:lnSpc>
                        <a:spcBef>
                          <a:spcPts val="0"/>
                        </a:spcBef>
                        <a:spcAft>
                          <a:spcPts val="0"/>
                        </a:spcAft>
                        <a:buClr>
                          <a:srgbClr val="000000"/>
                        </a:buClr>
                        <a:buFont typeface="Arial"/>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2​</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lnSpc>
                          <a:spcPct val="100000"/>
                        </a:lnSpc>
                        <a:spcBef>
                          <a:spcPts val="0"/>
                        </a:spcBef>
                        <a:spcAft>
                          <a:spcPts val="0"/>
                        </a:spcAft>
                        <a:buClr>
                          <a:srgbClr val="000000"/>
                        </a:buClr>
                        <a:buFont typeface="Arial"/>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9</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lnSpc>
                          <a:spcPct val="100000"/>
                        </a:lnSpc>
                        <a:spcBef>
                          <a:spcPts val="0"/>
                        </a:spcBef>
                        <a:spcAft>
                          <a:spcPts val="0"/>
                        </a:spcAft>
                        <a:buClr>
                          <a:srgbClr val="000000"/>
                        </a:buClr>
                        <a:buFont typeface="Arial"/>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0​</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lnSpc>
                          <a:spcPct val="100000"/>
                        </a:lnSpc>
                        <a:spcBef>
                          <a:spcPts val="0"/>
                        </a:spcBef>
                        <a:spcAft>
                          <a:spcPts val="0"/>
                        </a:spcAft>
                        <a:buClr>
                          <a:srgbClr val="000000"/>
                        </a:buClr>
                        <a:buFont typeface="Arial"/>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11 (85%)​</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3177358"/>
                  </a:ext>
                </a:extLst>
              </a:tr>
              <a:tr h="182880">
                <a:tc gridSpan="6">
                  <a:txBody>
                    <a:bodyPr/>
                    <a:lstStyle/>
                    <a:p>
                      <a:pPr marR="0" algn="ctr" rtl="0" fontAlgn="base">
                        <a:spcBef>
                          <a:spcPts val="0"/>
                        </a:spcBef>
                        <a:spcAft>
                          <a:spcPts val="0"/>
                        </a:spcAft>
                      </a:pPr>
                      <a:r>
                        <a:rPr lang="en-CA" sz="1200" b="1" err="1">
                          <a:effectLst/>
                          <a:latin typeface="Calibri" panose="020F0502020204030204" pitchFamily="34" charset="0"/>
                          <a:cs typeface="Calibri" panose="020F0502020204030204" pitchFamily="34" charset="0"/>
                        </a:rPr>
                        <a:t>HBeAg</a:t>
                      </a:r>
                      <a:r>
                        <a:rPr lang="en-CA" sz="1200" b="1">
                          <a:effectLst/>
                          <a:latin typeface="Calibri" panose="020F0502020204030204" pitchFamily="34" charset="0"/>
                          <a:cs typeface="Calibri" panose="020F0502020204030204" pitchFamily="34" charset="0"/>
                        </a:rPr>
                        <a:t>-positive​</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6">
                        <a:lumMod val="40000"/>
                        <a:lumOff val="6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890030880"/>
                  </a:ext>
                </a:extLst>
              </a:tr>
              <a:tr h="365760">
                <a:tc>
                  <a:txBody>
                    <a:bodyPr/>
                    <a:lstStyle/>
                    <a:p>
                      <a:pPr marR="0" algn="r" rtl="0" fontAlgn="base">
                        <a:lnSpc>
                          <a:spcPct val="100000"/>
                        </a:lnSpc>
                        <a:spcBef>
                          <a:spcPts val="0"/>
                        </a:spcBef>
                        <a:spcAft>
                          <a:spcPts val="0"/>
                        </a:spcAft>
                        <a:buClr>
                          <a:srgbClr val="000000"/>
                        </a:buClr>
                        <a:buFont typeface="Arial"/>
                      </a:pPr>
                      <a:r>
                        <a:rPr lang="en-CA" sz="1200" b="1" i="0" u="none" strike="noStrike" cap="none" err="1">
                          <a:solidFill>
                            <a:schemeClr val="accent1"/>
                          </a:solidFill>
                          <a:effectLst/>
                          <a:latin typeface="Calibri" panose="020F0502020204030204" pitchFamily="34" charset="0"/>
                          <a:ea typeface="+mn-ea"/>
                          <a:cs typeface="Calibri" panose="020F0502020204030204" pitchFamily="34" charset="0"/>
                          <a:sym typeface="Arial"/>
                        </a:rPr>
                        <a:t>Vonafexor</a:t>
                      </a: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 </a:t>
                      </a:r>
                    </a:p>
                    <a:p>
                      <a:pPr marR="0" algn="r" rtl="0" fontAlgn="base">
                        <a:lnSpc>
                          <a:spcPct val="100000"/>
                        </a:lnSpc>
                        <a:spcBef>
                          <a:spcPts val="0"/>
                        </a:spcBef>
                        <a:spcAft>
                          <a:spcPts val="0"/>
                        </a:spcAft>
                        <a:buClr>
                          <a:srgbClr val="000000"/>
                        </a:buClr>
                        <a:buFont typeface="Arial"/>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cohort (n=7)​</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lnSpc>
                          <a:spcPct val="100000"/>
                        </a:lnSpc>
                        <a:spcBef>
                          <a:spcPts val="0"/>
                        </a:spcBef>
                        <a:spcAft>
                          <a:spcPts val="0"/>
                        </a:spcAft>
                        <a:buClr>
                          <a:srgbClr val="000000"/>
                        </a:buClr>
                        <a:buFont typeface="Arial"/>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4</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lnSpc>
                          <a:spcPct val="100000"/>
                        </a:lnSpc>
                        <a:spcBef>
                          <a:spcPts val="0"/>
                        </a:spcBef>
                        <a:spcAft>
                          <a:spcPts val="0"/>
                        </a:spcAft>
                        <a:buClr>
                          <a:srgbClr val="000000"/>
                        </a:buClr>
                        <a:buFont typeface="Arial"/>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1</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lnSpc>
                          <a:spcPct val="100000"/>
                        </a:lnSpc>
                        <a:spcBef>
                          <a:spcPts val="0"/>
                        </a:spcBef>
                        <a:spcAft>
                          <a:spcPts val="0"/>
                        </a:spcAft>
                        <a:buClr>
                          <a:srgbClr val="000000"/>
                        </a:buClr>
                        <a:buFont typeface="Arial"/>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0</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lnSpc>
                          <a:spcPct val="100000"/>
                        </a:lnSpc>
                        <a:spcBef>
                          <a:spcPts val="0"/>
                        </a:spcBef>
                        <a:spcAft>
                          <a:spcPts val="0"/>
                        </a:spcAft>
                        <a:buClr>
                          <a:srgbClr val="000000"/>
                        </a:buClr>
                        <a:buFont typeface="Arial"/>
                      </a:pPr>
                      <a:r>
                        <a:rPr lang="en-CA" sz="1200" b="1" i="0" u="none" strike="noStrike" cap="none">
                          <a:solidFill>
                            <a:schemeClr val="accent1"/>
                          </a:solidFill>
                          <a:effectLst/>
                          <a:latin typeface="Calibri" panose="020F0502020204030204" pitchFamily="34" charset="0"/>
                          <a:ea typeface="+mn-ea"/>
                          <a:cs typeface="Calibri" panose="020F0502020204030204" pitchFamily="34" charset="0"/>
                          <a:sym typeface="Arial"/>
                        </a:rPr>
                        <a:t>0</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R="0" algn="ctr" rtl="0" fontAlgn="base">
                        <a:lnSpc>
                          <a:spcPct val="100000"/>
                        </a:lnSpc>
                        <a:spcBef>
                          <a:spcPts val="0"/>
                        </a:spcBef>
                        <a:spcAft>
                          <a:spcPts val="0"/>
                        </a:spcAft>
                        <a:buClr>
                          <a:srgbClr val="000000"/>
                        </a:buClr>
                        <a:buFont typeface="Arial"/>
                      </a:pPr>
                      <a:r>
                        <a:rPr lang="en-CA" sz="1200" b="1" i="0" u="none" strike="noStrike" cap="none" dirty="0">
                          <a:solidFill>
                            <a:schemeClr val="accent1"/>
                          </a:solidFill>
                          <a:effectLst/>
                          <a:latin typeface="Calibri" panose="020F0502020204030204" pitchFamily="34" charset="0"/>
                          <a:ea typeface="+mn-ea"/>
                          <a:cs typeface="Calibri" panose="020F0502020204030204" pitchFamily="34" charset="0"/>
                          <a:sym typeface="Arial"/>
                        </a:rPr>
                        <a:t>1 (14%)</a:t>
                      </a: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15503224"/>
                  </a:ext>
                </a:extLst>
              </a:tr>
            </a:tbl>
          </a:graphicData>
        </a:graphic>
      </p:graphicFrame>
      <p:sp>
        <p:nvSpPr>
          <p:cNvPr id="11" name="TextBox 10">
            <a:extLst>
              <a:ext uri="{FF2B5EF4-FFF2-40B4-BE49-F238E27FC236}">
                <a16:creationId xmlns:a16="http://schemas.microsoft.com/office/drawing/2014/main" id="{C0E4B038-8F79-F351-CF54-8A706D1E7753}"/>
              </a:ext>
            </a:extLst>
          </p:cNvPr>
          <p:cNvSpPr txBox="1"/>
          <p:nvPr/>
        </p:nvSpPr>
        <p:spPr>
          <a:xfrm>
            <a:off x="401712" y="982280"/>
            <a:ext cx="3597179" cy="3855286"/>
          </a:xfrm>
          <a:prstGeom prst="rect">
            <a:avLst/>
          </a:prstGeom>
          <a:noFill/>
        </p:spPr>
        <p:txBody>
          <a:bodyPr wrap="square" lIns="68580" tIns="34290" rIns="68580" bIns="34290" rtlCol="0" anchor="t">
            <a:spAutoFit/>
          </a:bodyPr>
          <a:lstStyle/>
          <a:p>
            <a:pPr marL="214313" indent="-214313">
              <a:buClr>
                <a:schemeClr val="accent1"/>
              </a:buClr>
              <a:buFont typeface="Wingdings" panose="05000000000000000000" pitchFamily="2" charset="2"/>
              <a:buChar char="v"/>
            </a:pPr>
            <a:r>
              <a:rPr lang="en-US" sz="1350" dirty="0">
                <a:solidFill>
                  <a:schemeClr val="dk1"/>
                </a:solidFill>
                <a:latin typeface="Calibri"/>
                <a:cs typeface="Calibri"/>
                <a:sym typeface="Calibri"/>
              </a:rPr>
              <a:t>Subjects were assessed for highest ALT values and graded per CTCAE, the highest counted once.</a:t>
            </a:r>
          </a:p>
          <a:p>
            <a:pPr marL="214313" indent="-214313">
              <a:buFont typeface="Wingdings" panose="05000000000000000000" pitchFamily="2" charset="2"/>
              <a:buChar char="v"/>
            </a:pPr>
            <a:endParaRPr lang="en-US" sz="1350" dirty="0">
              <a:solidFill>
                <a:schemeClr val="dk1"/>
              </a:solidFill>
              <a:latin typeface="Calibri"/>
              <a:cs typeface="Calibri"/>
              <a:sym typeface="Calibri"/>
            </a:endParaRPr>
          </a:p>
          <a:p>
            <a:pPr marL="214313" indent="-214313">
              <a:buClr>
                <a:schemeClr val="accent1"/>
              </a:buClr>
              <a:buFont typeface="Wingdings" panose="05000000000000000000" pitchFamily="2" charset="2"/>
              <a:buChar char="v"/>
            </a:pPr>
            <a:r>
              <a:rPr lang="en-US" sz="1350" dirty="0">
                <a:solidFill>
                  <a:schemeClr val="dk1"/>
                </a:solidFill>
                <a:latin typeface="Calibri"/>
                <a:cs typeface="Calibri"/>
                <a:sym typeface="Calibri"/>
              </a:rPr>
              <a:t>No other liver biology or clinical anomalies were noted.</a:t>
            </a:r>
            <a:endParaRPr lang="en-US" sz="1350" dirty="0">
              <a:solidFill>
                <a:schemeClr val="dk1"/>
              </a:solidFill>
              <a:latin typeface="Calibri"/>
              <a:cs typeface="Calibri"/>
            </a:endParaRPr>
          </a:p>
          <a:p>
            <a:pPr marL="214313" indent="-214313">
              <a:buFont typeface="Wingdings" panose="05000000000000000000" pitchFamily="2" charset="2"/>
              <a:buChar char="v"/>
            </a:pPr>
            <a:endParaRPr lang="en-US" sz="1350" dirty="0">
              <a:solidFill>
                <a:schemeClr val="dk1"/>
              </a:solidFill>
              <a:latin typeface="Calibri"/>
              <a:cs typeface="Calibri"/>
              <a:sym typeface="Calibri"/>
            </a:endParaRPr>
          </a:p>
          <a:p>
            <a:pPr marL="214313" indent="-214313">
              <a:buClr>
                <a:schemeClr val="accent1"/>
              </a:buClr>
              <a:buFont typeface="Wingdings" panose="05000000000000000000" pitchFamily="2" charset="2"/>
              <a:buChar char="v"/>
            </a:pPr>
            <a:r>
              <a:rPr lang="en-US" sz="1350" dirty="0">
                <a:solidFill>
                  <a:schemeClr val="dk1"/>
                </a:solidFill>
                <a:latin typeface="Calibri"/>
                <a:cs typeface="Calibri"/>
                <a:sym typeface="Calibri"/>
              </a:rPr>
              <a:t>Cut off CTCAE for ALT normal at baseline:</a:t>
            </a:r>
            <a:endParaRPr lang="en-US" sz="788" dirty="0">
              <a:solidFill>
                <a:schemeClr val="dk1"/>
              </a:solidFill>
            </a:endParaRPr>
          </a:p>
          <a:p>
            <a:endParaRPr lang="en-US" sz="788" dirty="0"/>
          </a:p>
          <a:p>
            <a:r>
              <a:rPr lang="en-US" sz="788" dirty="0"/>
              <a:t>Grade 1 mild &gt;ULN, &lt;3xULN </a:t>
            </a:r>
          </a:p>
          <a:p>
            <a:r>
              <a:rPr lang="en-US" sz="788" dirty="0"/>
              <a:t>Grade 2 moderate &gt;/=3xULN, &lt;5xULN </a:t>
            </a:r>
          </a:p>
          <a:p>
            <a:r>
              <a:rPr lang="en-US" sz="788" dirty="0"/>
              <a:t>Grade 3 severe &gt;/=5xULN, &lt;20xULN</a:t>
            </a:r>
          </a:p>
          <a:p>
            <a:r>
              <a:rPr lang="en-US" sz="788" dirty="0"/>
              <a:t>Grade 4 life-threatening &gt;/=20xULN</a:t>
            </a:r>
          </a:p>
          <a:p>
            <a:endParaRPr lang="en-US" sz="788" dirty="0">
              <a:solidFill>
                <a:schemeClr val="dk1"/>
              </a:solidFill>
            </a:endParaRPr>
          </a:p>
          <a:p>
            <a:r>
              <a:rPr lang="en-US" sz="825" dirty="0">
                <a:solidFill>
                  <a:schemeClr val="dk1"/>
                </a:solidFill>
              </a:rPr>
              <a:t>NB: </a:t>
            </a:r>
          </a:p>
          <a:p>
            <a:pPr marL="128588" indent="-128588">
              <a:buFont typeface="Arial" panose="020B0604020202020204" pitchFamily="34" charset="0"/>
              <a:buChar char="•"/>
            </a:pPr>
            <a:r>
              <a:rPr lang="en-US" sz="825" dirty="0">
                <a:solidFill>
                  <a:schemeClr val="dk1"/>
                </a:solidFill>
              </a:rPr>
              <a:t>Similar multiples for Baseline &gt; ULN</a:t>
            </a:r>
            <a:endParaRPr lang="en-US" sz="788" dirty="0">
              <a:solidFill>
                <a:schemeClr val="dk1"/>
              </a:solidFill>
            </a:endParaRPr>
          </a:p>
          <a:p>
            <a:pPr marL="128588" indent="-128588">
              <a:buFont typeface="Arial" panose="020B0604020202020204" pitchFamily="34" charset="0"/>
              <a:buChar char="•"/>
            </a:pPr>
            <a:r>
              <a:rPr lang="en-US" sz="825" i="1" dirty="0"/>
              <a:t>The </a:t>
            </a:r>
            <a:r>
              <a:rPr lang="en-US" sz="825" i="1" dirty="0" err="1"/>
              <a:t>vonafexor</a:t>
            </a:r>
            <a:r>
              <a:rPr lang="en-US" sz="825" i="1" dirty="0"/>
              <a:t> cohort had 10 timepoints of ALT measurements over 20 weeks.</a:t>
            </a:r>
          </a:p>
          <a:p>
            <a:endParaRPr lang="en-GB" sz="825" b="1" dirty="0">
              <a:latin typeface="Arial" panose="020B0604020202020204" pitchFamily="34" charset="0"/>
            </a:endParaRPr>
          </a:p>
          <a:p>
            <a:r>
              <a:rPr lang="en-GB" sz="825" b="1" dirty="0">
                <a:latin typeface="Arial" panose="020B0604020202020204" pitchFamily="34" charset="0"/>
              </a:rPr>
              <a:t>Visit                                              Grade    </a:t>
            </a:r>
            <a:r>
              <a:rPr lang="en-GB" sz="825" b="1" dirty="0" err="1">
                <a:latin typeface="Arial" panose="020B0604020202020204" pitchFamily="34" charset="0"/>
              </a:rPr>
              <a:t>Hbsag</a:t>
            </a:r>
            <a:r>
              <a:rPr lang="en-GB" sz="825" b="1" dirty="0">
                <a:latin typeface="Arial" panose="020B0604020202020204" pitchFamily="34" charset="0"/>
              </a:rPr>
              <a:t> Decrease</a:t>
            </a:r>
            <a:endParaRPr lang="en-GB" sz="825" dirty="0">
              <a:latin typeface="Arial" panose="020B0604020202020204" pitchFamily="34" charset="0"/>
            </a:endParaRPr>
          </a:p>
          <a:p>
            <a:r>
              <a:rPr lang="en-GB" sz="825" dirty="0">
                <a:latin typeface="Arial" panose="020B0604020202020204" pitchFamily="34" charset="0"/>
              </a:rPr>
              <a:t>Week 20 (Follow-up Visit 1)        1             -0.94</a:t>
            </a:r>
          </a:p>
          <a:p>
            <a:r>
              <a:rPr lang="en-GB" sz="825" dirty="0">
                <a:latin typeface="Arial" panose="020B0604020202020204" pitchFamily="34" charset="0"/>
              </a:rPr>
              <a:t>Week 20 (Follow-up Visit 1)        2             -0.53</a:t>
            </a:r>
          </a:p>
          <a:p>
            <a:r>
              <a:rPr lang="en-GB" sz="825" dirty="0">
                <a:latin typeface="Arial" panose="020B0604020202020204" pitchFamily="34" charset="0"/>
              </a:rPr>
              <a:t>Week 20 (Follow-up Visit 1)        3             -0.83</a:t>
            </a:r>
          </a:p>
          <a:p>
            <a:pPr marL="128588" indent="-128588">
              <a:buFont typeface="Arial" panose="020B0604020202020204" pitchFamily="34" charset="0"/>
              <a:buChar char="•"/>
            </a:pPr>
            <a:endParaRPr lang="en-US" sz="825" dirty="0"/>
          </a:p>
          <a:p>
            <a:endParaRPr lang="en-US" sz="825" dirty="0">
              <a:solidFill>
                <a:schemeClr val="dk1"/>
              </a:solidFill>
            </a:endParaRPr>
          </a:p>
        </p:txBody>
      </p:sp>
      <p:sp>
        <p:nvSpPr>
          <p:cNvPr id="12" name="TextBox 11">
            <a:extLst>
              <a:ext uri="{FF2B5EF4-FFF2-40B4-BE49-F238E27FC236}">
                <a16:creationId xmlns:a16="http://schemas.microsoft.com/office/drawing/2014/main" id="{3ADC7F03-87C1-B677-A52E-C363A18E60D0}"/>
              </a:ext>
            </a:extLst>
          </p:cNvPr>
          <p:cNvSpPr txBox="1"/>
          <p:nvPr/>
        </p:nvSpPr>
        <p:spPr>
          <a:xfrm>
            <a:off x="401068" y="4094900"/>
            <a:ext cx="3259949" cy="190501"/>
          </a:xfrm>
          <a:prstGeom prst="rect">
            <a:avLst/>
          </a:prstGeom>
          <a:noFill/>
        </p:spPr>
        <p:txBody>
          <a:bodyPr wrap="square" lIns="68580" tIns="34290" rIns="68580" bIns="34290" rtlCol="0" anchor="t">
            <a:spAutoFit/>
          </a:bodyPr>
          <a:lstStyle/>
          <a:p>
            <a:endParaRPr lang="en-US" sz="788" i="1"/>
          </a:p>
        </p:txBody>
      </p:sp>
    </p:spTree>
    <p:extLst>
      <p:ext uri="{BB962C8B-B14F-4D97-AF65-F5344CB8AC3E}">
        <p14:creationId xmlns:p14="http://schemas.microsoft.com/office/powerpoint/2010/main" val="3068110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0B2E0527-3639-45F2-A608-1E621ED3E5E3}"/>
              </a:ext>
            </a:extLst>
          </p:cNvPr>
          <p:cNvSpPr>
            <a:spLocks noGrp="1"/>
          </p:cNvSpPr>
          <p:nvPr>
            <p:ph type="subTitle" idx="1"/>
          </p:nvPr>
        </p:nvSpPr>
        <p:spPr/>
        <p:txBody>
          <a:bodyPr/>
          <a:lstStyle/>
          <a:p>
            <a:endParaRPr lang="fr-FR"/>
          </a:p>
        </p:txBody>
      </p:sp>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a:xfrm>
            <a:off x="401068" y="57043"/>
            <a:ext cx="7995995" cy="312300"/>
          </a:xfrm>
        </p:spPr>
        <p:txBody>
          <a:bodyPr/>
          <a:lstStyle/>
          <a:p>
            <a:r>
              <a:rPr lang="en-US" dirty="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BACK-UP </a:t>
            </a:r>
            <a:r>
              <a:rPr lang="en-US" dirty="0" err="1">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Vonafexor</a:t>
            </a:r>
            <a:r>
              <a:rPr lang="en-US" dirty="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 cohort ALT &amp; ASL Grade 2 or 3 flares</a:t>
            </a:r>
            <a:endParaRPr lang="fr-FR" dirty="0"/>
          </a:p>
        </p:txBody>
      </p:sp>
      <p:sp>
        <p:nvSpPr>
          <p:cNvPr id="8" name="Espace réservé du texte 3">
            <a:extLst>
              <a:ext uri="{FF2B5EF4-FFF2-40B4-BE49-F238E27FC236}">
                <a16:creationId xmlns:a16="http://schemas.microsoft.com/office/drawing/2014/main" id="{E93A19BF-C685-7D23-DEC4-CD129CFBA92D}"/>
              </a:ext>
            </a:extLst>
          </p:cNvPr>
          <p:cNvSpPr txBox="1">
            <a:spLocks/>
          </p:cNvSpPr>
          <p:nvPr/>
        </p:nvSpPr>
        <p:spPr>
          <a:xfrm>
            <a:off x="401068" y="1003388"/>
            <a:ext cx="8582625" cy="342517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800"/>
              <a:buFont typeface="Arial"/>
              <a:buNone/>
              <a:defRPr sz="1900" b="0" i="0" u="none" strike="noStrike" cap="none">
                <a:solidFill>
                  <a:srgbClr val="000000"/>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9pPr>
          </a:lstStyle>
          <a:p>
            <a:pPr marL="14288" indent="0">
              <a:lnSpc>
                <a:spcPct val="115000"/>
              </a:lnSpc>
              <a:buClr>
                <a:schemeClr val="dk1"/>
              </a:buClr>
              <a:buSzPts val="1900"/>
            </a:pPr>
            <a:endParaRPr lang="en-US" sz="1350" dirty="0">
              <a:solidFill>
                <a:schemeClr val="dk1"/>
              </a:solidFill>
            </a:endParaRPr>
          </a:p>
        </p:txBody>
      </p:sp>
      <p:graphicFrame>
        <p:nvGraphicFramePr>
          <p:cNvPr id="5" name="Table 4">
            <a:extLst>
              <a:ext uri="{FF2B5EF4-FFF2-40B4-BE49-F238E27FC236}">
                <a16:creationId xmlns:a16="http://schemas.microsoft.com/office/drawing/2014/main" id="{01B5384B-F602-36E8-4994-5E36FD287A27}"/>
              </a:ext>
            </a:extLst>
          </p:cNvPr>
          <p:cNvGraphicFramePr>
            <a:graphicFrameLocks noGrp="1"/>
          </p:cNvGraphicFramePr>
          <p:nvPr>
            <p:extLst>
              <p:ext uri="{D42A27DB-BD31-4B8C-83A1-F6EECF244321}">
                <p14:modId xmlns:p14="http://schemas.microsoft.com/office/powerpoint/2010/main" val="883822125"/>
              </p:ext>
            </p:extLst>
          </p:nvPr>
        </p:nvGraphicFramePr>
        <p:xfrm>
          <a:off x="401067" y="898149"/>
          <a:ext cx="8466488" cy="3672983"/>
        </p:xfrm>
        <a:graphic>
          <a:graphicData uri="http://schemas.openxmlformats.org/drawingml/2006/table">
            <a:tbl>
              <a:tblPr/>
              <a:tblGrid>
                <a:gridCol w="3251218">
                  <a:extLst>
                    <a:ext uri="{9D8B030D-6E8A-4147-A177-3AD203B41FA5}">
                      <a16:colId xmlns:a16="http://schemas.microsoft.com/office/drawing/2014/main" val="4189111822"/>
                    </a:ext>
                  </a:extLst>
                </a:gridCol>
                <a:gridCol w="989736">
                  <a:extLst>
                    <a:ext uri="{9D8B030D-6E8A-4147-A177-3AD203B41FA5}">
                      <a16:colId xmlns:a16="http://schemas.microsoft.com/office/drawing/2014/main" val="1128877302"/>
                    </a:ext>
                  </a:extLst>
                </a:gridCol>
                <a:gridCol w="812207">
                  <a:extLst>
                    <a:ext uri="{9D8B030D-6E8A-4147-A177-3AD203B41FA5}">
                      <a16:colId xmlns:a16="http://schemas.microsoft.com/office/drawing/2014/main" val="3508485058"/>
                    </a:ext>
                  </a:extLst>
                </a:gridCol>
                <a:gridCol w="812207">
                  <a:extLst>
                    <a:ext uri="{9D8B030D-6E8A-4147-A177-3AD203B41FA5}">
                      <a16:colId xmlns:a16="http://schemas.microsoft.com/office/drawing/2014/main" val="1116682651"/>
                    </a:ext>
                  </a:extLst>
                </a:gridCol>
                <a:gridCol w="81204">
                  <a:extLst>
                    <a:ext uri="{9D8B030D-6E8A-4147-A177-3AD203B41FA5}">
                      <a16:colId xmlns:a16="http://schemas.microsoft.com/office/drawing/2014/main" val="911661498"/>
                    </a:ext>
                  </a:extLst>
                </a:gridCol>
                <a:gridCol w="916064">
                  <a:extLst>
                    <a:ext uri="{9D8B030D-6E8A-4147-A177-3AD203B41FA5}">
                      <a16:colId xmlns:a16="http://schemas.microsoft.com/office/drawing/2014/main" val="1279025148"/>
                    </a:ext>
                  </a:extLst>
                </a:gridCol>
                <a:gridCol w="801926">
                  <a:extLst>
                    <a:ext uri="{9D8B030D-6E8A-4147-A177-3AD203B41FA5}">
                      <a16:colId xmlns:a16="http://schemas.microsoft.com/office/drawing/2014/main" val="2264575267"/>
                    </a:ext>
                  </a:extLst>
                </a:gridCol>
                <a:gridCol w="801926">
                  <a:extLst>
                    <a:ext uri="{9D8B030D-6E8A-4147-A177-3AD203B41FA5}">
                      <a16:colId xmlns:a16="http://schemas.microsoft.com/office/drawing/2014/main" val="1558044957"/>
                    </a:ext>
                  </a:extLst>
                </a:gridCol>
              </a:tblGrid>
              <a:tr h="381011">
                <a:tc rowSpan="2">
                  <a:txBody>
                    <a:bodyPr/>
                    <a:lstStyle/>
                    <a:p>
                      <a:pPr algn="ctr" rtl="0" fontAlgn="ctr">
                        <a:spcBef>
                          <a:spcPts val="0"/>
                        </a:spcBef>
                        <a:spcAft>
                          <a:spcPts val="0"/>
                        </a:spcAft>
                      </a:pPr>
                      <a:r>
                        <a:rPr lang="en-GB" sz="1200" b="1" i="0" u="none" strike="noStrike" dirty="0">
                          <a:solidFill>
                            <a:srgbClr val="000000"/>
                          </a:solidFill>
                          <a:effectLst/>
                          <a:latin typeface="Arial" panose="020B0604020202020204" pitchFamily="34" charset="0"/>
                        </a:rPr>
                        <a:t>ALT</a:t>
                      </a:r>
                      <a:endParaRPr lang="en-GB" sz="1200" dirty="0">
                        <a:effectLst/>
                      </a:endParaRPr>
                    </a:p>
                  </a:txBody>
                  <a:tcPr marL="11438" marR="11438" marT="7625" marB="7625" anchor="ctr">
                    <a:lnL w="285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3F3F3"/>
                    </a:solidFill>
                  </a:tcPr>
                </a:tc>
                <a:tc gridSpan="3">
                  <a:txBody>
                    <a:bodyPr/>
                    <a:lstStyle/>
                    <a:p>
                      <a:pPr algn="ctr" rtl="0" fontAlgn="ctr">
                        <a:spcBef>
                          <a:spcPts val="0"/>
                        </a:spcBef>
                        <a:spcAft>
                          <a:spcPts val="0"/>
                        </a:spcAft>
                      </a:pPr>
                      <a:r>
                        <a:rPr lang="en-GB" sz="1200" b="1" i="0" u="none" strike="noStrike">
                          <a:solidFill>
                            <a:srgbClr val="000000"/>
                          </a:solidFill>
                          <a:effectLst/>
                          <a:latin typeface="Arial" panose="020B0604020202020204" pitchFamily="34" charset="0"/>
                        </a:rPr>
                        <a:t>Arm 1 Triple</a:t>
                      </a:r>
                      <a:endParaRPr lang="en-GB" sz="1200">
                        <a:effectLst/>
                      </a:endParaRPr>
                    </a:p>
                    <a:p>
                      <a:pPr algn="ctr" rtl="0" fontAlgn="ctr">
                        <a:spcBef>
                          <a:spcPts val="0"/>
                        </a:spcBef>
                        <a:spcAft>
                          <a:spcPts val="0"/>
                        </a:spcAft>
                      </a:pPr>
                      <a:r>
                        <a:rPr lang="en-GB" sz="1200" b="1" i="0" u="none" strike="noStrike">
                          <a:solidFill>
                            <a:srgbClr val="000000"/>
                          </a:solidFill>
                          <a:effectLst/>
                          <a:latin typeface="Arial" panose="020B0604020202020204" pitchFamily="34" charset="0"/>
                        </a:rPr>
                        <a:t>VONA-200 &amp; peg IFN &amp; ETV</a:t>
                      </a:r>
                      <a:endParaRPr lang="en-GB" sz="120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hMerge="1">
                  <a:txBody>
                    <a:bodyPr/>
                    <a:lstStyle/>
                    <a:p>
                      <a:endParaRPr lang="en-GB"/>
                    </a:p>
                  </a:txBody>
                  <a:tcPr/>
                </a:tc>
                <a:tc hMerge="1">
                  <a:txBody>
                    <a:bodyPr/>
                    <a:lstStyle/>
                    <a:p>
                      <a:endParaRPr lang="en-GB"/>
                    </a:p>
                  </a:txBody>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gridSpan="3">
                  <a:txBody>
                    <a:bodyPr/>
                    <a:lstStyle/>
                    <a:p>
                      <a:pPr algn="ctr" rtl="0" fontAlgn="ctr">
                        <a:spcBef>
                          <a:spcPts val="0"/>
                        </a:spcBef>
                        <a:spcAft>
                          <a:spcPts val="0"/>
                        </a:spcAft>
                      </a:pPr>
                      <a:r>
                        <a:rPr lang="en-GB" sz="1200" b="1" i="0" u="none" strike="noStrike">
                          <a:solidFill>
                            <a:srgbClr val="000000"/>
                          </a:solidFill>
                          <a:effectLst/>
                          <a:latin typeface="Arial" panose="020B0604020202020204" pitchFamily="34" charset="0"/>
                        </a:rPr>
                        <a:t>Arm 2 Dual</a:t>
                      </a:r>
                      <a:endParaRPr lang="en-GB" sz="1200">
                        <a:effectLst/>
                      </a:endParaRPr>
                    </a:p>
                    <a:p>
                      <a:pPr algn="ctr" rtl="0" fontAlgn="ctr">
                        <a:spcBef>
                          <a:spcPts val="0"/>
                        </a:spcBef>
                        <a:spcAft>
                          <a:spcPts val="0"/>
                        </a:spcAft>
                      </a:pPr>
                      <a:r>
                        <a:rPr lang="en-GB" sz="1200" b="1" i="0" u="none" strike="noStrike">
                          <a:solidFill>
                            <a:srgbClr val="000000"/>
                          </a:solidFill>
                          <a:effectLst/>
                          <a:latin typeface="Arial" panose="020B0604020202020204" pitchFamily="34" charset="0"/>
                        </a:rPr>
                        <a:t>VONA-200 &amp; peg IFN</a:t>
                      </a:r>
                      <a:endParaRPr lang="en-GB"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849335751"/>
                  </a:ext>
                </a:extLst>
              </a:tr>
              <a:tr h="381011">
                <a:tc vMerge="1">
                  <a:txBody>
                    <a:bodyPr/>
                    <a:lstStyle/>
                    <a:p>
                      <a:endParaRPr lang="en-GB"/>
                    </a:p>
                  </a:txBody>
                  <a:tcPr/>
                </a:tc>
                <a:tc>
                  <a:txBody>
                    <a:bodyPr/>
                    <a:lstStyle/>
                    <a:p>
                      <a:pPr algn="ctr" rtl="0" fontAlgn="ctr">
                        <a:spcBef>
                          <a:spcPts val="0"/>
                        </a:spcBef>
                        <a:spcAft>
                          <a:spcPts val="0"/>
                        </a:spcAft>
                      </a:pPr>
                      <a:r>
                        <a:rPr lang="en-GB" sz="1200" b="0" i="0" u="none" strike="noStrike">
                          <a:solidFill>
                            <a:srgbClr val="000000"/>
                          </a:solidFill>
                          <a:effectLst/>
                          <a:latin typeface="Arial" panose="020B0604020202020204" pitchFamily="34" charset="0"/>
                        </a:rPr>
                        <a:t>all</a:t>
                      </a:r>
                      <a:endParaRPr lang="en-GB" sz="1200">
                        <a:effectLst/>
                      </a:endParaRPr>
                    </a:p>
                    <a:p>
                      <a:pPr algn="ctr" rtl="0" fontAlgn="ctr">
                        <a:spcBef>
                          <a:spcPts val="0"/>
                        </a:spcBef>
                        <a:spcAft>
                          <a:spcPts val="0"/>
                        </a:spcAft>
                      </a:pPr>
                      <a:r>
                        <a:rPr lang="en-GB" sz="1200" b="0" i="0" u="none" strike="noStrike">
                          <a:solidFill>
                            <a:srgbClr val="000000"/>
                          </a:solidFill>
                          <a:effectLst/>
                          <a:latin typeface="Arial" panose="020B0604020202020204" pitchFamily="34" charset="0"/>
                        </a:rPr>
                        <a:t>n=10</a:t>
                      </a:r>
                      <a:endParaRPr lang="en-GB" sz="120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ctr" rtl="0" fontAlgn="ctr">
                        <a:spcBef>
                          <a:spcPts val="0"/>
                        </a:spcBef>
                        <a:spcAft>
                          <a:spcPts val="0"/>
                        </a:spcAft>
                      </a:pPr>
                      <a:r>
                        <a:rPr lang="en-GB" sz="1200" b="0" i="0" u="none" strike="noStrike">
                          <a:solidFill>
                            <a:srgbClr val="980000"/>
                          </a:solidFill>
                          <a:effectLst/>
                          <a:latin typeface="Calibri" panose="020F0502020204030204" pitchFamily="34" charset="0"/>
                        </a:rPr>
                        <a:t>HBeAg-</a:t>
                      </a:r>
                      <a:endParaRPr lang="en-GB" sz="1200">
                        <a:effectLst/>
                      </a:endParaRPr>
                    </a:p>
                    <a:p>
                      <a:pPr algn="ctr" rtl="0" fontAlgn="ctr">
                        <a:spcBef>
                          <a:spcPts val="0"/>
                        </a:spcBef>
                        <a:spcAft>
                          <a:spcPts val="0"/>
                        </a:spcAft>
                      </a:pPr>
                      <a:r>
                        <a:rPr lang="en-GB" sz="1200" b="0" i="0" u="none" strike="noStrike">
                          <a:solidFill>
                            <a:srgbClr val="980000"/>
                          </a:solidFill>
                          <a:effectLst/>
                          <a:latin typeface="Calibri" panose="020F0502020204030204" pitchFamily="34" charset="0"/>
                        </a:rPr>
                        <a:t>n=7</a:t>
                      </a:r>
                      <a:endParaRPr lang="en-GB" sz="1200">
                        <a:effectLst/>
                      </a:endParaRPr>
                    </a:p>
                  </a:txBody>
                  <a:tcPr marL="11438" marR="11438" marT="7625" marB="76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ctr" rtl="0" fontAlgn="ctr">
                        <a:spcBef>
                          <a:spcPts val="0"/>
                        </a:spcBef>
                        <a:spcAft>
                          <a:spcPts val="0"/>
                        </a:spcAft>
                      </a:pPr>
                      <a:r>
                        <a:rPr lang="en-GB" sz="1200" b="0" i="0" u="none" strike="noStrike">
                          <a:solidFill>
                            <a:srgbClr val="0000FF"/>
                          </a:solidFill>
                          <a:effectLst/>
                          <a:latin typeface="Calibri" panose="020F0502020204030204" pitchFamily="34" charset="0"/>
                        </a:rPr>
                        <a:t>HBeAg+</a:t>
                      </a:r>
                      <a:endParaRPr lang="en-GB" sz="1200">
                        <a:effectLst/>
                      </a:endParaRPr>
                    </a:p>
                    <a:p>
                      <a:pPr algn="ctr" rtl="0" fontAlgn="ctr">
                        <a:spcBef>
                          <a:spcPts val="0"/>
                        </a:spcBef>
                        <a:spcAft>
                          <a:spcPts val="0"/>
                        </a:spcAft>
                      </a:pPr>
                      <a:r>
                        <a:rPr lang="en-GB" sz="1200" b="0" i="0" u="none" strike="noStrike">
                          <a:solidFill>
                            <a:srgbClr val="0000FF"/>
                          </a:solidFill>
                          <a:effectLst/>
                          <a:latin typeface="Calibri" panose="020F0502020204030204" pitchFamily="34" charset="0"/>
                        </a:rPr>
                        <a:t>n=3</a:t>
                      </a:r>
                      <a:endParaRPr lang="en-GB" sz="1200">
                        <a:effectLst/>
                      </a:endParaRPr>
                    </a:p>
                  </a:txBody>
                  <a:tcPr marL="11438" marR="11438" marT="7625" marB="7625" anchor="ctr">
                    <a:lnL w="9525" cap="flat" cmpd="sng" algn="ctr">
                      <a:solidFill>
                        <a:srgbClr val="FFFFFF"/>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algn="ctr" rtl="0" fontAlgn="ctr">
                        <a:spcBef>
                          <a:spcPts val="0"/>
                        </a:spcBef>
                        <a:spcAft>
                          <a:spcPts val="0"/>
                        </a:spcAft>
                      </a:pPr>
                      <a:r>
                        <a:rPr lang="en-GB" sz="1200" b="0" i="0" u="none" strike="noStrike">
                          <a:solidFill>
                            <a:srgbClr val="000000"/>
                          </a:solidFill>
                          <a:effectLst/>
                          <a:latin typeface="Arial" panose="020B0604020202020204" pitchFamily="34" charset="0"/>
                        </a:rPr>
                        <a:t>all</a:t>
                      </a:r>
                      <a:endParaRPr lang="en-GB" sz="1200">
                        <a:effectLst/>
                      </a:endParaRPr>
                    </a:p>
                    <a:p>
                      <a:pPr algn="ctr" rtl="0" fontAlgn="ctr">
                        <a:spcBef>
                          <a:spcPts val="0"/>
                        </a:spcBef>
                        <a:spcAft>
                          <a:spcPts val="0"/>
                        </a:spcAft>
                      </a:pPr>
                      <a:r>
                        <a:rPr lang="en-GB" sz="1200" b="0" i="0" u="none" strike="noStrike">
                          <a:solidFill>
                            <a:srgbClr val="000000"/>
                          </a:solidFill>
                          <a:effectLst/>
                          <a:latin typeface="Arial" panose="020B0604020202020204" pitchFamily="34" charset="0"/>
                        </a:rPr>
                        <a:t>n=10</a:t>
                      </a:r>
                      <a:endParaRPr lang="en-GB"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ctr" rtl="0" fontAlgn="ctr">
                        <a:spcBef>
                          <a:spcPts val="0"/>
                        </a:spcBef>
                        <a:spcAft>
                          <a:spcPts val="0"/>
                        </a:spcAft>
                      </a:pPr>
                      <a:r>
                        <a:rPr lang="en-GB" sz="1200" b="0" i="0" u="none" strike="noStrike">
                          <a:solidFill>
                            <a:srgbClr val="980000"/>
                          </a:solidFill>
                          <a:effectLst/>
                          <a:latin typeface="Calibri" panose="020F0502020204030204" pitchFamily="34" charset="0"/>
                        </a:rPr>
                        <a:t>HBeAg-</a:t>
                      </a:r>
                      <a:endParaRPr lang="en-GB" sz="1200">
                        <a:effectLst/>
                      </a:endParaRPr>
                    </a:p>
                    <a:p>
                      <a:pPr algn="ctr" rtl="0" fontAlgn="ctr">
                        <a:spcBef>
                          <a:spcPts val="0"/>
                        </a:spcBef>
                        <a:spcAft>
                          <a:spcPts val="0"/>
                        </a:spcAft>
                      </a:pPr>
                      <a:r>
                        <a:rPr lang="en-GB" sz="1200" b="0" i="0" u="none" strike="noStrike">
                          <a:solidFill>
                            <a:srgbClr val="980000"/>
                          </a:solidFill>
                          <a:effectLst/>
                          <a:latin typeface="Calibri" panose="020F0502020204030204" pitchFamily="34" charset="0"/>
                        </a:rPr>
                        <a:t>n=6</a:t>
                      </a:r>
                      <a:endParaRPr lang="en-GB" sz="1200">
                        <a:effectLst/>
                      </a:endParaRPr>
                    </a:p>
                  </a:txBody>
                  <a:tcPr marL="11438" marR="11438" marT="7625" marB="76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ctr" rtl="0" fontAlgn="ctr">
                        <a:spcBef>
                          <a:spcPts val="0"/>
                        </a:spcBef>
                        <a:spcAft>
                          <a:spcPts val="0"/>
                        </a:spcAft>
                      </a:pPr>
                      <a:r>
                        <a:rPr lang="en-GB" sz="1200" b="0" i="0" u="none" strike="noStrike">
                          <a:solidFill>
                            <a:srgbClr val="0000FF"/>
                          </a:solidFill>
                          <a:effectLst/>
                          <a:latin typeface="Calibri" panose="020F0502020204030204" pitchFamily="34" charset="0"/>
                        </a:rPr>
                        <a:t>HBeAg+</a:t>
                      </a:r>
                      <a:endParaRPr lang="en-GB" sz="1200">
                        <a:effectLst/>
                      </a:endParaRPr>
                    </a:p>
                    <a:p>
                      <a:pPr algn="ctr" rtl="0" fontAlgn="ctr">
                        <a:spcBef>
                          <a:spcPts val="0"/>
                        </a:spcBef>
                        <a:spcAft>
                          <a:spcPts val="0"/>
                        </a:spcAft>
                      </a:pPr>
                      <a:r>
                        <a:rPr lang="en-GB" sz="1200" b="0" i="0" u="none" strike="noStrike">
                          <a:solidFill>
                            <a:srgbClr val="0000FF"/>
                          </a:solidFill>
                          <a:effectLst/>
                          <a:latin typeface="Calibri" panose="020F0502020204030204" pitchFamily="34" charset="0"/>
                        </a:rPr>
                        <a:t>n=4</a:t>
                      </a:r>
                      <a:endParaRPr lang="en-GB" sz="1200">
                        <a:effectLst/>
                      </a:endParaRPr>
                    </a:p>
                  </a:txBody>
                  <a:tcPr marL="11438" marR="11438" marT="7625" marB="7625" anchor="ctr">
                    <a:lnL w="9525" cap="flat" cmpd="sng" algn="ctr">
                      <a:solidFill>
                        <a:srgbClr val="FFFFFF"/>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extLst>
                  <a:ext uri="{0D108BD9-81ED-4DB2-BD59-A6C34878D82A}">
                    <a16:rowId xmlns:a16="http://schemas.microsoft.com/office/drawing/2014/main" val="1048591499"/>
                  </a:ext>
                </a:extLst>
              </a:tr>
              <a:tr h="198131">
                <a:tc>
                  <a:txBody>
                    <a:bodyPr/>
                    <a:lstStyle/>
                    <a:p>
                      <a:pPr algn="r" rtl="0" fontAlgn="ctr">
                        <a:spcBef>
                          <a:spcPts val="0"/>
                        </a:spcBef>
                        <a:spcAft>
                          <a:spcPts val="0"/>
                        </a:spcAft>
                      </a:pPr>
                      <a:r>
                        <a:rPr lang="en-GB" sz="1200" b="0" i="0" u="none" strike="noStrike" dirty="0">
                          <a:solidFill>
                            <a:srgbClr val="000000"/>
                          </a:solidFill>
                          <a:effectLst/>
                          <a:latin typeface="Arial" panose="020B0604020202020204" pitchFamily="34" charset="0"/>
                        </a:rPr>
                        <a:t>baseline mean U/L (SD)</a:t>
                      </a:r>
                      <a:endParaRPr lang="en-GB" sz="1200" dirty="0">
                        <a:effectLst/>
                      </a:endParaRPr>
                    </a:p>
                  </a:txBody>
                  <a:tcPr marL="11438" marR="11438" marT="7625" marB="7625" anchor="ctr">
                    <a:lnL w="285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34 (12)</a:t>
                      </a:r>
                      <a:endParaRPr lang="en-CH" sz="120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32 (13)</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41 (6)</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32 (17)</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36 (20)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dirty="0">
                          <a:solidFill>
                            <a:srgbClr val="0000FF"/>
                          </a:solidFill>
                          <a:effectLst/>
                          <a:latin typeface="Arial" panose="020B0604020202020204" pitchFamily="34" charset="0"/>
                        </a:rPr>
                        <a:t>26 (9)</a:t>
                      </a:r>
                      <a:endParaRPr lang="en-CH" sz="1200" dirty="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919448198"/>
                  </a:ext>
                </a:extLst>
              </a:tr>
              <a:tr h="381011">
                <a:tc>
                  <a:txBody>
                    <a:bodyPr/>
                    <a:lstStyle/>
                    <a:p>
                      <a:pPr algn="r" rtl="0" fontAlgn="ctr">
                        <a:spcBef>
                          <a:spcPts val="0"/>
                        </a:spcBef>
                        <a:spcAft>
                          <a:spcPts val="0"/>
                        </a:spcAft>
                      </a:pPr>
                      <a:r>
                        <a:rPr lang="en-GB" sz="1200" b="0" i="0" u="none" strike="noStrike" dirty="0">
                          <a:solidFill>
                            <a:srgbClr val="000000"/>
                          </a:solidFill>
                          <a:effectLst/>
                          <a:latin typeface="Arial" panose="020B0604020202020204" pitchFamily="34" charset="0"/>
                        </a:rPr>
                        <a:t>mean of maximal value U/L (SD) observed between W1 and W16</a:t>
                      </a:r>
                      <a:endParaRPr lang="en-GB" sz="1200" dirty="0">
                        <a:effectLst/>
                      </a:endParaRPr>
                    </a:p>
                  </a:txBody>
                  <a:tcPr marL="11438" marR="11438" marT="7625" marB="7625" anchor="ctr">
                    <a:lnL w="285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305 (239)</a:t>
                      </a:r>
                      <a:endParaRPr lang="en-CH" sz="120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388 (241)</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110 (53)</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195 (165)</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285 (154)</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59 (39)</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3796892016"/>
                  </a:ext>
                </a:extLst>
              </a:tr>
              <a:tr h="198131">
                <a:tc>
                  <a:txBody>
                    <a:bodyPr/>
                    <a:lstStyle/>
                    <a:p>
                      <a:pPr algn="r" rtl="0" fontAlgn="ctr">
                        <a:spcBef>
                          <a:spcPts val="0"/>
                        </a:spcBef>
                        <a:spcAft>
                          <a:spcPts val="0"/>
                        </a:spcAft>
                      </a:pPr>
                      <a:r>
                        <a:rPr lang="en-GB" sz="1200" b="0" i="0" u="none" strike="noStrike" dirty="0">
                          <a:solidFill>
                            <a:srgbClr val="000000"/>
                          </a:solidFill>
                          <a:effectLst/>
                          <a:latin typeface="Arial" panose="020B0604020202020204" pitchFamily="34" charset="0"/>
                        </a:rPr>
                        <a:t>Grade 2 (&gt;3xULN) n (%) from W1 to W16</a:t>
                      </a:r>
                      <a:endParaRPr lang="en-GB" sz="1200" dirty="0">
                        <a:effectLst/>
                      </a:endParaRPr>
                    </a:p>
                  </a:txBody>
                  <a:tcPr marL="11438" marR="11438" marT="7625" marB="7625" anchor="ctr">
                    <a:lnL w="285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3 (30%)</a:t>
                      </a:r>
                      <a:endParaRPr lang="en-CH" sz="120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2 (29%)</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1 (33%)</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590648531"/>
                  </a:ext>
                </a:extLst>
              </a:tr>
              <a:tr h="198131">
                <a:tc>
                  <a:txBody>
                    <a:bodyPr/>
                    <a:lstStyle/>
                    <a:p>
                      <a:pPr algn="r" rtl="0" fontAlgn="ctr">
                        <a:spcBef>
                          <a:spcPts val="0"/>
                        </a:spcBef>
                        <a:spcAft>
                          <a:spcPts val="0"/>
                        </a:spcAft>
                      </a:pPr>
                      <a:r>
                        <a:rPr lang="en-GB" sz="1200" b="0" i="0" u="none" strike="noStrike" dirty="0">
                          <a:solidFill>
                            <a:srgbClr val="000000"/>
                          </a:solidFill>
                          <a:effectLst/>
                          <a:latin typeface="Arial" panose="020B0604020202020204" pitchFamily="34" charset="0"/>
                        </a:rPr>
                        <a:t>Grade 3 (&gt;5xULN) n (%) from W1 to W16</a:t>
                      </a:r>
                      <a:endParaRPr lang="en-GB" sz="1200" dirty="0">
                        <a:effectLst/>
                      </a:endParaRPr>
                    </a:p>
                  </a:txBody>
                  <a:tcPr marL="11438" marR="11438" marT="7625" marB="7625" anchor="ctr">
                    <a:lnL w="285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5 (50%)</a:t>
                      </a:r>
                      <a:endParaRPr lang="en-CH" sz="120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5 (71%)</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4 (40%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4 (67%)</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3804087536"/>
                  </a:ext>
                </a:extLst>
              </a:tr>
              <a:tr h="198131">
                <a:tc>
                  <a:txBody>
                    <a:bodyPr/>
                    <a:lstStyle/>
                    <a:p>
                      <a:pPr algn="r" rtl="0" fontAlgn="ctr">
                        <a:spcBef>
                          <a:spcPts val="0"/>
                        </a:spcBef>
                        <a:spcAft>
                          <a:spcPts val="0"/>
                        </a:spcAft>
                      </a:pPr>
                      <a:r>
                        <a:rPr lang="en-GB" sz="1200" b="0" i="0" u="none" strike="noStrike" dirty="0">
                          <a:solidFill>
                            <a:srgbClr val="000000"/>
                          </a:solidFill>
                          <a:effectLst/>
                          <a:latin typeface="Arial" panose="020B0604020202020204" pitchFamily="34" charset="0"/>
                        </a:rPr>
                        <a:t>Grade 2 or 3 (&gt;5xULN) n (%) from W17 to W40</a:t>
                      </a:r>
                      <a:endParaRPr lang="en-GB" sz="1200" dirty="0">
                        <a:effectLst/>
                      </a:endParaRPr>
                    </a:p>
                  </a:txBody>
                  <a:tcPr marL="11438" marR="11438" marT="7625" marB="7625" anchor="ctr">
                    <a:lnL w="285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1 (10%)</a:t>
                      </a:r>
                      <a:endParaRPr lang="en-CH" sz="120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1 (14%)</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90898634"/>
                  </a:ext>
                </a:extLst>
              </a:tr>
              <a:tr h="381011">
                <a:tc rowSpan="2">
                  <a:txBody>
                    <a:bodyPr/>
                    <a:lstStyle/>
                    <a:p>
                      <a:pPr algn="ctr" rtl="0" fontAlgn="ctr">
                        <a:spcBef>
                          <a:spcPts val="0"/>
                        </a:spcBef>
                        <a:spcAft>
                          <a:spcPts val="0"/>
                        </a:spcAft>
                      </a:pPr>
                      <a:r>
                        <a:rPr lang="en-GB" sz="1200" b="1" i="0" u="none" strike="noStrike" dirty="0">
                          <a:solidFill>
                            <a:srgbClr val="000000"/>
                          </a:solidFill>
                          <a:effectLst/>
                          <a:latin typeface="Arial" panose="020B0604020202020204" pitchFamily="34" charset="0"/>
                        </a:rPr>
                        <a:t>AST</a:t>
                      </a:r>
                      <a:endParaRPr lang="en-GB" sz="1200" dirty="0">
                        <a:effectLst/>
                      </a:endParaRPr>
                    </a:p>
                  </a:txBody>
                  <a:tcPr marL="11438" marR="11438" marT="7625" marB="7625" anchor="ctr">
                    <a:lnL w="285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3F3F3"/>
                    </a:solidFill>
                  </a:tcPr>
                </a:tc>
                <a:tc gridSpan="3">
                  <a:txBody>
                    <a:bodyPr/>
                    <a:lstStyle/>
                    <a:p>
                      <a:pPr algn="ctr" rtl="0" fontAlgn="ctr">
                        <a:spcBef>
                          <a:spcPts val="0"/>
                        </a:spcBef>
                        <a:spcAft>
                          <a:spcPts val="0"/>
                        </a:spcAft>
                      </a:pPr>
                      <a:r>
                        <a:rPr lang="en-GB" sz="1200" b="1" i="0" u="none" strike="noStrike">
                          <a:solidFill>
                            <a:srgbClr val="000000"/>
                          </a:solidFill>
                          <a:effectLst/>
                          <a:latin typeface="Arial" panose="020B0604020202020204" pitchFamily="34" charset="0"/>
                        </a:rPr>
                        <a:t>Arm 1 Triple</a:t>
                      </a:r>
                      <a:endParaRPr lang="en-GB" sz="1200">
                        <a:effectLst/>
                      </a:endParaRPr>
                    </a:p>
                    <a:p>
                      <a:pPr algn="ctr" rtl="0" fontAlgn="ctr">
                        <a:spcBef>
                          <a:spcPts val="0"/>
                        </a:spcBef>
                        <a:spcAft>
                          <a:spcPts val="0"/>
                        </a:spcAft>
                      </a:pPr>
                      <a:r>
                        <a:rPr lang="en-GB" sz="1200" b="1" i="0" u="none" strike="noStrike">
                          <a:solidFill>
                            <a:srgbClr val="000000"/>
                          </a:solidFill>
                          <a:effectLst/>
                          <a:latin typeface="Arial" panose="020B0604020202020204" pitchFamily="34" charset="0"/>
                        </a:rPr>
                        <a:t>VONA-200 &amp; peg IFN &amp; ETV</a:t>
                      </a:r>
                      <a:endParaRPr lang="en-GB" sz="120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hMerge="1">
                  <a:txBody>
                    <a:bodyPr/>
                    <a:lstStyle/>
                    <a:p>
                      <a:endParaRPr lang="en-GB"/>
                    </a:p>
                  </a:txBody>
                  <a:tcPr/>
                </a:tc>
                <a:tc hMerge="1">
                  <a:txBody>
                    <a:bodyPr/>
                    <a:lstStyle/>
                    <a:p>
                      <a:endParaRPr lang="en-GB"/>
                    </a:p>
                  </a:txBody>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gridSpan="3">
                  <a:txBody>
                    <a:bodyPr/>
                    <a:lstStyle/>
                    <a:p>
                      <a:pPr algn="ctr" rtl="0" fontAlgn="ctr">
                        <a:spcBef>
                          <a:spcPts val="0"/>
                        </a:spcBef>
                        <a:spcAft>
                          <a:spcPts val="0"/>
                        </a:spcAft>
                      </a:pPr>
                      <a:r>
                        <a:rPr lang="en-GB" sz="1200" b="1" i="0" u="none" strike="noStrike" dirty="0">
                          <a:solidFill>
                            <a:srgbClr val="000000"/>
                          </a:solidFill>
                          <a:effectLst/>
                          <a:latin typeface="Arial" panose="020B0604020202020204" pitchFamily="34" charset="0"/>
                        </a:rPr>
                        <a:t>Arm 2 Dual</a:t>
                      </a:r>
                      <a:endParaRPr lang="en-GB" sz="1200" dirty="0">
                        <a:effectLst/>
                      </a:endParaRPr>
                    </a:p>
                    <a:p>
                      <a:pPr algn="ctr" rtl="0" fontAlgn="ctr">
                        <a:spcBef>
                          <a:spcPts val="0"/>
                        </a:spcBef>
                        <a:spcAft>
                          <a:spcPts val="0"/>
                        </a:spcAft>
                      </a:pPr>
                      <a:r>
                        <a:rPr lang="en-GB" sz="1200" b="1" i="0" u="none" strike="noStrike" dirty="0">
                          <a:solidFill>
                            <a:srgbClr val="000000"/>
                          </a:solidFill>
                          <a:effectLst/>
                          <a:latin typeface="Arial" panose="020B0604020202020204" pitchFamily="34" charset="0"/>
                        </a:rPr>
                        <a:t>VONA-200 &amp; peg IFN</a:t>
                      </a:r>
                      <a:endParaRPr lang="en-GB" sz="1200" dirty="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437809034"/>
                  </a:ext>
                </a:extLst>
              </a:tr>
              <a:tr h="381011">
                <a:tc vMerge="1">
                  <a:txBody>
                    <a:bodyPr/>
                    <a:lstStyle/>
                    <a:p>
                      <a:endParaRPr lang="en-GB"/>
                    </a:p>
                  </a:txBody>
                  <a:tcPr/>
                </a:tc>
                <a:tc>
                  <a:txBody>
                    <a:bodyPr/>
                    <a:lstStyle/>
                    <a:p>
                      <a:pPr algn="ctr" rtl="0" fontAlgn="ctr">
                        <a:spcBef>
                          <a:spcPts val="0"/>
                        </a:spcBef>
                        <a:spcAft>
                          <a:spcPts val="0"/>
                        </a:spcAft>
                      </a:pPr>
                      <a:r>
                        <a:rPr lang="en-GB" sz="1200" b="0" i="0" u="none" strike="noStrike">
                          <a:solidFill>
                            <a:srgbClr val="000000"/>
                          </a:solidFill>
                          <a:effectLst/>
                          <a:latin typeface="Arial" panose="020B0604020202020204" pitchFamily="34" charset="0"/>
                        </a:rPr>
                        <a:t>all</a:t>
                      </a:r>
                      <a:endParaRPr lang="en-GB" sz="1200">
                        <a:effectLst/>
                      </a:endParaRPr>
                    </a:p>
                    <a:p>
                      <a:pPr algn="ctr" rtl="0" fontAlgn="ctr">
                        <a:spcBef>
                          <a:spcPts val="0"/>
                        </a:spcBef>
                        <a:spcAft>
                          <a:spcPts val="0"/>
                        </a:spcAft>
                      </a:pPr>
                      <a:r>
                        <a:rPr lang="en-GB" sz="1200" b="0" i="0" u="none" strike="noStrike">
                          <a:solidFill>
                            <a:srgbClr val="000000"/>
                          </a:solidFill>
                          <a:effectLst/>
                          <a:latin typeface="Arial" panose="020B0604020202020204" pitchFamily="34" charset="0"/>
                        </a:rPr>
                        <a:t>n=10</a:t>
                      </a:r>
                      <a:endParaRPr lang="en-GB" sz="120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ctr" rtl="0" fontAlgn="ctr">
                        <a:spcBef>
                          <a:spcPts val="0"/>
                        </a:spcBef>
                        <a:spcAft>
                          <a:spcPts val="0"/>
                        </a:spcAft>
                      </a:pPr>
                      <a:r>
                        <a:rPr lang="en-GB" sz="1200" b="0" i="0" u="none" strike="noStrike">
                          <a:solidFill>
                            <a:srgbClr val="980000"/>
                          </a:solidFill>
                          <a:effectLst/>
                          <a:latin typeface="Calibri" panose="020F0502020204030204" pitchFamily="34" charset="0"/>
                        </a:rPr>
                        <a:t>HBeAg-</a:t>
                      </a:r>
                      <a:endParaRPr lang="en-GB" sz="1200">
                        <a:effectLst/>
                      </a:endParaRPr>
                    </a:p>
                    <a:p>
                      <a:pPr algn="ctr" rtl="0" fontAlgn="ctr">
                        <a:spcBef>
                          <a:spcPts val="0"/>
                        </a:spcBef>
                        <a:spcAft>
                          <a:spcPts val="0"/>
                        </a:spcAft>
                      </a:pPr>
                      <a:r>
                        <a:rPr lang="en-GB" sz="1200" b="0" i="0" u="none" strike="noStrike">
                          <a:solidFill>
                            <a:srgbClr val="980000"/>
                          </a:solidFill>
                          <a:effectLst/>
                          <a:latin typeface="Calibri" panose="020F0502020204030204" pitchFamily="34" charset="0"/>
                        </a:rPr>
                        <a:t>n=7</a:t>
                      </a:r>
                      <a:endParaRPr lang="en-GB" sz="1200">
                        <a:effectLst/>
                      </a:endParaRPr>
                    </a:p>
                  </a:txBody>
                  <a:tcPr marL="11438" marR="11438" marT="7625" marB="76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ctr" rtl="0" fontAlgn="ctr">
                        <a:spcBef>
                          <a:spcPts val="0"/>
                        </a:spcBef>
                        <a:spcAft>
                          <a:spcPts val="0"/>
                        </a:spcAft>
                      </a:pPr>
                      <a:r>
                        <a:rPr lang="en-GB" sz="1200" b="0" i="0" u="none" strike="noStrike">
                          <a:solidFill>
                            <a:srgbClr val="0000FF"/>
                          </a:solidFill>
                          <a:effectLst/>
                          <a:latin typeface="Calibri" panose="020F0502020204030204" pitchFamily="34" charset="0"/>
                        </a:rPr>
                        <a:t>HBeAg+</a:t>
                      </a:r>
                      <a:endParaRPr lang="en-GB" sz="1200">
                        <a:effectLst/>
                      </a:endParaRPr>
                    </a:p>
                    <a:p>
                      <a:pPr algn="ctr" rtl="0" fontAlgn="ctr">
                        <a:spcBef>
                          <a:spcPts val="0"/>
                        </a:spcBef>
                        <a:spcAft>
                          <a:spcPts val="0"/>
                        </a:spcAft>
                      </a:pPr>
                      <a:r>
                        <a:rPr lang="en-GB" sz="1200" b="0" i="0" u="none" strike="noStrike">
                          <a:solidFill>
                            <a:srgbClr val="0000FF"/>
                          </a:solidFill>
                          <a:effectLst/>
                          <a:latin typeface="Calibri" panose="020F0502020204030204" pitchFamily="34" charset="0"/>
                        </a:rPr>
                        <a:t>n=3</a:t>
                      </a:r>
                      <a:endParaRPr lang="en-GB" sz="1200">
                        <a:effectLst/>
                      </a:endParaRPr>
                    </a:p>
                  </a:txBody>
                  <a:tcPr marL="11438" marR="11438" marT="7625" marB="7625" anchor="ctr">
                    <a:lnL w="9525" cap="flat" cmpd="sng" algn="ctr">
                      <a:solidFill>
                        <a:srgbClr val="FFFFFF"/>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algn="ctr" rtl="0" fontAlgn="ctr">
                        <a:spcBef>
                          <a:spcPts val="0"/>
                        </a:spcBef>
                        <a:spcAft>
                          <a:spcPts val="0"/>
                        </a:spcAft>
                      </a:pPr>
                      <a:r>
                        <a:rPr lang="en-GB" sz="1200" b="0" i="0" u="none" strike="noStrike">
                          <a:solidFill>
                            <a:srgbClr val="000000"/>
                          </a:solidFill>
                          <a:effectLst/>
                          <a:latin typeface="Arial" panose="020B0604020202020204" pitchFamily="34" charset="0"/>
                        </a:rPr>
                        <a:t>all</a:t>
                      </a:r>
                      <a:endParaRPr lang="en-GB" sz="1200">
                        <a:effectLst/>
                      </a:endParaRPr>
                    </a:p>
                    <a:p>
                      <a:pPr algn="ctr" rtl="0" fontAlgn="ctr">
                        <a:spcBef>
                          <a:spcPts val="0"/>
                        </a:spcBef>
                        <a:spcAft>
                          <a:spcPts val="0"/>
                        </a:spcAft>
                      </a:pPr>
                      <a:r>
                        <a:rPr lang="en-GB" sz="1200" b="0" i="0" u="none" strike="noStrike">
                          <a:solidFill>
                            <a:srgbClr val="000000"/>
                          </a:solidFill>
                          <a:effectLst/>
                          <a:latin typeface="Arial" panose="020B0604020202020204" pitchFamily="34" charset="0"/>
                        </a:rPr>
                        <a:t>n=10</a:t>
                      </a:r>
                      <a:endParaRPr lang="en-GB"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ctr" rtl="0" fontAlgn="ctr">
                        <a:spcBef>
                          <a:spcPts val="0"/>
                        </a:spcBef>
                        <a:spcAft>
                          <a:spcPts val="0"/>
                        </a:spcAft>
                      </a:pPr>
                      <a:r>
                        <a:rPr lang="en-GB" sz="1200" b="0" i="0" u="none" strike="noStrike">
                          <a:solidFill>
                            <a:srgbClr val="980000"/>
                          </a:solidFill>
                          <a:effectLst/>
                          <a:latin typeface="Calibri" panose="020F0502020204030204" pitchFamily="34" charset="0"/>
                        </a:rPr>
                        <a:t>HBeAg-</a:t>
                      </a:r>
                      <a:endParaRPr lang="en-GB" sz="1200">
                        <a:effectLst/>
                      </a:endParaRPr>
                    </a:p>
                    <a:p>
                      <a:pPr algn="ctr" rtl="0" fontAlgn="ctr">
                        <a:spcBef>
                          <a:spcPts val="0"/>
                        </a:spcBef>
                        <a:spcAft>
                          <a:spcPts val="0"/>
                        </a:spcAft>
                      </a:pPr>
                      <a:r>
                        <a:rPr lang="en-GB" sz="1200" b="0" i="0" u="none" strike="noStrike">
                          <a:solidFill>
                            <a:srgbClr val="980000"/>
                          </a:solidFill>
                          <a:effectLst/>
                          <a:latin typeface="Calibri" panose="020F0502020204030204" pitchFamily="34" charset="0"/>
                        </a:rPr>
                        <a:t>n=6</a:t>
                      </a:r>
                      <a:endParaRPr lang="en-GB" sz="1200">
                        <a:effectLst/>
                      </a:endParaRPr>
                    </a:p>
                  </a:txBody>
                  <a:tcPr marL="11438" marR="11438" marT="7625" marB="76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ctr" rtl="0" fontAlgn="ctr">
                        <a:spcBef>
                          <a:spcPts val="0"/>
                        </a:spcBef>
                        <a:spcAft>
                          <a:spcPts val="0"/>
                        </a:spcAft>
                      </a:pPr>
                      <a:r>
                        <a:rPr lang="en-GB" sz="1200" b="0" i="0" u="none" strike="noStrike">
                          <a:solidFill>
                            <a:srgbClr val="0000FF"/>
                          </a:solidFill>
                          <a:effectLst/>
                          <a:latin typeface="Calibri" panose="020F0502020204030204" pitchFamily="34" charset="0"/>
                        </a:rPr>
                        <a:t>HBeAg+</a:t>
                      </a:r>
                      <a:endParaRPr lang="en-GB" sz="1200">
                        <a:effectLst/>
                      </a:endParaRPr>
                    </a:p>
                    <a:p>
                      <a:pPr algn="ctr" rtl="0" fontAlgn="ctr">
                        <a:spcBef>
                          <a:spcPts val="0"/>
                        </a:spcBef>
                        <a:spcAft>
                          <a:spcPts val="0"/>
                        </a:spcAft>
                      </a:pPr>
                      <a:r>
                        <a:rPr lang="en-GB" sz="1200" b="0" i="0" u="none" strike="noStrike">
                          <a:solidFill>
                            <a:srgbClr val="0000FF"/>
                          </a:solidFill>
                          <a:effectLst/>
                          <a:latin typeface="Calibri" panose="020F0502020204030204" pitchFamily="34" charset="0"/>
                        </a:rPr>
                        <a:t>n=4</a:t>
                      </a:r>
                      <a:endParaRPr lang="en-GB" sz="1200">
                        <a:effectLst/>
                      </a:endParaRPr>
                    </a:p>
                  </a:txBody>
                  <a:tcPr marL="11438" marR="11438" marT="7625" marB="7625" anchor="ctr">
                    <a:lnL w="9525" cap="flat" cmpd="sng" algn="ctr">
                      <a:solidFill>
                        <a:srgbClr val="FFFFFF"/>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extLst>
                  <a:ext uri="{0D108BD9-81ED-4DB2-BD59-A6C34878D82A}">
                    <a16:rowId xmlns:a16="http://schemas.microsoft.com/office/drawing/2014/main" val="1566280691"/>
                  </a:ext>
                </a:extLst>
              </a:tr>
              <a:tr h="198131">
                <a:tc>
                  <a:txBody>
                    <a:bodyPr/>
                    <a:lstStyle/>
                    <a:p>
                      <a:pPr algn="r" rtl="0" fontAlgn="ctr">
                        <a:spcBef>
                          <a:spcPts val="0"/>
                        </a:spcBef>
                        <a:spcAft>
                          <a:spcPts val="0"/>
                        </a:spcAft>
                      </a:pPr>
                      <a:r>
                        <a:rPr lang="en-GB" sz="1200" b="0" i="0" u="none" strike="noStrike" dirty="0">
                          <a:solidFill>
                            <a:srgbClr val="000000"/>
                          </a:solidFill>
                          <a:effectLst/>
                          <a:latin typeface="Arial" panose="020B0604020202020204" pitchFamily="34" charset="0"/>
                        </a:rPr>
                        <a:t>baseline mean U/L (SD)</a:t>
                      </a:r>
                      <a:endParaRPr lang="en-GB" sz="1200" dirty="0">
                        <a:effectLst/>
                      </a:endParaRPr>
                    </a:p>
                  </a:txBody>
                  <a:tcPr marL="11438" marR="11438" marT="7625" marB="7625" anchor="ctr">
                    <a:lnL w="285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27 (9)</a:t>
                      </a:r>
                      <a:endParaRPr lang="en-CH" sz="120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25 (9)</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31 (12)</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29 (9)</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31 (11)</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dirty="0">
                          <a:solidFill>
                            <a:srgbClr val="0000FF"/>
                          </a:solidFill>
                          <a:effectLst/>
                          <a:latin typeface="Arial" panose="020B0604020202020204" pitchFamily="34" charset="0"/>
                        </a:rPr>
                        <a:t>26 (6)</a:t>
                      </a:r>
                      <a:endParaRPr lang="en-CH" sz="1200" dirty="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766009563"/>
                  </a:ext>
                </a:extLst>
              </a:tr>
              <a:tr h="381011">
                <a:tc>
                  <a:txBody>
                    <a:bodyPr/>
                    <a:lstStyle/>
                    <a:p>
                      <a:pPr algn="r" rtl="0" fontAlgn="ctr">
                        <a:spcBef>
                          <a:spcPts val="0"/>
                        </a:spcBef>
                        <a:spcAft>
                          <a:spcPts val="0"/>
                        </a:spcAft>
                      </a:pPr>
                      <a:r>
                        <a:rPr lang="en-GB" sz="1200" b="0" i="0" u="none" strike="noStrike" dirty="0">
                          <a:solidFill>
                            <a:srgbClr val="000000"/>
                          </a:solidFill>
                          <a:effectLst/>
                          <a:latin typeface="Arial" panose="020B0604020202020204" pitchFamily="34" charset="0"/>
                        </a:rPr>
                        <a:t>mean of maximal value U/L (SD) observed between W1 and W16</a:t>
                      </a:r>
                      <a:endParaRPr lang="en-GB" sz="1200" dirty="0">
                        <a:effectLst/>
                      </a:endParaRPr>
                    </a:p>
                  </a:txBody>
                  <a:tcPr marL="11438" marR="11438" marT="7625" marB="7625" anchor="ctr">
                    <a:lnL w="285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241 (193)</a:t>
                      </a:r>
                      <a:endParaRPr lang="en-CH" sz="120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273 (200)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166 (188)</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dirty="0">
                          <a:solidFill>
                            <a:srgbClr val="000000"/>
                          </a:solidFill>
                          <a:effectLst/>
                          <a:latin typeface="Arial" panose="020B0604020202020204" pitchFamily="34" charset="0"/>
                        </a:rPr>
                        <a:t>175 (153)</a:t>
                      </a:r>
                      <a:endParaRPr lang="en-CH" sz="1200" dirty="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250 (159)</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64 (27)</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862394682"/>
                  </a:ext>
                </a:extLst>
              </a:tr>
              <a:tr h="198131">
                <a:tc>
                  <a:txBody>
                    <a:bodyPr/>
                    <a:lstStyle/>
                    <a:p>
                      <a:pPr algn="r" rtl="0" fontAlgn="ctr">
                        <a:spcBef>
                          <a:spcPts val="0"/>
                        </a:spcBef>
                        <a:spcAft>
                          <a:spcPts val="0"/>
                        </a:spcAft>
                      </a:pPr>
                      <a:r>
                        <a:rPr lang="en-GB" sz="1200" b="0" i="0" u="none" strike="noStrike" dirty="0">
                          <a:solidFill>
                            <a:srgbClr val="000000"/>
                          </a:solidFill>
                          <a:effectLst/>
                          <a:latin typeface="Arial" panose="020B0604020202020204" pitchFamily="34" charset="0"/>
                        </a:rPr>
                        <a:t>Grade 2 (&gt;3xULN) n (%) during W1 to W16</a:t>
                      </a:r>
                      <a:endParaRPr lang="en-GB" sz="1200" dirty="0">
                        <a:effectLst/>
                      </a:endParaRPr>
                    </a:p>
                  </a:txBody>
                  <a:tcPr marL="11438" marR="11438" marT="7625" marB="7625" anchor="ctr">
                    <a:lnL w="285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spcBef>
                          <a:spcPts val="0"/>
                        </a:spcBef>
                        <a:spcAft>
                          <a:spcPts val="0"/>
                        </a:spcAft>
                      </a:pPr>
                      <a:r>
                        <a:rPr lang="en-CH" sz="1200" b="0" i="0" u="none" strike="noStrike">
                          <a:solidFill>
                            <a:srgbClr val="000000"/>
                          </a:solidFill>
                          <a:effectLst/>
                          <a:latin typeface="Arial" panose="020B0604020202020204" pitchFamily="34" charset="0"/>
                        </a:rPr>
                        <a:t>3 (30%)</a:t>
                      </a:r>
                      <a:endParaRPr lang="en-CH" sz="120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3 (43%)</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dirty="0">
                          <a:solidFill>
                            <a:srgbClr val="000000"/>
                          </a:solidFill>
                          <a:effectLst/>
                          <a:latin typeface="Arial" panose="020B0604020202020204" pitchFamily="34" charset="0"/>
                        </a:rPr>
                        <a:t>1 (10%)</a:t>
                      </a:r>
                      <a:endParaRPr lang="en-CH" sz="1200" dirty="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980000"/>
                          </a:solidFill>
                          <a:effectLst/>
                          <a:latin typeface="Arial" panose="020B0604020202020204" pitchFamily="34" charset="0"/>
                        </a:rPr>
                        <a:t>1 (17%)</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a:solidFill>
                            <a:srgbClr val="0000FF"/>
                          </a:solidFill>
                          <a:effectLst/>
                          <a:latin typeface="Arial" panose="020B0604020202020204" pitchFamily="34" charset="0"/>
                        </a:rPr>
                        <a:t>0</a:t>
                      </a:r>
                      <a:endParaRPr lang="en-CH" sz="120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111390177"/>
                  </a:ext>
                </a:extLst>
              </a:tr>
              <a:tr h="198131">
                <a:tc>
                  <a:txBody>
                    <a:bodyPr/>
                    <a:lstStyle/>
                    <a:p>
                      <a:pPr algn="r" rtl="0" fontAlgn="ctr">
                        <a:spcBef>
                          <a:spcPts val="0"/>
                        </a:spcBef>
                        <a:spcAft>
                          <a:spcPts val="0"/>
                        </a:spcAft>
                      </a:pPr>
                      <a:r>
                        <a:rPr lang="en-GB" sz="1200" b="0" i="0" u="none" strike="noStrike" dirty="0">
                          <a:solidFill>
                            <a:srgbClr val="000000"/>
                          </a:solidFill>
                          <a:effectLst/>
                          <a:latin typeface="Arial" panose="020B0604020202020204" pitchFamily="34" charset="0"/>
                        </a:rPr>
                        <a:t>Grade 3 (&gt;5xULN) n (%) during W1 to W16</a:t>
                      </a:r>
                      <a:endParaRPr lang="en-GB" sz="1200" dirty="0">
                        <a:effectLst/>
                      </a:endParaRPr>
                    </a:p>
                  </a:txBody>
                  <a:tcPr marL="11438" marR="11438" marT="7625" marB="7625" anchor="ctr">
                    <a:lnL w="2857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rtl="0" fontAlgn="ctr">
                        <a:spcBef>
                          <a:spcPts val="0"/>
                        </a:spcBef>
                        <a:spcAft>
                          <a:spcPts val="0"/>
                        </a:spcAft>
                      </a:pPr>
                      <a:r>
                        <a:rPr lang="en-CH" sz="1200" b="0" i="0" u="none" strike="noStrike" dirty="0">
                          <a:solidFill>
                            <a:srgbClr val="000000"/>
                          </a:solidFill>
                          <a:effectLst/>
                          <a:latin typeface="Arial" panose="020B0604020202020204" pitchFamily="34" charset="0"/>
                        </a:rPr>
                        <a:t>4 (40%)</a:t>
                      </a:r>
                      <a:endParaRPr lang="en-CH" sz="1200" dirty="0">
                        <a:effectLst/>
                      </a:endParaRPr>
                    </a:p>
                  </a:txBody>
                  <a:tcPr marL="11438" marR="11438" marT="7625" marB="7625" anchor="ctr">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dirty="0">
                          <a:solidFill>
                            <a:srgbClr val="980000"/>
                          </a:solidFill>
                          <a:effectLst/>
                          <a:latin typeface="Arial" panose="020B0604020202020204" pitchFamily="34" charset="0"/>
                        </a:rPr>
                        <a:t>3 (43%)</a:t>
                      </a:r>
                      <a:endParaRPr lang="en-CH" sz="1200" dirty="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dirty="0">
                          <a:solidFill>
                            <a:srgbClr val="0000FF"/>
                          </a:solidFill>
                          <a:effectLst/>
                          <a:latin typeface="Arial" panose="020B0604020202020204" pitchFamily="34" charset="0"/>
                        </a:rPr>
                        <a:t>1 (33%)</a:t>
                      </a:r>
                      <a:endParaRPr lang="en-CH" sz="1200" dirty="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fontAlgn="b"/>
                      <a:r>
                        <a:rPr lang="en-CH" sz="1200" dirty="0">
                          <a:effectLst/>
                        </a:rPr>
                        <a:t> </a:t>
                      </a:r>
                    </a:p>
                  </a:txBody>
                  <a:tcPr marL="11438" marR="11438" marT="7625" marB="7625"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dirty="0">
                          <a:solidFill>
                            <a:srgbClr val="000000"/>
                          </a:solidFill>
                          <a:effectLst/>
                          <a:latin typeface="Arial" panose="020B0604020202020204" pitchFamily="34" charset="0"/>
                        </a:rPr>
                        <a:t>3 (30%)</a:t>
                      </a:r>
                      <a:endParaRPr lang="en-CH" sz="1200" dirty="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dirty="0">
                          <a:solidFill>
                            <a:srgbClr val="980000"/>
                          </a:solidFill>
                          <a:effectLst/>
                          <a:latin typeface="Arial" panose="020B0604020202020204" pitchFamily="34" charset="0"/>
                        </a:rPr>
                        <a:t>3 (50%)</a:t>
                      </a:r>
                      <a:endParaRPr lang="en-CH" sz="1200" dirty="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CH" sz="1200" b="0" i="0" u="none" strike="noStrike" dirty="0">
                          <a:solidFill>
                            <a:srgbClr val="0000FF"/>
                          </a:solidFill>
                          <a:effectLst/>
                          <a:latin typeface="Arial" panose="020B0604020202020204" pitchFamily="34" charset="0"/>
                        </a:rPr>
                        <a:t>0</a:t>
                      </a:r>
                      <a:endParaRPr lang="en-CH" sz="1200" dirty="0">
                        <a:effectLst/>
                      </a:endParaRPr>
                    </a:p>
                  </a:txBody>
                  <a:tcPr marL="11438" marR="11438" marT="7625" marB="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23946549"/>
                  </a:ext>
                </a:extLst>
              </a:tr>
            </a:tbl>
          </a:graphicData>
        </a:graphic>
      </p:graphicFrame>
      <p:sp>
        <p:nvSpPr>
          <p:cNvPr id="6" name="Rectangle 1">
            <a:extLst>
              <a:ext uri="{FF2B5EF4-FFF2-40B4-BE49-F238E27FC236}">
                <a16:creationId xmlns:a16="http://schemas.microsoft.com/office/drawing/2014/main" id="{FEBA5922-6D36-A47A-74CA-9C8D7EF20015}"/>
              </a:ext>
            </a:extLst>
          </p:cNvPr>
          <p:cNvSpPr>
            <a:spLocks noChangeArrowheads="1"/>
          </p:cNvSpPr>
          <p:nvPr/>
        </p:nvSpPr>
        <p:spPr bwMode="auto">
          <a:xfrm>
            <a:off x="1432323" y="1445418"/>
            <a:ext cx="138564" cy="190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GB" sz="788"/>
          </a:p>
        </p:txBody>
      </p:sp>
    </p:spTree>
    <p:extLst>
      <p:ext uri="{BB962C8B-B14F-4D97-AF65-F5344CB8AC3E}">
        <p14:creationId xmlns:p14="http://schemas.microsoft.com/office/powerpoint/2010/main" val="2089026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0B2E0527-3639-45F2-A608-1E621ED3E5E3}"/>
              </a:ext>
            </a:extLst>
          </p:cNvPr>
          <p:cNvSpPr>
            <a:spLocks noGrp="1"/>
          </p:cNvSpPr>
          <p:nvPr>
            <p:ph type="subTitle" idx="1"/>
          </p:nvPr>
        </p:nvSpPr>
        <p:spPr/>
        <p:txBody>
          <a:bodyPr/>
          <a:lstStyle/>
          <a:p>
            <a:endParaRPr lang="fr-FR"/>
          </a:p>
        </p:txBody>
      </p:sp>
      <p:sp>
        <p:nvSpPr>
          <p:cNvPr id="3" name="Espace réservé du texte 2">
            <a:extLst>
              <a:ext uri="{FF2B5EF4-FFF2-40B4-BE49-F238E27FC236}">
                <a16:creationId xmlns:a16="http://schemas.microsoft.com/office/drawing/2014/main" id="{20EE7E60-4D5D-4CCB-ABE8-5D2787DA05A5}"/>
              </a:ext>
            </a:extLst>
          </p:cNvPr>
          <p:cNvSpPr>
            <a:spLocks noGrp="1"/>
          </p:cNvSpPr>
          <p:nvPr>
            <p:ph type="body" idx="2"/>
          </p:nvPr>
        </p:nvSpPr>
        <p:spPr/>
        <p:txBody>
          <a:bodyPr/>
          <a:lstStyle/>
          <a:p>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BACK-UP </a:t>
            </a:r>
            <a:r>
              <a:rPr lang="en-US" dirty="0" err="1">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Vonafexor</a:t>
            </a: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 cohort </a:t>
            </a:r>
            <a:r>
              <a:rPr lang="en-US" dirty="0" err="1">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tablulated</a:t>
            </a: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0"/>
                  </a:ext>
                </a:extLst>
              </a:rPr>
              <a:t> DNA and HBsAg results</a:t>
            </a:r>
            <a:endParaRPr lang="en-US" dirty="0"/>
          </a:p>
          <a:p>
            <a:endParaRPr lang="fr-FR" dirty="0"/>
          </a:p>
        </p:txBody>
      </p:sp>
      <p:sp>
        <p:nvSpPr>
          <p:cNvPr id="8" name="Espace réservé du texte 3">
            <a:extLst>
              <a:ext uri="{FF2B5EF4-FFF2-40B4-BE49-F238E27FC236}">
                <a16:creationId xmlns:a16="http://schemas.microsoft.com/office/drawing/2014/main" id="{E93A19BF-C685-7D23-DEC4-CD129CFBA92D}"/>
              </a:ext>
            </a:extLst>
          </p:cNvPr>
          <p:cNvSpPr txBox="1">
            <a:spLocks/>
          </p:cNvSpPr>
          <p:nvPr/>
        </p:nvSpPr>
        <p:spPr>
          <a:xfrm>
            <a:off x="401068" y="1003388"/>
            <a:ext cx="8582625" cy="342517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800"/>
              <a:buFont typeface="Arial"/>
              <a:buNone/>
              <a:defRPr sz="1900" b="0" i="0" u="none" strike="noStrike" cap="none">
                <a:solidFill>
                  <a:srgbClr val="000000"/>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Calibri"/>
                <a:ea typeface="Calibri"/>
                <a:cs typeface="Calibri"/>
                <a:sym typeface="Calibri"/>
              </a:defRPr>
            </a:lvl9pPr>
          </a:lstStyle>
          <a:p>
            <a:pPr marL="14288" indent="0">
              <a:lnSpc>
                <a:spcPct val="115000"/>
              </a:lnSpc>
              <a:buClr>
                <a:schemeClr val="dk1"/>
              </a:buClr>
              <a:buSzPts val="1900"/>
            </a:pPr>
            <a:endParaRPr lang="en-US" sz="1350" dirty="0">
              <a:solidFill>
                <a:schemeClr val="dk1"/>
              </a:solidFill>
            </a:endParaRPr>
          </a:p>
        </p:txBody>
      </p:sp>
      <p:graphicFrame>
        <p:nvGraphicFramePr>
          <p:cNvPr id="4" name="Table 3">
            <a:extLst>
              <a:ext uri="{FF2B5EF4-FFF2-40B4-BE49-F238E27FC236}">
                <a16:creationId xmlns:a16="http://schemas.microsoft.com/office/drawing/2014/main" id="{8AEDCBCA-B76F-40FB-888C-477F192EAD49}"/>
              </a:ext>
            </a:extLst>
          </p:cNvPr>
          <p:cNvGraphicFramePr>
            <a:graphicFrameLocks noGrp="1"/>
          </p:cNvGraphicFramePr>
          <p:nvPr/>
        </p:nvGraphicFramePr>
        <p:xfrm>
          <a:off x="393664" y="713441"/>
          <a:ext cx="8349269" cy="4373020"/>
        </p:xfrm>
        <a:graphic>
          <a:graphicData uri="http://schemas.openxmlformats.org/drawingml/2006/table">
            <a:tbl>
              <a:tblPr/>
              <a:tblGrid>
                <a:gridCol w="3423050">
                  <a:extLst>
                    <a:ext uri="{9D8B030D-6E8A-4147-A177-3AD203B41FA5}">
                      <a16:colId xmlns:a16="http://schemas.microsoft.com/office/drawing/2014/main" val="3658253076"/>
                    </a:ext>
                  </a:extLst>
                </a:gridCol>
                <a:gridCol w="808511">
                  <a:extLst>
                    <a:ext uri="{9D8B030D-6E8A-4147-A177-3AD203B41FA5}">
                      <a16:colId xmlns:a16="http://schemas.microsoft.com/office/drawing/2014/main" val="900833082"/>
                    </a:ext>
                  </a:extLst>
                </a:gridCol>
                <a:gridCol w="808511">
                  <a:extLst>
                    <a:ext uri="{9D8B030D-6E8A-4147-A177-3AD203B41FA5}">
                      <a16:colId xmlns:a16="http://schemas.microsoft.com/office/drawing/2014/main" val="3829588397"/>
                    </a:ext>
                  </a:extLst>
                </a:gridCol>
                <a:gridCol w="808511">
                  <a:extLst>
                    <a:ext uri="{9D8B030D-6E8A-4147-A177-3AD203B41FA5}">
                      <a16:colId xmlns:a16="http://schemas.microsoft.com/office/drawing/2014/main" val="3236348824"/>
                    </a:ext>
                  </a:extLst>
                </a:gridCol>
                <a:gridCol w="106653">
                  <a:extLst>
                    <a:ext uri="{9D8B030D-6E8A-4147-A177-3AD203B41FA5}">
                      <a16:colId xmlns:a16="http://schemas.microsoft.com/office/drawing/2014/main" val="1345082679"/>
                    </a:ext>
                  </a:extLst>
                </a:gridCol>
                <a:gridCol w="798011">
                  <a:extLst>
                    <a:ext uri="{9D8B030D-6E8A-4147-A177-3AD203B41FA5}">
                      <a16:colId xmlns:a16="http://schemas.microsoft.com/office/drawing/2014/main" val="1545984086"/>
                    </a:ext>
                  </a:extLst>
                </a:gridCol>
                <a:gridCol w="798011">
                  <a:extLst>
                    <a:ext uri="{9D8B030D-6E8A-4147-A177-3AD203B41FA5}">
                      <a16:colId xmlns:a16="http://schemas.microsoft.com/office/drawing/2014/main" val="2786808106"/>
                    </a:ext>
                  </a:extLst>
                </a:gridCol>
                <a:gridCol w="798011">
                  <a:extLst>
                    <a:ext uri="{9D8B030D-6E8A-4147-A177-3AD203B41FA5}">
                      <a16:colId xmlns:a16="http://schemas.microsoft.com/office/drawing/2014/main" val="1535704978"/>
                    </a:ext>
                  </a:extLst>
                </a:gridCol>
              </a:tblGrid>
              <a:tr h="292649">
                <a:tc rowSpan="2">
                  <a:txBody>
                    <a:bodyPr/>
                    <a:lstStyle/>
                    <a:p>
                      <a:pPr algn="ctr" rtl="0" fontAlgn="ctr"/>
                      <a:r>
                        <a:rPr lang="en-GB" sz="900" b="1" dirty="0">
                          <a:effectLst/>
                        </a:rPr>
                        <a:t>HBV DNA</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gridSpan="3">
                  <a:txBody>
                    <a:bodyPr/>
                    <a:lstStyle/>
                    <a:p>
                      <a:pPr algn="ctr" rtl="0" fontAlgn="ctr"/>
                      <a:r>
                        <a:rPr lang="en-GB" sz="900">
                          <a:effectLst/>
                        </a:rPr>
                        <a:t>Arm 1 Triple </a:t>
                      </a:r>
                      <a:br>
                        <a:rPr lang="en-GB" sz="900">
                          <a:effectLst/>
                        </a:rPr>
                      </a:br>
                      <a:r>
                        <a:rPr lang="en-GB" sz="900">
                          <a:effectLst/>
                        </a:rPr>
                        <a:t>VONA-200 &amp; peg IFN &amp; ETV</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hMerge="1">
                  <a:txBody>
                    <a:bodyPr/>
                    <a:lstStyle/>
                    <a:p>
                      <a:endParaRPr lang="en-GB"/>
                    </a:p>
                  </a:txBody>
                  <a:tcPr/>
                </a:tc>
                <a:tc hMerge="1">
                  <a:txBody>
                    <a:bodyPr/>
                    <a:lstStyle/>
                    <a:p>
                      <a:endParaRPr lang="en-GB"/>
                    </a:p>
                  </a:txBody>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gridSpan="3">
                  <a:txBody>
                    <a:bodyPr/>
                    <a:lstStyle/>
                    <a:p>
                      <a:pPr algn="ctr" rtl="0" fontAlgn="ctr"/>
                      <a:r>
                        <a:rPr lang="en-GB" sz="900">
                          <a:effectLst/>
                        </a:rPr>
                        <a:t>Arm 2 Dual </a:t>
                      </a:r>
                      <a:br>
                        <a:rPr lang="en-GB" sz="900">
                          <a:effectLst/>
                        </a:rPr>
                      </a:br>
                      <a:r>
                        <a:rPr lang="en-GB" sz="900">
                          <a:effectLst/>
                        </a:rPr>
                        <a:t>VONA-200 &amp; peg IFN</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rgbClr val="000000"/>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110048500"/>
                  </a:ext>
                </a:extLst>
              </a:tr>
              <a:tr h="292649">
                <a:tc vMerge="1">
                  <a:txBody>
                    <a:bodyPr/>
                    <a:lstStyle/>
                    <a:p>
                      <a:endParaRPr lang="en-GB"/>
                    </a:p>
                  </a:txBody>
                  <a:tcPr/>
                </a:tc>
                <a:tc>
                  <a:txBody>
                    <a:bodyPr/>
                    <a:lstStyle/>
                    <a:p>
                      <a:pPr algn="ctr" rtl="0" fontAlgn="ctr"/>
                      <a:r>
                        <a:rPr lang="en-GB" sz="900">
                          <a:effectLst/>
                        </a:rPr>
                        <a:t>all</a:t>
                      </a:r>
                      <a:br>
                        <a:rPr lang="en-GB" sz="900">
                          <a:effectLst/>
                        </a:rPr>
                      </a:br>
                      <a:r>
                        <a:rPr lang="en-GB" sz="900">
                          <a:effectLst/>
                        </a:rPr>
                        <a:t>n=10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algn="ctr" rtl="0" fontAlgn="ctr"/>
                      <a:r>
                        <a:rPr lang="en-GB" sz="900" b="0">
                          <a:solidFill>
                            <a:srgbClr val="980000"/>
                          </a:solidFill>
                          <a:effectLst/>
                          <a:latin typeface="Calibri" panose="020F0502020204030204" pitchFamily="34" charset="0"/>
                        </a:rPr>
                        <a:t>HBeAg-</a:t>
                      </a:r>
                      <a:br>
                        <a:rPr lang="en-GB" sz="900" b="0">
                          <a:solidFill>
                            <a:srgbClr val="980000"/>
                          </a:solidFill>
                          <a:effectLst/>
                          <a:latin typeface="Calibri" panose="020F0502020204030204" pitchFamily="34" charset="0"/>
                        </a:rPr>
                      </a:br>
                      <a:r>
                        <a:rPr lang="en-GB" sz="900" b="0">
                          <a:solidFill>
                            <a:srgbClr val="980000"/>
                          </a:solidFill>
                          <a:effectLst/>
                          <a:latin typeface="Calibri" panose="020F0502020204030204" pitchFamily="34" charset="0"/>
                        </a:rPr>
                        <a:t>n=7</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algn="ctr" rtl="0" fontAlgn="ctr"/>
                      <a:r>
                        <a:rPr lang="en-GB" sz="900" b="0">
                          <a:solidFill>
                            <a:srgbClr val="0000FF"/>
                          </a:solidFill>
                          <a:effectLst/>
                          <a:latin typeface="Calibri" panose="020F0502020204030204" pitchFamily="34" charset="0"/>
                        </a:rPr>
                        <a:t>HBeAg+</a:t>
                      </a:r>
                      <a:br>
                        <a:rPr lang="en-GB" sz="900" b="0">
                          <a:solidFill>
                            <a:srgbClr val="0000FF"/>
                          </a:solidFill>
                          <a:effectLst/>
                          <a:latin typeface="Calibri" panose="020F0502020204030204" pitchFamily="34" charset="0"/>
                        </a:rPr>
                      </a:br>
                      <a:r>
                        <a:rPr lang="en-GB" sz="900" b="0">
                          <a:solidFill>
                            <a:srgbClr val="0000FF"/>
                          </a:solidFill>
                          <a:effectLst/>
                          <a:latin typeface="Calibri" panose="020F0502020204030204" pitchFamily="34" charset="0"/>
                        </a:rPr>
                        <a:t>n=3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algn="ctr" rtl="0" fontAlgn="ctr"/>
                      <a:r>
                        <a:rPr lang="en-GB" sz="900">
                          <a:effectLst/>
                        </a:rPr>
                        <a:t>all</a:t>
                      </a:r>
                      <a:br>
                        <a:rPr lang="en-GB" sz="900">
                          <a:effectLst/>
                        </a:rPr>
                      </a:br>
                      <a:r>
                        <a:rPr lang="en-GB" sz="900">
                          <a:effectLst/>
                        </a:rPr>
                        <a:t>n=10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algn="ctr" rtl="0" fontAlgn="ctr"/>
                      <a:r>
                        <a:rPr lang="en-GB" sz="900" b="0">
                          <a:solidFill>
                            <a:srgbClr val="980000"/>
                          </a:solidFill>
                          <a:effectLst/>
                          <a:latin typeface="Calibri" panose="020F0502020204030204" pitchFamily="34" charset="0"/>
                        </a:rPr>
                        <a:t>HBeAg-</a:t>
                      </a:r>
                      <a:br>
                        <a:rPr lang="en-GB" sz="900" b="0">
                          <a:solidFill>
                            <a:srgbClr val="980000"/>
                          </a:solidFill>
                          <a:effectLst/>
                          <a:latin typeface="Calibri" panose="020F0502020204030204" pitchFamily="34" charset="0"/>
                        </a:rPr>
                      </a:br>
                      <a:r>
                        <a:rPr lang="en-GB" sz="900" b="0">
                          <a:solidFill>
                            <a:srgbClr val="980000"/>
                          </a:solidFill>
                          <a:effectLst/>
                          <a:latin typeface="Calibri" panose="020F0502020204030204" pitchFamily="34" charset="0"/>
                        </a:rPr>
                        <a:t>n=6</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algn="ctr" rtl="0" fontAlgn="ctr"/>
                      <a:r>
                        <a:rPr lang="en-GB" sz="900" b="0">
                          <a:solidFill>
                            <a:srgbClr val="0000FF"/>
                          </a:solidFill>
                          <a:effectLst/>
                          <a:latin typeface="Calibri" panose="020F0502020204030204" pitchFamily="34" charset="0"/>
                        </a:rPr>
                        <a:t>HBeAg+</a:t>
                      </a:r>
                      <a:br>
                        <a:rPr lang="en-GB" sz="900" b="0">
                          <a:solidFill>
                            <a:srgbClr val="0000FF"/>
                          </a:solidFill>
                          <a:effectLst/>
                          <a:latin typeface="Calibri" panose="020F0502020204030204" pitchFamily="34" charset="0"/>
                        </a:rPr>
                      </a:br>
                      <a:r>
                        <a:rPr lang="en-GB" sz="900" b="0">
                          <a:solidFill>
                            <a:srgbClr val="0000FF"/>
                          </a:solidFill>
                          <a:effectLst/>
                          <a:latin typeface="Calibri" panose="020F0502020204030204" pitchFamily="34" charset="0"/>
                        </a:rPr>
                        <a:t>n=4</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extLst>
                  <a:ext uri="{0D108BD9-81ED-4DB2-BD59-A6C34878D82A}">
                    <a16:rowId xmlns:a16="http://schemas.microsoft.com/office/drawing/2014/main" val="2281567726"/>
                  </a:ext>
                </a:extLst>
              </a:tr>
              <a:tr h="158369">
                <a:tc>
                  <a:txBody>
                    <a:bodyPr/>
                    <a:lstStyle/>
                    <a:p>
                      <a:pPr algn="r" rtl="0" fontAlgn="ctr"/>
                      <a:r>
                        <a:rPr lang="en-GB" sz="900" dirty="0">
                          <a:effectLst/>
                        </a:rPr>
                        <a:t>mean log10 IU/mL (SE) at baseline</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5.9 (1.8)</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980000"/>
                          </a:solidFill>
                          <a:effectLst/>
                        </a:rPr>
                        <a:t>5.0 (1.4)</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7.9 (0.8)</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5.5 (2.1)</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980000"/>
                          </a:solidFill>
                          <a:effectLst/>
                        </a:rPr>
                        <a:t>4.1 (0.7)</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7.7 (1.2)</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57270981"/>
                  </a:ext>
                </a:extLst>
              </a:tr>
              <a:tr h="258136">
                <a:tc>
                  <a:txBody>
                    <a:bodyPr/>
                    <a:lstStyle/>
                    <a:p>
                      <a:pPr algn="r" rtl="0" fontAlgn="ctr"/>
                      <a:r>
                        <a:rPr lang="en-GB" sz="900" dirty="0">
                          <a:effectLst/>
                        </a:rPr>
                        <a:t>Mean change log10 IU/mL (SE) HBV DNA at W16</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-3.5 (0.4)</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980000"/>
                          </a:solidFill>
                          <a:effectLst/>
                        </a:rPr>
                        <a:t>-3.7 (0.3)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-3.8 (0.5)</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-1.4 (0.4)</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980000"/>
                          </a:solidFill>
                          <a:effectLst/>
                        </a:rPr>
                        <a:t>-2.7 (0.3)§#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0.2 (0.4)</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802665489"/>
                  </a:ext>
                </a:extLst>
              </a:tr>
              <a:tr h="258136">
                <a:tc>
                  <a:txBody>
                    <a:bodyPr/>
                    <a:lstStyle/>
                    <a:p>
                      <a:pPr algn="r" rtl="0" fontAlgn="ctr"/>
                      <a:r>
                        <a:rPr lang="en-GB" sz="900" dirty="0">
                          <a:effectLst/>
                        </a:rPr>
                        <a:t>Mean change log10 IU/mL (SE) HBV DNA at W20</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-4.4 (0.5)§</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980000"/>
                          </a:solidFill>
                          <a:effectLst/>
                        </a:rPr>
                        <a:t>-4.3 (0.5)§</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-4.6 (0.7)§</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-2.4 (0.5)</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980000"/>
                          </a:solidFill>
                          <a:effectLst/>
                        </a:rPr>
                        <a:t>-3.2 (0.5)§</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-1.5 (0.6)§</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154384022"/>
                  </a:ext>
                </a:extLst>
              </a:tr>
              <a:tr h="258136">
                <a:tc>
                  <a:txBody>
                    <a:bodyPr/>
                    <a:lstStyle/>
                    <a:p>
                      <a:pPr algn="r" rtl="0" fontAlgn="ctr"/>
                      <a:r>
                        <a:rPr lang="en-GB" sz="900" dirty="0">
                          <a:effectLst/>
                        </a:rPr>
                        <a:t>Mean change log10 IU/mL (SE) HBV DNA at W40</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-4.3 (0.3)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b="0">
                          <a:solidFill>
                            <a:srgbClr val="980000"/>
                          </a:solidFill>
                          <a:effectLst/>
                          <a:latin typeface="Calibri" panose="020F0502020204030204" pitchFamily="34" charset="0"/>
                        </a:rPr>
                        <a:t>-4.0 (0.3)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a:solidFill>
                            <a:srgbClr val="0000FF"/>
                          </a:solidFill>
                          <a:effectLst/>
                        </a:rPr>
                        <a:t>-4.9 (0.4)</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ctr"/>
                      <a:endParaRPr lang="en-CH" sz="900">
                        <a:effectLst/>
                      </a:endParaRP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a:effectLst/>
                        </a:rPr>
                        <a:t>-3.7 (0.3)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b="0">
                          <a:solidFill>
                            <a:srgbClr val="980000"/>
                          </a:solidFill>
                          <a:effectLst/>
                          <a:latin typeface="Calibri" panose="020F0502020204030204" pitchFamily="34" charset="0"/>
                        </a:rPr>
                        <a:t>-3.4 (0.3)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a:solidFill>
                            <a:srgbClr val="0000FF"/>
                          </a:solidFill>
                          <a:effectLst/>
                        </a:rPr>
                        <a:t>-4.2 (0.4)</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393669679"/>
                  </a:ext>
                </a:extLst>
              </a:tr>
              <a:tr h="158369">
                <a:tc>
                  <a:txBody>
                    <a:bodyPr/>
                    <a:lstStyle/>
                    <a:p>
                      <a:pPr algn="r" rtl="0" fontAlgn="ctr"/>
                      <a:r>
                        <a:rPr lang="en-GB" sz="900" dirty="0">
                          <a:effectLst/>
                        </a:rPr>
                        <a:t>HBV DNA &lt; LLOQ n (%) at W16</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2 (20%)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980000"/>
                          </a:solidFill>
                          <a:effectLst/>
                        </a:rPr>
                        <a:t>2 (29%)</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1 (10%)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980000"/>
                          </a:solidFill>
                          <a:effectLst/>
                        </a:rPr>
                        <a:t>1 (17%)</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925506052"/>
                  </a:ext>
                </a:extLst>
              </a:tr>
              <a:tr h="258136">
                <a:tc>
                  <a:txBody>
                    <a:bodyPr/>
                    <a:lstStyle/>
                    <a:p>
                      <a:pPr algn="r" rtl="0" fontAlgn="ctr"/>
                      <a:r>
                        <a:rPr lang="en-GB" sz="900" dirty="0">
                          <a:effectLst/>
                        </a:rPr>
                        <a:t>HBV DNA &lt; LLOQ n (%) at W40</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7 (70%)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a:solidFill>
                            <a:srgbClr val="980000"/>
                          </a:solidFill>
                          <a:effectLst/>
                        </a:rPr>
                        <a:t>6 (86%)</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a:solidFill>
                            <a:srgbClr val="0000FF"/>
                          </a:solidFill>
                          <a:effectLst/>
                        </a:rPr>
                        <a:t>1 (33%)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a:effectLst/>
                        </a:rPr>
                        <a:t>6 (60%)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a:solidFill>
                            <a:srgbClr val="980000"/>
                          </a:solidFill>
                          <a:effectLst/>
                        </a:rPr>
                        <a:t>6 (100%)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a:solidFill>
                            <a:srgbClr val="0000FF"/>
                          </a:solidFill>
                          <a:effectLst/>
                        </a:rPr>
                        <a:t>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30066946"/>
                  </a:ext>
                </a:extLst>
              </a:tr>
              <a:tr h="155489">
                <a:tc>
                  <a:txBody>
                    <a:bodyPr/>
                    <a:lstStyle/>
                    <a:p>
                      <a:pPr rtl="0" fontAlgn="ctr"/>
                      <a:endParaRPr lang="en-CH" sz="900" dirty="0">
                        <a:effectLst/>
                      </a:endParaRP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1818799"/>
                  </a:ext>
                </a:extLst>
              </a:tr>
              <a:tr h="292649">
                <a:tc rowSpan="2">
                  <a:txBody>
                    <a:bodyPr/>
                    <a:lstStyle/>
                    <a:p>
                      <a:pPr algn="ctr" rtl="0" fontAlgn="ctr"/>
                      <a:r>
                        <a:rPr lang="en-GB" sz="900" dirty="0">
                          <a:effectLst/>
                        </a:rPr>
                        <a:t>HBsAg</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gridSpan="3">
                  <a:txBody>
                    <a:bodyPr/>
                    <a:lstStyle/>
                    <a:p>
                      <a:pPr algn="ctr" rtl="0" fontAlgn="ctr"/>
                      <a:r>
                        <a:rPr lang="en-GB" sz="900">
                          <a:effectLst/>
                        </a:rPr>
                        <a:t>Arm 1 Triple </a:t>
                      </a:r>
                      <a:br>
                        <a:rPr lang="en-GB" sz="900">
                          <a:effectLst/>
                        </a:rPr>
                      </a:br>
                      <a:r>
                        <a:rPr lang="en-GB" sz="900">
                          <a:effectLst/>
                        </a:rPr>
                        <a:t>VONA-200 &amp; peg IFN &amp; ETV</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hMerge="1">
                  <a:txBody>
                    <a:bodyPr/>
                    <a:lstStyle/>
                    <a:p>
                      <a:endParaRPr lang="en-GB"/>
                    </a:p>
                  </a:txBody>
                  <a:tcPr/>
                </a:tc>
                <a:tc hMerge="1">
                  <a:txBody>
                    <a:bodyPr/>
                    <a:lstStyle/>
                    <a:p>
                      <a:endParaRPr lang="en-GB"/>
                    </a:p>
                  </a:txBody>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gridSpan="3">
                  <a:txBody>
                    <a:bodyPr/>
                    <a:lstStyle/>
                    <a:p>
                      <a:pPr algn="ctr" rtl="0" fontAlgn="ctr"/>
                      <a:r>
                        <a:rPr lang="en-GB" sz="900">
                          <a:effectLst/>
                        </a:rPr>
                        <a:t>Arm 2 Dual </a:t>
                      </a:r>
                      <a:br>
                        <a:rPr lang="en-GB" sz="900">
                          <a:effectLst/>
                        </a:rPr>
                      </a:br>
                      <a:r>
                        <a:rPr lang="en-GB" sz="900">
                          <a:effectLst/>
                        </a:rPr>
                        <a:t>VONA-200 &amp; peg IFN</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71975168"/>
                  </a:ext>
                </a:extLst>
              </a:tr>
              <a:tr h="292649">
                <a:tc vMerge="1">
                  <a:txBody>
                    <a:bodyPr/>
                    <a:lstStyle/>
                    <a:p>
                      <a:endParaRPr lang="en-GB"/>
                    </a:p>
                  </a:txBody>
                  <a:tcPr/>
                </a:tc>
                <a:tc>
                  <a:txBody>
                    <a:bodyPr/>
                    <a:lstStyle/>
                    <a:p>
                      <a:pPr algn="ctr" rtl="0" fontAlgn="ctr"/>
                      <a:r>
                        <a:rPr lang="en-GB" sz="900">
                          <a:effectLst/>
                        </a:rPr>
                        <a:t>all</a:t>
                      </a:r>
                      <a:br>
                        <a:rPr lang="en-GB" sz="900">
                          <a:effectLst/>
                        </a:rPr>
                      </a:br>
                      <a:r>
                        <a:rPr lang="en-GB" sz="900">
                          <a:effectLst/>
                        </a:rPr>
                        <a:t>n=10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algn="ctr" rtl="0" fontAlgn="ctr"/>
                      <a:r>
                        <a:rPr lang="en-GB" sz="900" b="0">
                          <a:solidFill>
                            <a:srgbClr val="980000"/>
                          </a:solidFill>
                          <a:effectLst/>
                          <a:latin typeface="Calibri" panose="020F0502020204030204" pitchFamily="34" charset="0"/>
                        </a:rPr>
                        <a:t>HBeAg-</a:t>
                      </a:r>
                      <a:br>
                        <a:rPr lang="en-GB" sz="900" b="0">
                          <a:solidFill>
                            <a:srgbClr val="980000"/>
                          </a:solidFill>
                          <a:effectLst/>
                          <a:latin typeface="Calibri" panose="020F0502020204030204" pitchFamily="34" charset="0"/>
                        </a:rPr>
                      </a:br>
                      <a:r>
                        <a:rPr lang="en-GB" sz="900" b="0">
                          <a:solidFill>
                            <a:srgbClr val="980000"/>
                          </a:solidFill>
                          <a:effectLst/>
                          <a:latin typeface="Calibri" panose="020F0502020204030204" pitchFamily="34" charset="0"/>
                        </a:rPr>
                        <a:t>n=7</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algn="ctr" rtl="0" fontAlgn="ctr"/>
                      <a:r>
                        <a:rPr lang="en-GB" sz="900" b="0">
                          <a:solidFill>
                            <a:srgbClr val="0000FF"/>
                          </a:solidFill>
                          <a:effectLst/>
                          <a:latin typeface="Calibri" panose="020F0502020204030204" pitchFamily="34" charset="0"/>
                        </a:rPr>
                        <a:t>HBeAg+</a:t>
                      </a:r>
                      <a:br>
                        <a:rPr lang="en-GB" sz="900" b="0">
                          <a:solidFill>
                            <a:srgbClr val="0000FF"/>
                          </a:solidFill>
                          <a:effectLst/>
                          <a:latin typeface="Calibri" panose="020F0502020204030204" pitchFamily="34" charset="0"/>
                        </a:rPr>
                      </a:br>
                      <a:r>
                        <a:rPr lang="en-GB" sz="900" b="0">
                          <a:solidFill>
                            <a:srgbClr val="0000FF"/>
                          </a:solidFill>
                          <a:effectLst/>
                          <a:latin typeface="Calibri" panose="020F0502020204030204" pitchFamily="34" charset="0"/>
                        </a:rPr>
                        <a:t>n=3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algn="ctr" rtl="0" fontAlgn="ctr"/>
                      <a:r>
                        <a:rPr lang="en-GB" sz="900">
                          <a:effectLst/>
                        </a:rPr>
                        <a:t>all</a:t>
                      </a:r>
                      <a:br>
                        <a:rPr lang="en-GB" sz="900">
                          <a:effectLst/>
                        </a:rPr>
                      </a:br>
                      <a:r>
                        <a:rPr lang="en-GB" sz="900">
                          <a:effectLst/>
                        </a:rPr>
                        <a:t>n=10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algn="ctr" rtl="0" fontAlgn="ctr"/>
                      <a:r>
                        <a:rPr lang="en-GB" sz="900" b="0">
                          <a:solidFill>
                            <a:srgbClr val="980000"/>
                          </a:solidFill>
                          <a:effectLst/>
                          <a:latin typeface="Calibri" panose="020F0502020204030204" pitchFamily="34" charset="0"/>
                        </a:rPr>
                        <a:t>HBeAg-</a:t>
                      </a:r>
                      <a:br>
                        <a:rPr lang="en-GB" sz="900" b="0">
                          <a:solidFill>
                            <a:srgbClr val="980000"/>
                          </a:solidFill>
                          <a:effectLst/>
                          <a:latin typeface="Calibri" panose="020F0502020204030204" pitchFamily="34" charset="0"/>
                        </a:rPr>
                      </a:br>
                      <a:r>
                        <a:rPr lang="en-GB" sz="900" b="0">
                          <a:solidFill>
                            <a:srgbClr val="980000"/>
                          </a:solidFill>
                          <a:effectLst/>
                          <a:latin typeface="Calibri" panose="020F0502020204030204" pitchFamily="34" charset="0"/>
                        </a:rPr>
                        <a:t>n=6</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algn="ctr" rtl="0" fontAlgn="ctr"/>
                      <a:r>
                        <a:rPr lang="en-GB" sz="900" b="0">
                          <a:solidFill>
                            <a:srgbClr val="0000FF"/>
                          </a:solidFill>
                          <a:effectLst/>
                          <a:latin typeface="Calibri" panose="020F0502020204030204" pitchFamily="34" charset="0"/>
                        </a:rPr>
                        <a:t>HBeAg+</a:t>
                      </a:r>
                      <a:br>
                        <a:rPr lang="en-GB" sz="900" b="0">
                          <a:solidFill>
                            <a:srgbClr val="0000FF"/>
                          </a:solidFill>
                          <a:effectLst/>
                          <a:latin typeface="Calibri" panose="020F0502020204030204" pitchFamily="34" charset="0"/>
                        </a:rPr>
                      </a:br>
                      <a:r>
                        <a:rPr lang="en-GB" sz="900" b="0">
                          <a:solidFill>
                            <a:srgbClr val="0000FF"/>
                          </a:solidFill>
                          <a:effectLst/>
                          <a:latin typeface="Calibri" panose="020F0502020204030204" pitchFamily="34" charset="0"/>
                        </a:rPr>
                        <a:t>n=4</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extLst>
                  <a:ext uri="{0D108BD9-81ED-4DB2-BD59-A6C34878D82A}">
                    <a16:rowId xmlns:a16="http://schemas.microsoft.com/office/drawing/2014/main" val="1788548008"/>
                  </a:ext>
                </a:extLst>
              </a:tr>
              <a:tr h="158369">
                <a:tc>
                  <a:txBody>
                    <a:bodyPr/>
                    <a:lstStyle/>
                    <a:p>
                      <a:pPr algn="r" rtl="0" fontAlgn="ctr"/>
                      <a:r>
                        <a:rPr lang="en-GB" sz="900" dirty="0">
                          <a:effectLst/>
                        </a:rPr>
                        <a:t>mean log10 IU/mL (SE) at baseline</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3.5 (0.7)</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980000"/>
                          </a:solidFill>
                          <a:effectLst/>
                        </a:rPr>
                        <a:t>3.1 (0.3)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4.3 (0.7)</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3.5 (0.8)</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980000"/>
                          </a:solidFill>
                          <a:effectLst/>
                        </a:rPr>
                        <a:t>3.0 (0.5)</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4.2 (0.6)</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132440703"/>
                  </a:ext>
                </a:extLst>
              </a:tr>
              <a:tr h="258136">
                <a:tc>
                  <a:txBody>
                    <a:bodyPr/>
                    <a:lstStyle/>
                    <a:p>
                      <a:pPr algn="r" rtl="0" fontAlgn="ctr"/>
                      <a:r>
                        <a:rPr lang="en-GB" sz="900" dirty="0">
                          <a:effectLst/>
                        </a:rPr>
                        <a:t>Mean change log10 IU/mL (SE) HBV HBsAg at W16</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-0.3 (0.1)</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b="0">
                          <a:solidFill>
                            <a:srgbClr val="980000"/>
                          </a:solidFill>
                          <a:effectLst/>
                          <a:latin typeface="Calibri" panose="020F0502020204030204" pitchFamily="34" charset="0"/>
                        </a:rPr>
                        <a:t>-0.5 (0.1)§</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-0.1 (0.3)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endParaRPr lang="en-CH" sz="900">
                        <a:effectLst/>
                      </a:endParaRP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-0.5 (0.1)§</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b="0">
                          <a:solidFill>
                            <a:srgbClr val="980000"/>
                          </a:solidFill>
                          <a:effectLst/>
                          <a:latin typeface="Calibri" panose="020F0502020204030204" pitchFamily="34" charset="0"/>
                        </a:rPr>
                        <a:t>-0.9 (0.2)§#</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-0.1 (0.2)</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502508633"/>
                  </a:ext>
                </a:extLst>
              </a:tr>
              <a:tr h="258136">
                <a:tc>
                  <a:txBody>
                    <a:bodyPr/>
                    <a:lstStyle/>
                    <a:p>
                      <a:pPr algn="r" rtl="0" fontAlgn="ctr"/>
                      <a:r>
                        <a:rPr lang="en-GB" sz="900" dirty="0">
                          <a:effectLst/>
                        </a:rPr>
                        <a:t>Mean change log10 IU/mL (SE) HBV HBsAg at W20</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-0.4 (0.2)§</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b="0">
                          <a:solidFill>
                            <a:srgbClr val="980000"/>
                          </a:solidFill>
                          <a:effectLst/>
                          <a:latin typeface="Calibri" panose="020F0502020204030204" pitchFamily="34" charset="0"/>
                        </a:rPr>
                        <a:t>-0.7 (0.1)§</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-0.1 (0.3)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endParaRPr lang="en-CH" sz="900">
                        <a:effectLst/>
                      </a:endParaRP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-0.5 (0.2)§</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b="0">
                          <a:solidFill>
                            <a:srgbClr val="980000"/>
                          </a:solidFill>
                          <a:effectLst/>
                          <a:latin typeface="Calibri" panose="020F0502020204030204" pitchFamily="34" charset="0"/>
                        </a:rPr>
                        <a:t>-0.9 (0.2)§#</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0.0 (0.3)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750820508"/>
                  </a:ext>
                </a:extLst>
              </a:tr>
              <a:tr h="258136">
                <a:tc>
                  <a:txBody>
                    <a:bodyPr/>
                    <a:lstStyle/>
                    <a:p>
                      <a:pPr algn="r" rtl="0" fontAlgn="ctr"/>
                      <a:r>
                        <a:rPr lang="en-GB" sz="900" dirty="0">
                          <a:effectLst/>
                        </a:rPr>
                        <a:t>Mean change log10 IU/mL (SE) HBV HBsAg at W40</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-0.5 (0.1)</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b="0">
                          <a:solidFill>
                            <a:srgbClr val="980000"/>
                          </a:solidFill>
                          <a:effectLst/>
                          <a:latin typeface="Calibri" panose="020F0502020204030204" pitchFamily="34" charset="0"/>
                        </a:rPr>
                        <a:t>-0.6 (0.1)</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a:solidFill>
                            <a:srgbClr val="0000FF"/>
                          </a:solidFill>
                          <a:effectLst/>
                        </a:rPr>
                        <a:t>-0.2 (0.2)</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ctr"/>
                      <a:endParaRPr lang="en-CH" sz="900">
                        <a:effectLst/>
                      </a:endParaRP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a:effectLst/>
                        </a:rPr>
                        <a:t>-0.4 (0.1)</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b="0">
                          <a:solidFill>
                            <a:srgbClr val="980000"/>
                          </a:solidFill>
                          <a:effectLst/>
                          <a:latin typeface="Calibri" panose="020F0502020204030204" pitchFamily="34" charset="0"/>
                        </a:rPr>
                        <a:t>-0.6 (0.1)</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a:solidFill>
                            <a:srgbClr val="0000FF"/>
                          </a:solidFill>
                          <a:effectLst/>
                        </a:rPr>
                        <a:t>-0.2 (0.2)</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2343832694"/>
                  </a:ext>
                </a:extLst>
              </a:tr>
              <a:tr h="158369">
                <a:tc>
                  <a:txBody>
                    <a:bodyPr/>
                    <a:lstStyle/>
                    <a:p>
                      <a:pPr algn="r" rtl="0" fontAlgn="ctr"/>
                      <a:r>
                        <a:rPr lang="en-GB" sz="900" dirty="0">
                          <a:effectLst/>
                        </a:rPr>
                        <a:t>Responder n (%) &lt; 100 IU/mL at W16</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980000"/>
                          </a:solidFill>
                          <a:effectLst/>
                        </a:rPr>
                        <a:t>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ctr"/>
                      <a:endParaRPr lang="en-CH" sz="900">
                        <a:effectLst/>
                      </a:endParaRP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effectLst/>
                        </a:rPr>
                        <a:t>2 (20%)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980000"/>
                          </a:solidFill>
                          <a:effectLst/>
                        </a:rPr>
                        <a:t>2 (33%)</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a:solidFill>
                            <a:srgbClr val="0000FF"/>
                          </a:solidFill>
                          <a:effectLst/>
                        </a:rPr>
                        <a:t>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698560319"/>
                  </a:ext>
                </a:extLst>
              </a:tr>
              <a:tr h="158369">
                <a:tc>
                  <a:txBody>
                    <a:bodyPr/>
                    <a:lstStyle/>
                    <a:p>
                      <a:pPr algn="r" rtl="0" fontAlgn="ctr"/>
                      <a:r>
                        <a:rPr lang="en-GB" sz="900" dirty="0">
                          <a:effectLst/>
                        </a:rPr>
                        <a:t>Responder n (%) &lt; 100 IU/mL at W40</a:t>
                      </a:r>
                    </a:p>
                  </a:txBody>
                  <a:tcPr marL="13747" marR="13747" marT="9164" marB="9164" anchor="ctr">
                    <a:lnL w="2857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ctr" rtl="0" fontAlgn="ctr"/>
                      <a:r>
                        <a:rPr lang="en-CH" sz="900" dirty="0">
                          <a:effectLst/>
                        </a:rPr>
                        <a:t>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dirty="0">
                          <a:solidFill>
                            <a:srgbClr val="980000"/>
                          </a:solidFill>
                          <a:effectLst/>
                        </a:rPr>
                        <a:t>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dirty="0">
                          <a:solidFill>
                            <a:srgbClr val="0000FF"/>
                          </a:solidFill>
                          <a:effectLst/>
                        </a:rPr>
                        <a:t>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ctr"/>
                      <a:endParaRPr lang="en-CH" sz="900" dirty="0">
                        <a:effectLst/>
                      </a:endParaRP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dirty="0">
                          <a:effectLst/>
                        </a:rPr>
                        <a:t>1 (10%)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dirty="0">
                          <a:solidFill>
                            <a:srgbClr val="980000"/>
                          </a:solidFill>
                          <a:effectLst/>
                        </a:rPr>
                        <a:t>1 (14%)</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ctr" rtl="0" fontAlgn="ctr"/>
                      <a:r>
                        <a:rPr lang="en-CH" sz="900" dirty="0">
                          <a:solidFill>
                            <a:srgbClr val="0000FF"/>
                          </a:solidFill>
                          <a:effectLst/>
                        </a:rPr>
                        <a:t>0</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480770932"/>
                  </a:ext>
                </a:extLst>
              </a:tr>
              <a:tr h="292649">
                <a:tc>
                  <a:txBody>
                    <a:bodyPr/>
                    <a:lstStyle/>
                    <a:p>
                      <a:pPr rtl="0" fontAlgn="b"/>
                      <a:endParaRPr lang="en-CH" sz="900">
                        <a:effectLst/>
                      </a:endParaRPr>
                    </a:p>
                  </a:txBody>
                  <a:tcPr marL="13747" marR="13747" marT="9164" marB="9164"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gridSpan="3">
                  <a:txBody>
                    <a:bodyPr/>
                    <a:lstStyle/>
                    <a:p>
                      <a:pPr rtl="0" fontAlgn="ctr"/>
                      <a:r>
                        <a:rPr lang="en-GB" sz="900">
                          <a:effectLst/>
                        </a:rPr>
                        <a:t>mean (SE) or n (%) are shown</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rtl="0" fontAlgn="ctr"/>
                      <a:endParaRPr lang="en-CH" sz="900">
                        <a:effectLst/>
                      </a:endParaRP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gridSpan="3">
                  <a:txBody>
                    <a:bodyPr/>
                    <a:lstStyle/>
                    <a:p>
                      <a:pPr rtl="0" fontAlgn="ctr"/>
                      <a:r>
                        <a:rPr lang="en-GB" sz="900" dirty="0">
                          <a:effectLst/>
                        </a:rPr>
                        <a:t>LLOQ limit of quantification: 1.3 log10 IU/mL = 20 IU/mL ca. 112 copies/mL</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529837627"/>
                  </a:ext>
                </a:extLst>
              </a:tr>
              <a:tr h="155489">
                <a:tc>
                  <a:txBody>
                    <a:bodyPr/>
                    <a:lstStyle/>
                    <a:p>
                      <a:pPr rtl="0" fontAlgn="ctr"/>
                      <a:endParaRPr lang="en-CH" sz="900">
                        <a:effectLst/>
                      </a:endParaRP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gridSpan="3">
                  <a:txBody>
                    <a:bodyPr/>
                    <a:lstStyle/>
                    <a:p>
                      <a:pPr rtl="0" fontAlgn="ctr"/>
                      <a:r>
                        <a:rPr lang="en-GB" sz="900">
                          <a:effectLst/>
                        </a:rPr>
                        <a:t>§ p&lt;0.001 vs. baseline</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rtl="0" fontAlgn="ctr"/>
                      <a:endParaRPr lang="en-CH" sz="900">
                        <a:effectLst/>
                      </a:endParaRP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gridSpan="3">
                  <a:txBody>
                    <a:bodyPr/>
                    <a:lstStyle/>
                    <a:p>
                      <a:pPr rtl="0" fontAlgn="ctr"/>
                      <a:r>
                        <a:rPr lang="en-GB" sz="900" dirty="0">
                          <a:effectLst/>
                        </a:rPr>
                        <a:t># p&lt;0.001 </a:t>
                      </a:r>
                      <a:r>
                        <a:rPr lang="en-GB" sz="900" dirty="0" err="1">
                          <a:effectLst/>
                        </a:rPr>
                        <a:t>HBeAg</a:t>
                      </a:r>
                      <a:r>
                        <a:rPr lang="en-GB" sz="900" dirty="0">
                          <a:effectLst/>
                        </a:rPr>
                        <a:t>- vs. </a:t>
                      </a:r>
                      <a:r>
                        <a:rPr lang="en-GB" sz="900" dirty="0" err="1">
                          <a:effectLst/>
                        </a:rPr>
                        <a:t>HBeAg</a:t>
                      </a:r>
                      <a:r>
                        <a:rPr lang="en-GB" sz="900" dirty="0">
                          <a:effectLst/>
                        </a:rPr>
                        <a:t>+</a:t>
                      </a:r>
                    </a:p>
                  </a:txBody>
                  <a:tcPr marL="13747" marR="13747" marT="9164" marB="91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862168274"/>
                  </a:ext>
                </a:extLst>
              </a:tr>
            </a:tbl>
          </a:graphicData>
        </a:graphic>
      </p:graphicFrame>
    </p:spTree>
    <p:extLst>
      <p:ext uri="{BB962C8B-B14F-4D97-AF65-F5344CB8AC3E}">
        <p14:creationId xmlns:p14="http://schemas.microsoft.com/office/powerpoint/2010/main" val="2095970375"/>
      </p:ext>
    </p:extLst>
  </p:cSld>
  <p:clrMapOvr>
    <a:masterClrMapping/>
  </p:clrMapOvr>
</p:sld>
</file>

<file path=ppt/theme/theme1.xml><?xml version="1.0" encoding="utf-8"?>
<a:theme xmlns:a="http://schemas.openxmlformats.org/drawingml/2006/main" name="Thème Office">
  <a:themeElements>
    <a:clrScheme name="ENYO OK">
      <a:dk1>
        <a:srgbClr val="000000"/>
      </a:dk1>
      <a:lt1>
        <a:srgbClr val="FFFFFF"/>
      </a:lt1>
      <a:dk2>
        <a:srgbClr val="2D394C"/>
      </a:dk2>
      <a:lt2>
        <a:srgbClr val="EEF1F6"/>
      </a:lt2>
      <a:accent1>
        <a:srgbClr val="B31E47"/>
      </a:accent1>
      <a:accent2>
        <a:srgbClr val="4F6580"/>
      </a:accent2>
      <a:accent3>
        <a:srgbClr val="C6D2E2"/>
      </a:accent3>
      <a:accent4>
        <a:srgbClr val="740C26"/>
      </a:accent4>
      <a:accent5>
        <a:srgbClr val="303A4D"/>
      </a:accent5>
      <a:accent6>
        <a:srgbClr val="DFA9BA"/>
      </a:accent6>
      <a:hlink>
        <a:srgbClr val="B31D47"/>
      </a:hlink>
      <a:folHlink>
        <a:srgbClr val="DFA9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5AAA40FBF0BB4E93E31C83EB571B65" ma:contentTypeVersion="18" ma:contentTypeDescription="Create a new document." ma:contentTypeScope="" ma:versionID="d41d6113c490142d36fa31566c8f3232">
  <xsd:schema xmlns:xsd="http://www.w3.org/2001/XMLSchema" xmlns:xs="http://www.w3.org/2001/XMLSchema" xmlns:p="http://schemas.microsoft.com/office/2006/metadata/properties" xmlns:ns2="296c7afe-f355-4e52-aae5-beb159fdc873" xmlns:ns3="f76de12f-14cb-468b-afdf-bfce3bcf6cc1" targetNamespace="http://schemas.microsoft.com/office/2006/metadata/properties" ma:root="true" ma:fieldsID="fd45ccf76bf84295546a2bfab1c53eeb" ns2:_="" ns3:_="">
    <xsd:import namespace="296c7afe-f355-4e52-aae5-beb159fdc873"/>
    <xsd:import namespace="f76de12f-14cb-468b-afdf-bfce3bcf6cc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_Flow_SignoffStatu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6c7afe-f355-4e52-aae5-beb159fdc8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hidden="true" ma:internalName="MediaServiceKeyPoint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hidden="true" ma:internalName="MediaServiceOCR" ma:readOnly="true">
      <xsd:simpleType>
        <xsd:restriction base="dms:Note"/>
      </xsd:simpleType>
    </xsd:element>
    <xsd:element name="MediaServiceLocation" ma:index="17"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302a4cf-1533-46b9-ae83-357b1fac95c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76de12f-14cb-468b-afdf-bfce3bcf6cc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dc32c87-a4f8-4c70-a21a-7804850a24ff}" ma:internalName="TaxCatchAll" ma:showField="CatchAllData" ma:web="f76de12f-14cb-468b-afdf-bfce3bcf6c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96c7afe-f355-4e52-aae5-beb159fdc873">
      <Terms xmlns="http://schemas.microsoft.com/office/infopath/2007/PartnerControls"/>
    </lcf76f155ced4ddcb4097134ff3c332f>
    <TaxCatchAll xmlns="f76de12f-14cb-468b-afdf-bfce3bcf6cc1" xsi:nil="true"/>
    <_Flow_SignoffStatus xmlns="296c7afe-f355-4e52-aae5-beb159fdc873" xsi:nil="true"/>
  </documentManagement>
</p:properties>
</file>

<file path=customXml/itemProps1.xml><?xml version="1.0" encoding="utf-8"?>
<ds:datastoreItem xmlns:ds="http://schemas.openxmlformats.org/officeDocument/2006/customXml" ds:itemID="{3952095D-53E1-4FC3-8C20-C65FF7C3CB83}"/>
</file>

<file path=customXml/itemProps2.xml><?xml version="1.0" encoding="utf-8"?>
<ds:datastoreItem xmlns:ds="http://schemas.openxmlformats.org/officeDocument/2006/customXml" ds:itemID="{03C1DC72-4614-4818-9E5E-A107545356B3}">
  <ds:schemaRefs>
    <ds:schemaRef ds:uri="http://schemas.microsoft.com/sharepoint/v3/contenttype/forms"/>
  </ds:schemaRefs>
</ds:datastoreItem>
</file>

<file path=customXml/itemProps3.xml><?xml version="1.0" encoding="utf-8"?>
<ds:datastoreItem xmlns:ds="http://schemas.openxmlformats.org/officeDocument/2006/customXml" ds:itemID="{D702748C-7AEE-4659-99D4-31B3CA7087E8}">
  <ds:schemaRefs>
    <ds:schemaRef ds:uri="http://schemas.microsoft.com/office/2006/metadata/properties"/>
    <ds:schemaRef ds:uri="http://www.w3.org/XML/1998/namespace"/>
    <ds:schemaRef ds:uri="c4af50f9-75ef-4c8d-ba3d-c47bbbc876ca"/>
    <ds:schemaRef ds:uri="http://purl.org/dc/terms/"/>
    <ds:schemaRef ds:uri="4f3677ff-2bd2-45dc-adfe-de43fe13ea52"/>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1327</TotalTime>
  <Words>4557</Words>
  <Application>Microsoft Macintosh PowerPoint</Application>
  <PresentationFormat>On-screen Show (16:9)</PresentationFormat>
  <Paragraphs>584</Paragraphs>
  <Slides>18</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Wingdings,Sans-Serif</vt:lpstr>
      <vt:lpstr>Courier New</vt:lpstr>
      <vt:lpstr>Cambria</vt:lpstr>
      <vt:lpstr>Calibri</vt:lpstr>
      <vt:lpstr>Arial</vt:lpstr>
      <vt:lpstr>Avenir</vt:lpstr>
      <vt:lpstr>Wingdings</vt: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Utilisateur de Microsoft Office</dc:creator>
  <cp:keywords/>
  <dc:description/>
  <cp:lastModifiedBy>Pietro Scalfaro</cp:lastModifiedBy>
  <cp:revision>24</cp:revision>
  <dcterms:created xsi:type="dcterms:W3CDTF">2017-03-24T09:52:05Z</dcterms:created>
  <dcterms:modified xsi:type="dcterms:W3CDTF">2022-05-27T09:51:34Z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0x010100615AAA40FBF0BB4E93E31C83EB571B65</vt:lpwstr>
  </property>
  <property fmtid="{D5CDD505-2E9C-101B-9397-08002B2CF9AE}" pid="3" name="MediaServiceImageTags">
    <vt:lpwstr/>
  </property>
</Properties>
</file>