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8" r:id="rId2"/>
    <p:sldId id="587" r:id="rId3"/>
    <p:sldId id="588" r:id="rId4"/>
    <p:sldId id="586" r:id="rId5"/>
    <p:sldId id="591" r:id="rId6"/>
    <p:sldId id="589" r:id="rId7"/>
    <p:sldId id="593" r:id="rId8"/>
    <p:sldId id="585" r:id="rId9"/>
    <p:sldId id="555" r:id="rId10"/>
    <p:sldId id="592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D4F3C9"/>
    <a:srgbClr val="F2F2F2"/>
    <a:srgbClr val="C30717"/>
    <a:srgbClr val="FB2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03447BB-5D67-496B-8E87-E561075AD55C}" styleName="Dunkle Formatvorlage 1 - Akz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66" autoAdjust="0"/>
    <p:restoredTop sz="88229" autoAdjust="0"/>
  </p:normalViewPr>
  <p:slideViewPr>
    <p:cSldViewPr>
      <p:cViewPr varScale="1">
        <p:scale>
          <a:sx n="72" d="100"/>
          <a:sy n="72" d="100"/>
        </p:scale>
        <p:origin x="4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54173-D3D4-45F2-890E-56AC5F92DE94}" type="datetimeFigureOut">
              <a:rPr lang="en-AU" smtClean="0"/>
              <a:t>29/05/2022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3BF33-D47C-4C90-99DC-CDE30FFC49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2383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9288F-E3D0-478B-95A3-75758C9F7378}" type="datetimeFigureOut">
              <a:rPr lang="de-DE" smtClean="0"/>
              <a:t>29.05.2022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463AA-B34A-44BD-AF01-90E804E88F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57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Cover</a:t>
            </a:r>
            <a:r>
              <a:rPr lang="de-DE" baseline="0" dirty="0"/>
              <a:t> </a:t>
            </a:r>
            <a:r>
              <a:rPr lang="de-DE" baseline="0" dirty="0" err="1"/>
              <a:t>slide</a:t>
            </a:r>
            <a:r>
              <a:rPr lang="de-DE" baseline="0" dirty="0"/>
              <a:t> </a:t>
            </a:r>
            <a:r>
              <a:rPr lang="de-DE" baseline="0" dirty="0" err="1"/>
              <a:t>version</a:t>
            </a:r>
            <a:r>
              <a:rPr lang="de-DE" baseline="0" dirty="0"/>
              <a:t> 1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20CD5-61A6-4E61-BBBD-BC80E47CE702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5141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A36CEF3-8413-4521-AA5A-823F00B98049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3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3C81564-8DDA-420E-99A4-7046C5976FBD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1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F27E7C-37CA-4B9D-8D74-1940D69D152E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9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CD14609-00FB-4891-92E7-817C9AC1A7C0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1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5F2F876-59B4-4014-BA73-5745DF549AD8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11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6D8D21-D248-4D49-96C5-365AD7B3CAEF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9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395652A-4361-4AEE-A8D5-701BFB8B43CC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9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7A6415-606D-4161-B350-5D2D766A5A81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2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8EF8B5-7DA2-42BE-9A3A-24E1703ACD42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2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14A724A-2D50-479B-B36D-5BC01A2AE0B3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94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70713" y="0"/>
            <a:ext cx="2170112" cy="6126163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1113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5BF6D50-7D56-4584-B200-B2F3E7ABF867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46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0"/>
            <a:ext cx="8683625" cy="6126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D95E9A-C37D-4E47-AF64-8015CE369BC4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34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B32531-F9AD-49E1-8879-CD88847DED70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8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platzhalter 1"/>
          <p:cNvSpPr>
            <a:spLocks noGrp="1"/>
          </p:cNvSpPr>
          <p:nvPr>
            <p:ph type="title"/>
          </p:nvPr>
        </p:nvSpPr>
        <p:spPr bwMode="auto">
          <a:xfrm>
            <a:off x="1928813" y="0"/>
            <a:ext cx="72120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2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Mastertextformat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pic>
        <p:nvPicPr>
          <p:cNvPr id="8" name="Bild 4" descr="Logo invers quer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6650038"/>
            <a:ext cx="16430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A243247-408C-457D-B354-38DCF1FED8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8192"/>
            <a:ext cx="9168341" cy="5157192"/>
          </a:xfrm>
          <a:prstGeom prst="rect">
            <a:avLst/>
          </a:prstGeom>
        </p:spPr>
      </p:pic>
      <p:pic>
        <p:nvPicPr>
          <p:cNvPr id="15" name="Picture 14" descr="A picture containing thing, object&#10;&#10;Description generated with high confidence">
            <a:extLst>
              <a:ext uri="{FF2B5EF4-FFF2-40B4-BE49-F238E27FC236}">
                <a16:creationId xmlns:a16="http://schemas.microsoft.com/office/drawing/2014/main" xmlns="" id="{A109B784-0E4D-4E60-A64B-ACC8680CEC2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" y="5895193"/>
            <a:ext cx="2053875" cy="6908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F34BA09-572B-4E7D-9413-F95224D24E0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01" y="6419428"/>
            <a:ext cx="2665103" cy="20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3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/>
  <p:txStyles>
    <p:titleStyle>
      <a:lvl1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396" name="Textfeld 2"/>
          <p:cNvSpPr txBox="1">
            <a:spLocks noChangeArrowheads="1"/>
          </p:cNvSpPr>
          <p:nvPr/>
        </p:nvSpPr>
        <p:spPr bwMode="auto">
          <a:xfrm>
            <a:off x="3625850" y="2969762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 sz="180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491397" name="Untertitel 2"/>
          <p:cNvSpPr>
            <a:spLocks noGrp="1"/>
          </p:cNvSpPr>
          <p:nvPr>
            <p:ph type="subTitle" idx="4294967295"/>
          </p:nvPr>
        </p:nvSpPr>
        <p:spPr>
          <a:xfrm>
            <a:off x="-9525" y="3300338"/>
            <a:ext cx="9153526" cy="92075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de-DE" altLang="de-DE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Thomas Tu </a:t>
            </a:r>
            <a:r>
              <a:rPr lang="de-DE" altLang="de-DE" b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(Twitter - @thatliverguy)</a:t>
            </a:r>
          </a:p>
          <a:p>
            <a:pPr marL="0" indent="0" algn="ctr">
              <a:buFont typeface="Arial" pitchFamily="34" charset="0"/>
              <a:buNone/>
            </a:pPr>
            <a:r>
              <a:rPr lang="de-DE" altLang="de-DE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Co-Group Leader (Viral Hepatitis Pathogenesis)</a:t>
            </a:r>
          </a:p>
          <a:p>
            <a:pPr marL="0" indent="0" algn="ctr">
              <a:buFont typeface="Arial" pitchFamily="34" charset="0"/>
              <a:buNone/>
            </a:pPr>
            <a:r>
              <a:rPr lang="de-DE" altLang="de-DE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Storr Liver Centre</a:t>
            </a:r>
          </a:p>
          <a:p>
            <a:pPr marL="0" indent="0" algn="ctr">
              <a:buNone/>
            </a:pPr>
            <a:r>
              <a:rPr lang="en-AU" altLang="en-US" u="sng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t.tu@sydney.edu.au</a:t>
            </a:r>
          </a:p>
          <a:p>
            <a:pPr marL="0" indent="0" algn="ctr">
              <a:buFont typeface="Arial" pitchFamily="34" charset="0"/>
              <a:buNone/>
            </a:pPr>
            <a:endParaRPr lang="de-DE" altLang="de-DE" sz="1800" i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ts val="0"/>
              </a:lnSpc>
              <a:buFont typeface="Arial" pitchFamily="34" charset="0"/>
              <a:buNone/>
            </a:pPr>
            <a:r>
              <a:rPr lang="de-DE" altLang="de-DE" sz="1800" i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Westmead Institute for Medical Research</a:t>
            </a:r>
          </a:p>
        </p:txBody>
      </p:sp>
      <p:sp>
        <p:nvSpPr>
          <p:cNvPr id="549" name="Titel 1"/>
          <p:cNvSpPr txBox="1">
            <a:spLocks/>
          </p:cNvSpPr>
          <p:nvPr/>
        </p:nvSpPr>
        <p:spPr bwMode="auto">
          <a:xfrm>
            <a:off x="-9525" y="1052736"/>
            <a:ext cx="9153525" cy="1628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pPr>
              <a:lnSpc>
                <a:spcPct val="125000"/>
              </a:lnSpc>
            </a:pPr>
            <a:r>
              <a:rPr lang="en-AU" altLang="de-DE" sz="4400" kern="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argument for </a:t>
            </a:r>
          </a:p>
          <a:p>
            <a:pPr>
              <a:lnSpc>
                <a:spcPct val="125000"/>
              </a:lnSpc>
            </a:pPr>
            <a:r>
              <a:rPr lang="en-AU" altLang="de-DE" sz="4400" kern="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AU" altLang="de-DE" sz="4400" kern="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elimination</a:t>
            </a:r>
          </a:p>
        </p:txBody>
      </p:sp>
    </p:spTree>
    <p:extLst>
      <p:ext uri="{BB962C8B-B14F-4D97-AF65-F5344CB8AC3E}">
        <p14:creationId xmlns:p14="http://schemas.microsoft.com/office/powerpoint/2010/main" val="296038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8"/>
    </mc:Choice>
    <mc:Fallback xmlns="">
      <p:transition spd="slow" advTm="384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5">
            <a:extLst>
              <a:ext uri="{FF2B5EF4-FFF2-40B4-BE49-F238E27FC236}">
                <a16:creationId xmlns:a16="http://schemas.microsoft.com/office/drawing/2014/main" xmlns="" id="{5507EB3F-62A9-420E-7EBD-FF4DECC86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83" y="1412776"/>
            <a:ext cx="8331474" cy="323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de-DE" altLang="en-US" sz="4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cccDNA elimination is:</a:t>
            </a: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better conceptual approach for cure than silencing</a:t>
            </a: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we should be striving for </a:t>
            </a:r>
            <a:endParaRPr lang="de-DE" altLang="en-US" sz="4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achievable</a:t>
            </a:r>
          </a:p>
        </p:txBody>
      </p:sp>
    </p:spTree>
    <p:extLst>
      <p:ext uri="{BB962C8B-B14F-4D97-AF65-F5344CB8AC3E}">
        <p14:creationId xmlns:p14="http://schemas.microsoft.com/office/powerpoint/2010/main" val="261755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993B55-4146-C8C5-59F2-6296ACB772D9}"/>
              </a:ext>
            </a:extLst>
          </p:cNvPr>
          <p:cNvSpPr txBox="1">
            <a:spLocks/>
          </p:cNvSpPr>
          <p:nvPr/>
        </p:nvSpPr>
        <p:spPr bwMode="auto">
          <a:xfrm>
            <a:off x="-1588" y="-27384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3600" kern="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cccDNA</a:t>
            </a:r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elimination is molecular resection</a:t>
            </a:r>
          </a:p>
        </p:txBody>
      </p:sp>
      <p:pic>
        <p:nvPicPr>
          <p:cNvPr id="95234" name="Picture 2" descr="liver cancer">
            <a:extLst>
              <a:ext uri="{FF2B5EF4-FFF2-40B4-BE49-F238E27FC236}">
                <a16:creationId xmlns:a16="http://schemas.microsoft.com/office/drawing/2014/main" xmlns="" id="{EA475F18-4B4C-9286-D882-1BA48397F2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2" r="51575"/>
          <a:stretch/>
        </p:blipFill>
        <p:spPr bwMode="auto">
          <a:xfrm>
            <a:off x="735872" y="586552"/>
            <a:ext cx="4427984" cy="298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7ACD524-1614-3472-2E2D-193F31DB43D5}"/>
              </a:ext>
            </a:extLst>
          </p:cNvPr>
          <p:cNvGrpSpPr/>
          <p:nvPr/>
        </p:nvGrpSpPr>
        <p:grpSpPr>
          <a:xfrm>
            <a:off x="742346" y="3429000"/>
            <a:ext cx="4427984" cy="2982987"/>
            <a:chOff x="143221" y="3660454"/>
            <a:chExt cx="4427984" cy="2982987"/>
          </a:xfrm>
        </p:grpSpPr>
        <p:pic>
          <p:nvPicPr>
            <p:cNvPr id="4" name="Picture 2" descr="liver cancer">
              <a:extLst>
                <a:ext uri="{FF2B5EF4-FFF2-40B4-BE49-F238E27FC236}">
                  <a16:creationId xmlns:a16="http://schemas.microsoft.com/office/drawing/2014/main" xmlns="" id="{F2301B9B-29EB-A417-5399-AD2F808CDD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982" r="51575"/>
            <a:stretch/>
          </p:blipFill>
          <p:spPr bwMode="auto">
            <a:xfrm>
              <a:off x="143221" y="3660454"/>
              <a:ext cx="4427984" cy="2982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xmlns="" id="{FFEFC7B0-8F72-78D0-41F5-724D31299568}"/>
                </a:ext>
              </a:extLst>
            </p:cNvPr>
            <p:cNvSpPr/>
            <p:nvPr/>
          </p:nvSpPr>
          <p:spPr>
            <a:xfrm>
              <a:off x="3491880" y="4149080"/>
              <a:ext cx="576064" cy="57606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979C87B-2969-7122-040C-A9985E31EC5D}"/>
                </a:ext>
              </a:extLst>
            </p:cNvPr>
            <p:cNvGrpSpPr/>
            <p:nvPr/>
          </p:nvGrpSpPr>
          <p:grpSpPr>
            <a:xfrm rot="5400000">
              <a:off x="3575279" y="4327845"/>
              <a:ext cx="398108" cy="229071"/>
              <a:chOff x="4197350" y="3122002"/>
              <a:chExt cx="899004" cy="517284"/>
            </a:xfrm>
          </p:grpSpPr>
          <p:sp>
            <p:nvSpPr>
              <p:cNvPr id="6" name="Freeform 23">
                <a:extLst>
                  <a:ext uri="{FF2B5EF4-FFF2-40B4-BE49-F238E27FC236}">
                    <a16:creationId xmlns:a16="http://schemas.microsoft.com/office/drawing/2014/main" xmlns="" id="{1EE8924E-65AA-B498-3D56-9E93BA315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7350" y="3136049"/>
                <a:ext cx="863600" cy="503237"/>
              </a:xfrm>
              <a:custGeom>
                <a:avLst/>
                <a:gdLst>
                  <a:gd name="T0" fmla="*/ 2147483646 w 1141"/>
                  <a:gd name="T1" fmla="*/ 2147483646 h 582"/>
                  <a:gd name="T2" fmla="*/ 2147483646 w 1141"/>
                  <a:gd name="T3" fmla="*/ 2147483646 h 582"/>
                  <a:gd name="T4" fmla="*/ 2147483646 w 1141"/>
                  <a:gd name="T5" fmla="*/ 2147483646 h 582"/>
                  <a:gd name="T6" fmla="*/ 2147483646 w 1141"/>
                  <a:gd name="T7" fmla="*/ 2147483646 h 582"/>
                  <a:gd name="T8" fmla="*/ 2147483646 w 1141"/>
                  <a:gd name="T9" fmla="*/ 2147483646 h 582"/>
                  <a:gd name="T10" fmla="*/ 2147483646 w 1141"/>
                  <a:gd name="T11" fmla="*/ 2147483646 h 582"/>
                  <a:gd name="T12" fmla="*/ 2147483646 w 1141"/>
                  <a:gd name="T13" fmla="*/ 2147483646 h 582"/>
                  <a:gd name="T14" fmla="*/ 2147483646 w 1141"/>
                  <a:gd name="T15" fmla="*/ 2147483646 h 582"/>
                  <a:gd name="T16" fmla="*/ 2147483646 w 1141"/>
                  <a:gd name="T17" fmla="*/ 2147483646 h 582"/>
                  <a:gd name="T18" fmla="*/ 2147483646 w 1141"/>
                  <a:gd name="T19" fmla="*/ 2147483646 h 582"/>
                  <a:gd name="T20" fmla="*/ 2147483646 w 1141"/>
                  <a:gd name="T21" fmla="*/ 2147483646 h 582"/>
                  <a:gd name="T22" fmla="*/ 0 w 1141"/>
                  <a:gd name="T23" fmla="*/ 2147483646 h 582"/>
                  <a:gd name="T24" fmla="*/ 2147483646 w 1141"/>
                  <a:gd name="T25" fmla="*/ 2147483646 h 5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41"/>
                  <a:gd name="T40" fmla="*/ 0 h 582"/>
                  <a:gd name="T41" fmla="*/ 1141 w 1141"/>
                  <a:gd name="T42" fmla="*/ 582 h 58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41" h="582">
                    <a:moveTo>
                      <a:pt x="91" y="544"/>
                    </a:moveTo>
                    <a:cubicBezTo>
                      <a:pt x="144" y="506"/>
                      <a:pt x="242" y="90"/>
                      <a:pt x="318" y="90"/>
                    </a:cubicBezTo>
                    <a:cubicBezTo>
                      <a:pt x="394" y="90"/>
                      <a:pt x="470" y="544"/>
                      <a:pt x="545" y="544"/>
                    </a:cubicBezTo>
                    <a:cubicBezTo>
                      <a:pt x="620" y="544"/>
                      <a:pt x="703" y="90"/>
                      <a:pt x="771" y="90"/>
                    </a:cubicBezTo>
                    <a:cubicBezTo>
                      <a:pt x="839" y="90"/>
                      <a:pt x="893" y="514"/>
                      <a:pt x="953" y="544"/>
                    </a:cubicBezTo>
                    <a:cubicBezTo>
                      <a:pt x="1013" y="574"/>
                      <a:pt x="1127" y="355"/>
                      <a:pt x="1134" y="272"/>
                    </a:cubicBezTo>
                    <a:cubicBezTo>
                      <a:pt x="1141" y="189"/>
                      <a:pt x="1058" y="0"/>
                      <a:pt x="998" y="45"/>
                    </a:cubicBezTo>
                    <a:cubicBezTo>
                      <a:pt x="938" y="90"/>
                      <a:pt x="846" y="537"/>
                      <a:pt x="771" y="544"/>
                    </a:cubicBezTo>
                    <a:cubicBezTo>
                      <a:pt x="696" y="551"/>
                      <a:pt x="613" y="90"/>
                      <a:pt x="545" y="90"/>
                    </a:cubicBezTo>
                    <a:cubicBezTo>
                      <a:pt x="477" y="90"/>
                      <a:pt x="439" y="536"/>
                      <a:pt x="363" y="544"/>
                    </a:cubicBezTo>
                    <a:cubicBezTo>
                      <a:pt x="287" y="552"/>
                      <a:pt x="151" y="174"/>
                      <a:pt x="91" y="136"/>
                    </a:cubicBezTo>
                    <a:cubicBezTo>
                      <a:pt x="31" y="98"/>
                      <a:pt x="0" y="249"/>
                      <a:pt x="0" y="317"/>
                    </a:cubicBezTo>
                    <a:cubicBezTo>
                      <a:pt x="0" y="385"/>
                      <a:pt x="38" y="582"/>
                      <a:pt x="91" y="544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AU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" name="Freeform 23">
                <a:extLst>
                  <a:ext uri="{FF2B5EF4-FFF2-40B4-BE49-F238E27FC236}">
                    <a16:creationId xmlns:a16="http://schemas.microsoft.com/office/drawing/2014/main" xmlns="" id="{BFFBB170-0180-2565-8609-2B2023A70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2753" y="3122002"/>
                <a:ext cx="863601" cy="503237"/>
              </a:xfrm>
              <a:custGeom>
                <a:avLst/>
                <a:gdLst>
                  <a:gd name="T0" fmla="*/ 2147483646 w 1141"/>
                  <a:gd name="T1" fmla="*/ 2147483646 h 582"/>
                  <a:gd name="T2" fmla="*/ 2147483646 w 1141"/>
                  <a:gd name="T3" fmla="*/ 2147483646 h 582"/>
                  <a:gd name="T4" fmla="*/ 2147483646 w 1141"/>
                  <a:gd name="T5" fmla="*/ 2147483646 h 582"/>
                  <a:gd name="T6" fmla="*/ 2147483646 w 1141"/>
                  <a:gd name="T7" fmla="*/ 2147483646 h 582"/>
                  <a:gd name="T8" fmla="*/ 2147483646 w 1141"/>
                  <a:gd name="T9" fmla="*/ 2147483646 h 582"/>
                  <a:gd name="T10" fmla="*/ 2147483646 w 1141"/>
                  <a:gd name="T11" fmla="*/ 2147483646 h 582"/>
                  <a:gd name="T12" fmla="*/ 2147483646 w 1141"/>
                  <a:gd name="T13" fmla="*/ 2147483646 h 582"/>
                  <a:gd name="T14" fmla="*/ 2147483646 w 1141"/>
                  <a:gd name="T15" fmla="*/ 2147483646 h 582"/>
                  <a:gd name="T16" fmla="*/ 2147483646 w 1141"/>
                  <a:gd name="T17" fmla="*/ 2147483646 h 582"/>
                  <a:gd name="T18" fmla="*/ 2147483646 w 1141"/>
                  <a:gd name="T19" fmla="*/ 2147483646 h 582"/>
                  <a:gd name="T20" fmla="*/ 2147483646 w 1141"/>
                  <a:gd name="T21" fmla="*/ 2147483646 h 582"/>
                  <a:gd name="T22" fmla="*/ 0 w 1141"/>
                  <a:gd name="T23" fmla="*/ 2147483646 h 582"/>
                  <a:gd name="T24" fmla="*/ 2147483646 w 1141"/>
                  <a:gd name="T25" fmla="*/ 2147483646 h 5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41"/>
                  <a:gd name="T40" fmla="*/ 0 h 582"/>
                  <a:gd name="T41" fmla="*/ 1141 w 1141"/>
                  <a:gd name="T42" fmla="*/ 582 h 58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41" h="582">
                    <a:moveTo>
                      <a:pt x="91" y="544"/>
                    </a:moveTo>
                    <a:cubicBezTo>
                      <a:pt x="144" y="506"/>
                      <a:pt x="242" y="90"/>
                      <a:pt x="318" y="90"/>
                    </a:cubicBezTo>
                    <a:cubicBezTo>
                      <a:pt x="394" y="90"/>
                      <a:pt x="470" y="544"/>
                      <a:pt x="545" y="544"/>
                    </a:cubicBezTo>
                    <a:cubicBezTo>
                      <a:pt x="620" y="544"/>
                      <a:pt x="703" y="90"/>
                      <a:pt x="771" y="90"/>
                    </a:cubicBezTo>
                    <a:cubicBezTo>
                      <a:pt x="839" y="90"/>
                      <a:pt x="893" y="514"/>
                      <a:pt x="953" y="544"/>
                    </a:cubicBezTo>
                    <a:cubicBezTo>
                      <a:pt x="1013" y="574"/>
                      <a:pt x="1127" y="355"/>
                      <a:pt x="1134" y="272"/>
                    </a:cubicBezTo>
                    <a:cubicBezTo>
                      <a:pt x="1141" y="189"/>
                      <a:pt x="1058" y="0"/>
                      <a:pt x="998" y="45"/>
                    </a:cubicBezTo>
                    <a:cubicBezTo>
                      <a:pt x="938" y="90"/>
                      <a:pt x="846" y="537"/>
                      <a:pt x="771" y="544"/>
                    </a:cubicBezTo>
                    <a:cubicBezTo>
                      <a:pt x="696" y="551"/>
                      <a:pt x="613" y="90"/>
                      <a:pt x="545" y="90"/>
                    </a:cubicBezTo>
                    <a:cubicBezTo>
                      <a:pt x="477" y="90"/>
                      <a:pt x="439" y="536"/>
                      <a:pt x="363" y="544"/>
                    </a:cubicBezTo>
                    <a:cubicBezTo>
                      <a:pt x="287" y="552"/>
                      <a:pt x="151" y="174"/>
                      <a:pt x="91" y="136"/>
                    </a:cubicBezTo>
                    <a:cubicBezTo>
                      <a:pt x="31" y="98"/>
                      <a:pt x="0" y="249"/>
                      <a:pt x="0" y="317"/>
                    </a:cubicBezTo>
                    <a:cubicBezTo>
                      <a:pt x="0" y="385"/>
                      <a:pt x="38" y="582"/>
                      <a:pt x="91" y="544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AU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0" name="Text Box 85">
            <a:extLst>
              <a:ext uri="{FF2B5EF4-FFF2-40B4-BE49-F238E27FC236}">
                <a16:creationId xmlns:a16="http://schemas.microsoft.com/office/drawing/2014/main" xmlns="" id="{AFC0E682-0E50-4211-0D2A-51025A907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8478" y="2086494"/>
            <a:ext cx="4968550" cy="95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514350" indent="-514350" algn="ctr">
              <a:spcBef>
                <a:spcPct val="0"/>
              </a:spcBef>
              <a:buAutoNum type="alphaUcParenR"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Suppress its growth/spread?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14350" indent="-514350" algn="ctr">
              <a:spcBef>
                <a:spcPct val="0"/>
              </a:spcBef>
              <a:buAutoNum type="alphaUcParenR"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Resect/destroy tumour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de-DE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Box 85">
            <a:extLst>
              <a:ext uri="{FF2B5EF4-FFF2-40B4-BE49-F238E27FC236}">
                <a16:creationId xmlns:a16="http://schemas.microsoft.com/office/drawing/2014/main" xmlns="" id="{4D6375AF-D555-EF31-E894-18EF9BE59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5269" y="4681866"/>
            <a:ext cx="3794969" cy="95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would you do any different for </a:t>
            </a:r>
            <a:r>
              <a:rPr lang="en-AU" alt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cccDNA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de-DE" altLang="en-US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54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E4A4E1-2AEB-0230-1072-FE3865162E5B}"/>
              </a:ext>
            </a:extLst>
          </p:cNvPr>
          <p:cNvSpPr txBox="1">
            <a:spLocks/>
          </p:cNvSpPr>
          <p:nvPr/>
        </p:nvSpPr>
        <p:spPr bwMode="auto">
          <a:xfrm>
            <a:off x="-1588" y="-27384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Nothing in nature is 100%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80635BA5-6EF3-C1D9-2423-FA0F7BE84022}"/>
              </a:ext>
            </a:extLst>
          </p:cNvPr>
          <p:cNvSpPr txBox="1">
            <a:spLocks/>
          </p:cNvSpPr>
          <p:nvPr/>
        </p:nvSpPr>
        <p:spPr bwMode="auto">
          <a:xfrm>
            <a:off x="0" y="491901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…except extinction</a:t>
            </a:r>
          </a:p>
        </p:txBody>
      </p:sp>
      <p:sp>
        <p:nvSpPr>
          <p:cNvPr id="4" name="Text Box 85">
            <a:extLst>
              <a:ext uri="{FF2B5EF4-FFF2-40B4-BE49-F238E27FC236}">
                <a16:creationId xmlns:a16="http://schemas.microsoft.com/office/drawing/2014/main" xmlns="" id="{E060245B-E197-C2A5-EB0E-631E7C9C8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3" y="1044160"/>
            <a:ext cx="8951913" cy="526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such a juicy evolutionary prize at the end (reinfection of an entire liver), positive selective pressure for reactivation after silencing is huge</a:t>
            </a:r>
          </a:p>
          <a:p>
            <a:pPr>
              <a:spcBef>
                <a:spcPct val="0"/>
              </a:spcBef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Routes for reactivtion are many:</a:t>
            </a:r>
          </a:p>
          <a:p>
            <a:pPr lvl="1">
              <a:spcBef>
                <a:spcPct val="0"/>
              </a:spcBef>
            </a:pPr>
            <a:r>
              <a:rPr lang="de-D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HBx from integrated HBV DNA</a:t>
            </a:r>
          </a:p>
          <a:p>
            <a:pPr lvl="1">
              <a:spcBef>
                <a:spcPct val="0"/>
              </a:spcBef>
            </a:pPr>
            <a:r>
              <a:rPr lang="de-D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Natural ebb and flow of histone acetylases/DNA demethylases</a:t>
            </a:r>
          </a:p>
          <a:p>
            <a:pPr lvl="1">
              <a:spcBef>
                <a:spcPct val="0"/>
              </a:spcBef>
            </a:pPr>
            <a:r>
              <a:rPr lang="de-DE" alt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Leaky transcription</a:t>
            </a:r>
          </a:p>
          <a:p>
            <a:pPr>
              <a:spcBef>
                <a:spcPct val="0"/>
              </a:spcBef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started, it‘s a feed-forward process</a:t>
            </a: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de-DE" alt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Dead species don‘t evolve – no chance of reactivation with cccDNA elimination</a:t>
            </a:r>
          </a:p>
        </p:txBody>
      </p:sp>
      <p:pic>
        <p:nvPicPr>
          <p:cNvPr id="94210" name="Picture 2" descr="Avalanche">
            <a:extLst>
              <a:ext uri="{FF2B5EF4-FFF2-40B4-BE49-F238E27FC236}">
                <a16:creationId xmlns:a16="http://schemas.microsoft.com/office/drawing/2014/main" xmlns="" id="{588BAD11-9A30-9EE5-8F04-E97F8011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466" y="1124744"/>
            <a:ext cx="5471822" cy="365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56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-1588" y="26064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6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Why are we here? </a:t>
            </a:r>
          </a:p>
        </p:txBody>
      </p:sp>
      <p:pic>
        <p:nvPicPr>
          <p:cNvPr id="97282" name="Picture 2" descr="Hep B Community">
            <a:extLst>
              <a:ext uri="{FF2B5EF4-FFF2-40B4-BE49-F238E27FC236}">
                <a16:creationId xmlns:a16="http://schemas.microsoft.com/office/drawing/2014/main" xmlns="" id="{1D4C8EE0-9BBF-AEC7-2EAB-C2B42F77B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/>
          <a:stretch/>
        </p:blipFill>
        <p:spPr bwMode="auto">
          <a:xfrm>
            <a:off x="233771" y="2060848"/>
            <a:ext cx="8674868" cy="17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49341F-72EC-2F05-8276-5D0C690F240E}"/>
              </a:ext>
            </a:extLst>
          </p:cNvPr>
          <p:cNvSpPr txBox="1"/>
          <p:nvPr/>
        </p:nvSpPr>
        <p:spPr>
          <a:xfrm>
            <a:off x="1101991" y="1308150"/>
            <a:ext cx="6938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The patients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EA6F92B-52AA-0F79-B241-BED9FA330748}"/>
              </a:ext>
            </a:extLst>
          </p:cNvPr>
          <p:cNvSpPr txBox="1"/>
          <p:nvPr/>
        </p:nvSpPr>
        <p:spPr>
          <a:xfrm>
            <a:off x="321938" y="3537590"/>
            <a:ext cx="849853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Fear of </a:t>
            </a:r>
            <a:r>
              <a:rPr kumimoji="0" lang="de-DE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reactivation: HBeAg-neg</a:t>
            </a:r>
            <a:r>
              <a:rPr lang="de-DE" altLang="en-US" sz="440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, on treatment, even </a:t>
            </a:r>
            <a:r>
              <a:rPr kumimoji="0" lang="de-DE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HBs-loss</a:t>
            </a:r>
            <a:endParaRPr kumimoji="0" lang="de-DE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44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Complete cure would releive this</a:t>
            </a:r>
            <a:endParaRPr kumimoji="0" lang="de-DE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21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-1588" y="26064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Elimination is not impossible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78094" y="1268760"/>
            <a:ext cx="21818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Combination ADV + IFN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8BA5F7A-65B5-FBE5-32AE-5B725DBB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656" y="1196752"/>
            <a:ext cx="13260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ETV/TDF only</a:t>
            </a:r>
          </a:p>
        </p:txBody>
      </p:sp>
      <p:pic>
        <p:nvPicPr>
          <p:cNvPr id="96260" name="Picture 4">
            <a:extLst>
              <a:ext uri="{FF2B5EF4-FFF2-40B4-BE49-F238E27FC236}">
                <a16:creationId xmlns:a16="http://schemas.microsoft.com/office/drawing/2014/main" xmlns="" id="{77F7F6D1-B27A-F6FA-47AB-F70ED463B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01"/>
          <a:stretch/>
        </p:blipFill>
        <p:spPr bwMode="auto">
          <a:xfrm>
            <a:off x="467544" y="1595958"/>
            <a:ext cx="3420508" cy="276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62" name="Picture 6" descr="Details are in the caption following the image">
            <a:extLst>
              <a:ext uri="{FF2B5EF4-FFF2-40B4-BE49-F238E27FC236}">
                <a16:creationId xmlns:a16="http://schemas.microsoft.com/office/drawing/2014/main" xmlns="" id="{EB9E7C2C-9BA6-5234-44AC-C8DE872BC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55398"/>
            <a:ext cx="4058422" cy="263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5DF7DB8-6690-B0FE-F613-3403967D65DB}"/>
              </a:ext>
            </a:extLst>
          </p:cNvPr>
          <p:cNvSpPr txBox="1"/>
          <p:nvPr/>
        </p:nvSpPr>
        <p:spPr>
          <a:xfrm>
            <a:off x="5678094" y="4324723"/>
            <a:ext cx="3419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 err="1"/>
              <a:t>Wursthorn</a:t>
            </a:r>
            <a:r>
              <a:rPr lang="en-AU" dirty="0"/>
              <a:t> et al. 2006 Hepatology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93AD831-5CBE-517B-7758-5619AF3CC6EB}"/>
              </a:ext>
            </a:extLst>
          </p:cNvPr>
          <p:cNvSpPr txBox="1"/>
          <p:nvPr/>
        </p:nvSpPr>
        <p:spPr>
          <a:xfrm>
            <a:off x="876929" y="4392918"/>
            <a:ext cx="3419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dirty="0"/>
              <a:t>Lai et al. 2016 J Hepatol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A5ACD7B-472F-7E14-3FE0-DA63FA4DCDEC}"/>
              </a:ext>
            </a:extLst>
          </p:cNvPr>
          <p:cNvSpPr txBox="1"/>
          <p:nvPr/>
        </p:nvSpPr>
        <p:spPr>
          <a:xfrm>
            <a:off x="0" y="4924325"/>
            <a:ext cx="9144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cccDNA loss already associated with current treatments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Challenge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: increasing the degree of loss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Evolution, not necessarily revolution</a:t>
            </a:r>
          </a:p>
        </p:txBody>
      </p:sp>
    </p:spTree>
    <p:extLst>
      <p:ext uri="{BB962C8B-B14F-4D97-AF65-F5344CB8AC3E}">
        <p14:creationId xmlns:p14="http://schemas.microsoft.com/office/powerpoint/2010/main" val="114746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360C15D-DDD7-B565-7AFB-FECB830C7F58}"/>
              </a:ext>
            </a:extLst>
          </p:cNvPr>
          <p:cNvSpPr txBox="1">
            <a:spLocks/>
          </p:cNvSpPr>
          <p:nvPr/>
        </p:nvSpPr>
        <p:spPr bwMode="auto">
          <a:xfrm>
            <a:off x="-1588" y="26064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8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Approaches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4C93A1-6A78-2418-4C10-6BE0BD26748A}"/>
              </a:ext>
            </a:extLst>
          </p:cNvPr>
          <p:cNvSpPr txBox="1"/>
          <p:nvPr/>
        </p:nvSpPr>
        <p:spPr>
          <a:xfrm>
            <a:off x="330976" y="1196752"/>
            <a:ext cx="8489496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Direct cccDNA loss (CRISPR, TALENS, ZFN, base editing, etc)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CAR-T cells (direct killing of infected cells)</a:t>
            </a:r>
            <a:endParaRPr kumimoji="0" lang="de-DE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/>
              <a:cs typeface="Calibri" panose="020F0502020204030204" pitchFamily="34" charset="0"/>
            </a:endParaRPr>
          </a:p>
          <a:p>
            <a:pPr marL="432000" marR="0" lvl="0" indent="-457200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Immunomodulators to induce mitosis or direct killing of infected cells (IFN, TLR agonists, IAP inhibitors, etc.)</a:t>
            </a:r>
          </a:p>
          <a:p>
            <a:pPr marL="432000" marR="0" lvl="0" indent="-457200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Unexplored avenues... </a:t>
            </a:r>
          </a:p>
        </p:txBody>
      </p:sp>
    </p:spTree>
    <p:extLst>
      <p:ext uri="{BB962C8B-B14F-4D97-AF65-F5344CB8AC3E}">
        <p14:creationId xmlns:p14="http://schemas.microsoft.com/office/powerpoint/2010/main" val="112135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6935B4-1D6D-16A3-8107-195FDD3E2575}"/>
              </a:ext>
            </a:extLst>
          </p:cNvPr>
          <p:cNvSpPr txBox="1">
            <a:spLocks/>
          </p:cNvSpPr>
          <p:nvPr/>
        </p:nvSpPr>
        <p:spPr bwMode="auto">
          <a:xfrm>
            <a:off x="-1588" y="188640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3600" kern="0" dirty="0" smtClean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Trial </a:t>
            </a:r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endpoints </a:t>
            </a:r>
            <a:r>
              <a:rPr lang="en-AU" altLang="en-US" sz="3600" kern="0" dirty="0" smtClean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are linked to lower </a:t>
            </a:r>
            <a:r>
              <a:rPr lang="en-AU" altLang="en-US" sz="3600" kern="0" dirty="0" err="1" smtClean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cccDNA</a:t>
            </a:r>
            <a:endParaRPr lang="en-AU" altLang="en-US" sz="3600" kern="0" dirty="0">
              <a:solidFill>
                <a:srgbClr val="FF6600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62BCB04-711F-C3F3-AEA4-4D673BC3B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11" t="26805" r="10626" b="18297"/>
          <a:stretch/>
        </p:blipFill>
        <p:spPr>
          <a:xfrm>
            <a:off x="1042813" y="908720"/>
            <a:ext cx="7058374" cy="39942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BADC802-43BC-8F92-19D1-2D09504A0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2715" y="4796162"/>
            <a:ext cx="50711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DE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Lok et al. 2018, J Hepatol</a:t>
            </a:r>
            <a:endParaRPr lang="en-AU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9D1109-B390-1181-30D2-C13EE38F270D}"/>
              </a:ext>
            </a:extLst>
          </p:cNvPr>
          <p:cNvSpPr txBox="1"/>
          <p:nvPr/>
        </p:nvSpPr>
        <p:spPr>
          <a:xfrm>
            <a:off x="1377988" y="5067181"/>
            <a:ext cx="69384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Even if not all cccDNA is lost, 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elimination </a:t>
            </a: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likely helps us achieve other end states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4221088"/>
            <a:ext cx="8424936" cy="9136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990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-1588" y="26064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HBsAg-loss is linked with </a:t>
            </a:r>
            <a:r>
              <a:rPr lang="en-AU" altLang="en-US" sz="3600" kern="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cccDNA</a:t>
            </a:r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elimination</a:t>
            </a:r>
          </a:p>
        </p:txBody>
      </p:sp>
      <p:pic>
        <p:nvPicPr>
          <p:cNvPr id="90114" name="Picture 2" descr="Figure thumbnail GR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19"/>
          <a:stretch/>
        </p:blipFill>
        <p:spPr bwMode="auto">
          <a:xfrm>
            <a:off x="323528" y="1466866"/>
            <a:ext cx="4318433" cy="261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36308" y="4026550"/>
            <a:ext cx="33023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Werle-Lapostolle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(2004) Gastro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xmlns="" id="{1483B44A-EE4C-C5BE-AC4E-8D4D6CA259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682229"/>
              </p:ext>
            </p:extLst>
          </p:nvPr>
        </p:nvGraphicFramePr>
        <p:xfrm>
          <a:off x="5610630" y="1332855"/>
          <a:ext cx="2235200" cy="281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57" name="Prism 8" r:id="rId4" imgW="2235002" imgH="2816044" progId="Prism8.Document">
                  <p:embed/>
                </p:oleObj>
              </mc:Choice>
              <mc:Fallback>
                <p:oleObj name="Prism 8" r:id="rId4" imgW="2235002" imgH="2816044" progId="Prism8.Document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10630" y="1332855"/>
                        <a:ext cx="2235200" cy="281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0D9104B6-A892-1DFF-88E4-DEC4B7E7C0CE}"/>
              </a:ext>
            </a:extLst>
          </p:cNvPr>
          <p:cNvCxnSpPr/>
          <p:nvPr/>
        </p:nvCxnSpPr>
        <p:spPr>
          <a:xfrm>
            <a:off x="6888001" y="1681512"/>
            <a:ext cx="4942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B6FC70BC-1C7D-9CAC-62F0-9179D4E02FB0}"/>
              </a:ext>
            </a:extLst>
          </p:cNvPr>
          <p:cNvSpPr txBox="1">
            <a:spLocks/>
          </p:cNvSpPr>
          <p:nvPr/>
        </p:nvSpPr>
        <p:spPr>
          <a:xfrm>
            <a:off x="6748401" y="1449291"/>
            <a:ext cx="773406" cy="44126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b="1" dirty="0"/>
              <a:t>**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8BA5F7A-65B5-FBE5-32AE-5B725DBB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8459" y="4026550"/>
            <a:ext cx="2094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Tu </a:t>
            </a:r>
            <a:r>
              <a:rPr lang="en-AU" alt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(unpublished)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784C69-B357-83C3-CE45-FEB502EF1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0724" y="1086146"/>
            <a:ext cx="18687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HBeAg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-neg patients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B0EE432-F36D-9BF1-C8A5-AED903F497B4}"/>
              </a:ext>
            </a:extLst>
          </p:cNvPr>
          <p:cNvSpPr txBox="1"/>
          <p:nvPr/>
        </p:nvSpPr>
        <p:spPr>
          <a:xfrm>
            <a:off x="945357" y="4454602"/>
            <a:ext cx="69384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cccDNA reduction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↓HBsAg levels</a:t>
            </a:r>
          </a:p>
          <a:p>
            <a:pPr marL="457200" indent="-457200">
              <a:spcBef>
                <a:spcPct val="0"/>
              </a:spcBef>
              <a:buFont typeface="Symbol" panose="05050102010706020507" pitchFamily="18" charset="2"/>
              <a:buChar char="Þ"/>
              <a:defRPr/>
            </a:pPr>
            <a:r>
              <a:rPr kumimoji="0" lang="de-DE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↓HBV levels =&gt; ↓integration</a:t>
            </a:r>
          </a:p>
        </p:txBody>
      </p:sp>
    </p:spTree>
    <p:extLst>
      <p:ext uri="{BB962C8B-B14F-4D97-AF65-F5344CB8AC3E}">
        <p14:creationId xmlns:p14="http://schemas.microsoft.com/office/powerpoint/2010/main" val="173296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360C15D-DDD7-B565-7AFB-FECB830C7F58}"/>
              </a:ext>
            </a:extLst>
          </p:cNvPr>
          <p:cNvSpPr txBox="1">
            <a:spLocks/>
          </p:cNvSpPr>
          <p:nvPr/>
        </p:nvSpPr>
        <p:spPr bwMode="auto">
          <a:xfrm>
            <a:off x="-1588" y="26064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4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Final thoughts</a:t>
            </a:r>
          </a:p>
        </p:txBody>
      </p:sp>
      <p:sp>
        <p:nvSpPr>
          <p:cNvPr id="3" name="Text Box 85">
            <a:extLst>
              <a:ext uri="{FF2B5EF4-FFF2-40B4-BE49-F238E27FC236}">
                <a16:creationId xmlns:a16="http://schemas.microsoft.com/office/drawing/2014/main" xmlns="" id="{1893D8B0-965F-EFD2-3164-422A098E9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83" y="1412776"/>
            <a:ext cx="8331474" cy="446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de-DE" altLang="en-US" sz="4400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cccDNA elimination:</a:t>
            </a: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Creates a more stable state than silencing</a:t>
            </a: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de-DE" alt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achievable by multiple approaches </a:t>
            </a:r>
            <a:endParaRPr lang="de-DE" altLang="en-US" sz="4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Likely facilitates other cure states</a:t>
            </a:r>
            <a:endParaRPr lang="de-DE" altLang="en-US" sz="4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0"/>
              </a:spcBef>
              <a:buFont typeface="+mj-lt"/>
              <a:buAutoNum type="arabicPeriod"/>
            </a:pPr>
            <a:r>
              <a:rPr lang="de-DE" altLang="en-US" sz="4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what we should be aiming for</a:t>
            </a:r>
            <a:endParaRPr lang="de-DE" altLang="en-US" sz="4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27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-Design">
  <a:themeElements>
    <a:clrScheme name="2_Office-Design 1">
      <a:dk1>
        <a:srgbClr val="000000"/>
      </a:dk1>
      <a:lt1>
        <a:srgbClr val="FFFFFF"/>
      </a:lt1>
      <a:dk2>
        <a:srgbClr val="262626"/>
      </a:dk2>
      <a:lt2>
        <a:srgbClr val="B4B4B4"/>
      </a:lt2>
      <a:accent1>
        <a:srgbClr val="C30717"/>
      </a:accent1>
      <a:accent2>
        <a:srgbClr val="3E9420"/>
      </a:accent2>
      <a:accent3>
        <a:srgbClr val="FFFFFF"/>
      </a:accent3>
      <a:accent4>
        <a:srgbClr val="000000"/>
      </a:accent4>
      <a:accent5>
        <a:srgbClr val="DEAAAB"/>
      </a:accent5>
      <a:accent6>
        <a:srgbClr val="37861C"/>
      </a:accent6>
      <a:hlink>
        <a:srgbClr val="0000FF"/>
      </a:hlink>
      <a:folHlink>
        <a:srgbClr val="800080"/>
      </a:folHlink>
    </a:clrScheme>
    <a:fontScheme name="2_Office-Design">
      <a:majorFont>
        <a:latin typeface="MetaBold-Roman"/>
        <a:ea typeface="MS PGothic"/>
        <a:cs typeface=""/>
      </a:majorFont>
      <a:minorFont>
        <a:latin typeface="MetaNormal-Roman"/>
        <a:ea typeface="MS PGothic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-Design 1">
        <a:dk1>
          <a:srgbClr val="000000"/>
        </a:dk1>
        <a:lt1>
          <a:srgbClr val="FFFFFF"/>
        </a:lt1>
        <a:dk2>
          <a:srgbClr val="262626"/>
        </a:dk2>
        <a:lt2>
          <a:srgbClr val="B4B4B4"/>
        </a:lt2>
        <a:accent1>
          <a:srgbClr val="C30717"/>
        </a:accent1>
        <a:accent2>
          <a:srgbClr val="3E9420"/>
        </a:accent2>
        <a:accent3>
          <a:srgbClr val="FFFFFF"/>
        </a:accent3>
        <a:accent4>
          <a:srgbClr val="000000"/>
        </a:accent4>
        <a:accent5>
          <a:srgbClr val="DEAAAB"/>
        </a:accent5>
        <a:accent6>
          <a:srgbClr val="37861C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23116AF1-E540-4DA4-9EBB-D6BA0707BB0A}"/>
</file>

<file path=customXml/itemProps2.xml><?xml version="1.0" encoding="utf-8"?>
<ds:datastoreItem xmlns:ds="http://schemas.openxmlformats.org/officeDocument/2006/customXml" ds:itemID="{C8681C6B-6142-4AE6-98C2-E1CC4A673616}"/>
</file>

<file path=customXml/itemProps3.xml><?xml version="1.0" encoding="utf-8"?>
<ds:datastoreItem xmlns:ds="http://schemas.openxmlformats.org/officeDocument/2006/customXml" ds:itemID="{CE59BCF3-81FE-4146-A89C-5E66E29FB38E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15050</TotalTime>
  <Words>359</Words>
  <Application>Microsoft Office PowerPoint</Application>
  <PresentationFormat>On-screen Show (4:3)</PresentationFormat>
  <Paragraphs>62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MS PGothic</vt:lpstr>
      <vt:lpstr>MS PGothic</vt:lpstr>
      <vt:lpstr>Arial</vt:lpstr>
      <vt:lpstr>Calibri</vt:lpstr>
      <vt:lpstr>MetaBold-Roman</vt:lpstr>
      <vt:lpstr>MetaNormal-Roman</vt:lpstr>
      <vt:lpstr>Symbol</vt:lpstr>
      <vt:lpstr>3_Office-Design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Ralf Bartenschlager</dc:creator>
  <cp:lastModifiedBy>Thomas</cp:lastModifiedBy>
  <cp:revision>911</cp:revision>
  <dcterms:created xsi:type="dcterms:W3CDTF">2018-01-31T12:57:41Z</dcterms:created>
  <dcterms:modified xsi:type="dcterms:W3CDTF">2022-05-29T07:04:10Z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