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4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8" r:id="rId2"/>
    <p:sldId id="512" r:id="rId3"/>
    <p:sldId id="519" r:id="rId4"/>
    <p:sldId id="548" r:id="rId5"/>
    <p:sldId id="594" r:id="rId6"/>
    <p:sldId id="578" r:id="rId7"/>
    <p:sldId id="598" r:id="rId8"/>
    <p:sldId id="572" r:id="rId9"/>
    <p:sldId id="590" r:id="rId10"/>
    <p:sldId id="599" r:id="rId11"/>
    <p:sldId id="586" r:id="rId12"/>
    <p:sldId id="591" r:id="rId13"/>
    <p:sldId id="602" r:id="rId14"/>
    <p:sldId id="587" r:id="rId15"/>
    <p:sldId id="555" r:id="rId16"/>
    <p:sldId id="592" r:id="rId17"/>
    <p:sldId id="593" r:id="rId18"/>
    <p:sldId id="595" r:id="rId19"/>
    <p:sldId id="597" r:id="rId20"/>
    <p:sldId id="533" r:id="rId21"/>
    <p:sldId id="496" r:id="rId2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3300"/>
    <a:srgbClr val="D4F3C9"/>
    <a:srgbClr val="F2F2F2"/>
    <a:srgbClr val="C30717"/>
    <a:srgbClr val="FB25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ittlere Formatvorlage 3 - Akz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ittlere Formatvorlage 4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ittlere Formatvorlage 4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03447BB-5D67-496B-8E87-E561075AD55C}" styleName="Dunkle Formatvorlage 1 - Akz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88229" autoAdjust="0"/>
  </p:normalViewPr>
  <p:slideViewPr>
    <p:cSldViewPr>
      <p:cViewPr varScale="1">
        <p:scale>
          <a:sx n="72" d="100"/>
          <a:sy n="72" d="100"/>
        </p:scale>
        <p:origin x="47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54173-D3D4-45F2-890E-56AC5F92DE94}" type="datetimeFigureOut">
              <a:rPr lang="en-AU" smtClean="0"/>
              <a:t>29/05/2022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3BF33-D47C-4C90-99DC-CDE30FFC497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23831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9288F-E3D0-478B-95A3-75758C9F7378}" type="datetimeFigureOut">
              <a:rPr lang="de-DE" smtClean="0"/>
              <a:t>29.05.2022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463AA-B34A-44BD-AF01-90E804E88FE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3575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Cover</a:t>
            </a:r>
            <a:r>
              <a:rPr lang="de-DE" baseline="0" dirty="0"/>
              <a:t> </a:t>
            </a:r>
            <a:r>
              <a:rPr lang="de-DE" baseline="0" dirty="0" err="1"/>
              <a:t>slide</a:t>
            </a:r>
            <a:r>
              <a:rPr lang="de-DE" baseline="0" dirty="0"/>
              <a:t> </a:t>
            </a:r>
            <a:r>
              <a:rPr lang="de-DE" baseline="0" dirty="0" err="1"/>
              <a:t>version</a:t>
            </a:r>
            <a:r>
              <a:rPr lang="de-DE" baseline="0" dirty="0"/>
              <a:t> 1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20CD5-61A6-4E61-BBBD-BC80E47CE702}" type="slidenum">
              <a:rPr lang="de-DE" altLang="de-DE" smtClean="0"/>
              <a:pPr/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25141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>
                <a:ea typeface="ＭＳ Ｐゴシック" panose="020B0600070205080204" pitchFamily="34" charset="-128"/>
              </a:rPr>
              <a:t>3 groups separated based on selection pressure after HBV infection: </a:t>
            </a:r>
            <a:r>
              <a:rPr lang="en-US" altLang="en-US" i="1">
                <a:ea typeface="ＭＳ Ｐゴシック" panose="020B0600070205080204" pitchFamily="34" charset="-128"/>
              </a:rPr>
              <a:t>in vitro</a:t>
            </a:r>
            <a:r>
              <a:rPr lang="en-US" altLang="en-US">
                <a:ea typeface="ＭＳ Ｐゴシック" panose="020B0600070205080204" pitchFamily="34" charset="-128"/>
              </a:rPr>
              <a:t> model (minimal selection pressure) with 15 independent infections , eAg(+) </a:t>
            </a:r>
            <a:r>
              <a:rPr lang="en-AU" altLang="en-US"/>
              <a:t> (some inflammation/moderate selection pressure) with total 22 patients</a:t>
            </a:r>
            <a:r>
              <a:rPr lang="en-GB" altLang="en-US"/>
              <a:t>, and eAg(-) </a:t>
            </a:r>
            <a:r>
              <a:rPr lang="en-AU" altLang="en-US"/>
              <a:t>(strongest anti-immune response/highest selection pressure)</a:t>
            </a:r>
            <a:r>
              <a:rPr lang="en-GB" altLang="en-US"/>
              <a:t> and 19 patients.</a:t>
            </a:r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C86A6A-33A4-4E9A-8E36-05E3D980C59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179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altLang="en-US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4763" indent="-309524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38098" indent="-24762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33337" indent="-24762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228576" indent="-24762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5D2C98-ACD1-41D0-A25D-F6E3C2EEB81E}" type="slidenum">
              <a:rPr lang="en-AU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AU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044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A36CEF3-8413-4521-AA5A-823F00B98049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30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28813" y="0"/>
            <a:ext cx="7212012" cy="635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3C81564-8DDA-420E-99A4-7046C5976FBD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711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BF27E7C-37CA-4B9D-8D74-1940D69D152E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798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28813" y="0"/>
            <a:ext cx="7212012" cy="635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CD14609-00FB-4891-92E7-817C9AC1A7C0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610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5F2F876-59B4-4014-BA73-5745DF549AD8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110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28813" y="0"/>
            <a:ext cx="7212012" cy="635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6D8D21-D248-4D49-96C5-365AD7B3CAEF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94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395652A-4361-4AEE-A8D5-701BFB8B43CC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297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47A6415-606D-4161-B350-5D2D766A5A81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929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48EF8B5-7DA2-42BE-9A3A-24E1703ACD42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23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28813" y="0"/>
            <a:ext cx="7212012" cy="635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14A724A-2D50-479B-B36D-5BC01A2AE0B3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94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970713" y="0"/>
            <a:ext cx="2170112" cy="6126163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361113" cy="612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5BF6D50-7D56-4584-B200-B2F3E7ABF867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046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0"/>
            <a:ext cx="8683625" cy="6126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AD95E9A-C37D-4E47-AF64-8015CE369BC4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34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el und 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sz="quarter"/>
          </p:nvPr>
        </p:nvSpPr>
        <p:spPr>
          <a:xfrm>
            <a:off x="1928813" y="0"/>
            <a:ext cx="7212012" cy="635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0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6B32531-F9AD-49E1-8879-CD88847DED70}" type="slidenum">
              <a:rPr lang="de-DE" altLang="en-US">
                <a:solidFill>
                  <a:srgbClr val="B4B4B4"/>
                </a:solidFill>
              </a:rPr>
              <a:pPr/>
              <a:t>‹#›</a:t>
            </a:fld>
            <a:endParaRPr lang="de-DE" altLang="en-US">
              <a:solidFill>
                <a:srgbClr val="B4B4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5821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/>
          <p:cNvGrpSpPr>
            <a:grpSpLocks/>
          </p:cNvGrpSpPr>
          <p:nvPr userDrawn="1"/>
        </p:nvGrpSpPr>
        <p:grpSpPr bwMode="auto">
          <a:xfrm>
            <a:off x="682625" y="260350"/>
            <a:ext cx="8458200" cy="447675"/>
            <a:chOff x="432" y="67"/>
            <a:chExt cx="5328" cy="282"/>
          </a:xfrm>
        </p:grpSpPr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530" y="67"/>
              <a:ext cx="534" cy="282"/>
              <a:chOff x="528" y="72"/>
              <a:chExt cx="534" cy="282"/>
            </a:xfrm>
          </p:grpSpPr>
          <p:sp>
            <p:nvSpPr>
              <p:cNvPr id="10" name="Freeform 16"/>
              <p:cNvSpPr>
                <a:spLocks/>
              </p:cNvSpPr>
              <p:nvPr/>
            </p:nvSpPr>
            <p:spPr bwMode="auto">
              <a:xfrm>
                <a:off x="528" y="72"/>
                <a:ext cx="282" cy="282"/>
              </a:xfrm>
              <a:custGeom>
                <a:avLst/>
                <a:gdLst>
                  <a:gd name="T0" fmla="*/ 241 w 9111"/>
                  <a:gd name="T1" fmla="*/ 365 h 9111"/>
                  <a:gd name="T2" fmla="*/ 241 w 9111"/>
                  <a:gd name="T3" fmla="*/ 564 h 9111"/>
                  <a:gd name="T4" fmla="*/ 41 w 9111"/>
                  <a:gd name="T5" fmla="*/ 564 h 9111"/>
                  <a:gd name="T6" fmla="*/ 41 w 9111"/>
                  <a:gd name="T7" fmla="*/ 365 h 9111"/>
                  <a:gd name="T8" fmla="*/ 241 w 9111"/>
                  <a:gd name="T9" fmla="*/ 365 h 9111"/>
                  <a:gd name="T10" fmla="*/ 241 w 9111"/>
                  <a:gd name="T11" fmla="*/ 365 h 91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111" h="9111">
                    <a:moveTo>
                      <a:pt x="7777" y="1334"/>
                    </a:moveTo>
                    <a:cubicBezTo>
                      <a:pt x="9556" y="3113"/>
                      <a:pt x="9556" y="5998"/>
                      <a:pt x="7777" y="7777"/>
                    </a:cubicBezTo>
                    <a:cubicBezTo>
                      <a:pt x="5998" y="9556"/>
                      <a:pt x="3113" y="9556"/>
                      <a:pt x="1334" y="7777"/>
                    </a:cubicBezTo>
                    <a:cubicBezTo>
                      <a:pt x="-445" y="5998"/>
                      <a:pt x="-445" y="3113"/>
                      <a:pt x="1334" y="1334"/>
                    </a:cubicBezTo>
                    <a:cubicBezTo>
                      <a:pt x="3113" y="-445"/>
                      <a:pt x="5998" y="-445"/>
                      <a:pt x="7777" y="1334"/>
                    </a:cubicBezTo>
                    <a:close/>
                    <a:moveTo>
                      <a:pt x="7777" y="1334"/>
                    </a:moveTo>
                  </a:path>
                </a:pathLst>
              </a:custGeom>
              <a:noFill/>
              <a:ln w="19050" cmpd="sng">
                <a:solidFill>
                  <a:srgbClr val="99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336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200" eaLnBrk="1" hangingPunct="1">
                  <a:defRPr/>
                </a:pPr>
                <a:endParaRPr lang="en-US">
                  <a:solidFill>
                    <a:prstClr val="black"/>
                  </a:solidFill>
                  <a:latin typeface="Calibri" pitchFamily="34" charset="0"/>
                  <a:ea typeface="ＭＳ Ｐゴシック" pitchFamily="34" charset="-128"/>
                </a:endParaRPr>
              </a:p>
            </p:txBody>
          </p:sp>
          <p:sp>
            <p:nvSpPr>
              <p:cNvPr id="11" name="Freeform 17"/>
              <p:cNvSpPr>
                <a:spLocks/>
              </p:cNvSpPr>
              <p:nvPr/>
            </p:nvSpPr>
            <p:spPr bwMode="auto">
              <a:xfrm>
                <a:off x="851" y="143"/>
                <a:ext cx="211" cy="211"/>
              </a:xfrm>
              <a:custGeom>
                <a:avLst/>
                <a:gdLst>
                  <a:gd name="T0" fmla="*/ 180 w 9111"/>
                  <a:gd name="T1" fmla="*/ 273 h 9111"/>
                  <a:gd name="T2" fmla="*/ 180 w 9111"/>
                  <a:gd name="T3" fmla="*/ 422 h 9111"/>
                  <a:gd name="T4" fmla="*/ 31 w 9111"/>
                  <a:gd name="T5" fmla="*/ 422 h 9111"/>
                  <a:gd name="T6" fmla="*/ 31 w 9111"/>
                  <a:gd name="T7" fmla="*/ 273 h 9111"/>
                  <a:gd name="T8" fmla="*/ 180 w 9111"/>
                  <a:gd name="T9" fmla="*/ 273 h 9111"/>
                  <a:gd name="T10" fmla="*/ 180 w 9111"/>
                  <a:gd name="T11" fmla="*/ 273 h 911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111" h="9111">
                    <a:moveTo>
                      <a:pt x="7777" y="1334"/>
                    </a:moveTo>
                    <a:cubicBezTo>
                      <a:pt x="9556" y="3113"/>
                      <a:pt x="9556" y="5998"/>
                      <a:pt x="7777" y="7777"/>
                    </a:cubicBezTo>
                    <a:cubicBezTo>
                      <a:pt x="5998" y="9556"/>
                      <a:pt x="3113" y="9556"/>
                      <a:pt x="1334" y="7777"/>
                    </a:cubicBezTo>
                    <a:cubicBezTo>
                      <a:pt x="-445" y="5998"/>
                      <a:pt x="-445" y="3113"/>
                      <a:pt x="1334" y="1334"/>
                    </a:cubicBezTo>
                    <a:cubicBezTo>
                      <a:pt x="3113" y="-445"/>
                      <a:pt x="5998" y="-445"/>
                      <a:pt x="7777" y="1334"/>
                    </a:cubicBezTo>
                    <a:close/>
                    <a:moveTo>
                      <a:pt x="7777" y="1334"/>
                    </a:moveTo>
                  </a:path>
                </a:pathLst>
              </a:custGeom>
              <a:noFill/>
              <a:ln w="19050" cmpd="sng">
                <a:solidFill>
                  <a:srgbClr val="99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336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457200" eaLnBrk="1" hangingPunct="1">
                  <a:defRPr/>
                </a:pPr>
                <a:endParaRPr lang="en-US">
                  <a:solidFill>
                    <a:prstClr val="black"/>
                  </a:solidFill>
                  <a:latin typeface="Calibri" pitchFamily="34" charset="0"/>
                  <a:ea typeface="ＭＳ Ｐゴシック" pitchFamily="34" charset="-128"/>
                </a:endParaRPr>
              </a:p>
            </p:txBody>
          </p:sp>
        </p:grpSp>
        <p:grpSp>
          <p:nvGrpSpPr>
            <p:cNvPr id="7" name="Group 18"/>
            <p:cNvGrpSpPr>
              <a:grpSpLocks/>
            </p:cNvGrpSpPr>
            <p:nvPr/>
          </p:nvGrpSpPr>
          <p:grpSpPr bwMode="auto">
            <a:xfrm>
              <a:off x="432" y="303"/>
              <a:ext cx="5328" cy="0"/>
              <a:chOff x="432" y="303"/>
              <a:chExt cx="5328" cy="0"/>
            </a:xfrm>
          </p:grpSpPr>
          <p:sp>
            <p:nvSpPr>
              <p:cNvPr id="8" name="Line 19"/>
              <p:cNvSpPr>
                <a:spLocks noChangeShapeType="1"/>
              </p:cNvSpPr>
              <p:nvPr/>
            </p:nvSpPr>
            <p:spPr bwMode="auto">
              <a:xfrm>
                <a:off x="432" y="303"/>
                <a:ext cx="96" cy="0"/>
              </a:xfrm>
              <a:prstGeom prst="line">
                <a:avLst/>
              </a:prstGeom>
              <a:noFill/>
              <a:ln w="19050" cmpd="sng">
                <a:solidFill>
                  <a:srgbClr val="99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57200" eaLnBrk="1" hangingPunct="1">
                  <a:defRPr/>
                </a:pPr>
                <a:endParaRPr lang="de-DE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" name="Line 20"/>
              <p:cNvSpPr>
                <a:spLocks noChangeShapeType="1"/>
              </p:cNvSpPr>
              <p:nvPr/>
            </p:nvSpPr>
            <p:spPr bwMode="auto">
              <a:xfrm>
                <a:off x="1080" y="303"/>
                <a:ext cx="4680" cy="0"/>
              </a:xfrm>
              <a:prstGeom prst="line">
                <a:avLst/>
              </a:prstGeom>
              <a:noFill/>
              <a:ln w="19050" cmpd="sng">
                <a:solidFill>
                  <a:srgbClr val="99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457200" eaLnBrk="1" hangingPunct="1">
                  <a:defRPr/>
                </a:pPr>
                <a:endParaRPr lang="de-DE">
                  <a:solidFill>
                    <a:prstClr val="black"/>
                  </a:solidFill>
                  <a:latin typeface="Calibri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62913" y="1441448"/>
            <a:ext cx="3870029" cy="452596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266700" y="1441448"/>
            <a:ext cx="4705350" cy="4525963"/>
          </a:xfrm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14" name="Foliennummernplatzhalter 5"/>
          <p:cNvSpPr>
            <a:spLocks noGrp="1"/>
          </p:cNvSpPr>
          <p:nvPr>
            <p:ph type="sldNum" sz="quarter" idx="16"/>
          </p:nvPr>
        </p:nvSpPr>
        <p:spPr>
          <a:xfrm>
            <a:off x="8599488" y="6394450"/>
            <a:ext cx="541337" cy="169863"/>
          </a:xfrm>
          <a:prstGeom prst="rect">
            <a:avLst/>
          </a:prstGeom>
        </p:spPr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>
                <a:ea typeface="+mn-ea"/>
              </a:defRPr>
            </a:lvl1pPr>
          </a:lstStyle>
          <a:p>
            <a:pPr>
              <a:defRPr/>
            </a:pPr>
            <a:fld id="{3692195A-C401-4D5E-A934-60EEBFAA218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2421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platzhalter 1"/>
          <p:cNvSpPr>
            <a:spLocks noGrp="1"/>
          </p:cNvSpPr>
          <p:nvPr>
            <p:ph type="title"/>
          </p:nvPr>
        </p:nvSpPr>
        <p:spPr bwMode="auto">
          <a:xfrm>
            <a:off x="1928813" y="0"/>
            <a:ext cx="7212012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Mastertitelformat bearbeiten</a:t>
            </a:r>
          </a:p>
        </p:txBody>
      </p:sp>
      <p:sp>
        <p:nvSpPr>
          <p:cNvPr id="21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Mastertextformat bearbeiten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pic>
        <p:nvPicPr>
          <p:cNvPr id="8" name="Bild 4" descr="Logo invers quer.png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3" y="6650038"/>
            <a:ext cx="1643062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4A243247-408C-457D-B354-38DCF1FED8A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8192"/>
            <a:ext cx="9168341" cy="5157192"/>
          </a:xfrm>
          <a:prstGeom prst="rect">
            <a:avLst/>
          </a:prstGeom>
        </p:spPr>
      </p:pic>
      <p:pic>
        <p:nvPicPr>
          <p:cNvPr id="15" name="Picture 14" descr="A picture containing thing, object&#10;&#10;Description generated with high confidence">
            <a:extLst>
              <a:ext uri="{FF2B5EF4-FFF2-40B4-BE49-F238E27FC236}">
                <a16:creationId xmlns:a16="http://schemas.microsoft.com/office/drawing/2014/main" xmlns="" id="{A109B784-0E4D-4E60-A64B-ACC8680CEC23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3" y="5895193"/>
            <a:ext cx="2053875" cy="6908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F34BA09-572B-4E7D-9413-F95224D24E0C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401" y="6419428"/>
            <a:ext cx="2665103" cy="203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139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sldNum="0" hdr="0"/>
  <p:txStyles>
    <p:titleStyle>
      <a:lvl1pPr algn="ctr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etaBold-Roman" pitchFamily="-84" charset="0"/>
          <a:ea typeface="MS PGothic" pitchFamily="34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etaBold-Roman" pitchFamily="-84" charset="0"/>
          <a:ea typeface="MS PGothic" pitchFamily="34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etaBold-Roman" pitchFamily="-84" charset="0"/>
          <a:ea typeface="MS PGothic" pitchFamily="34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etaBold-Roman" pitchFamily="-84" charset="0"/>
          <a:ea typeface="MS PGothic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etaBold-Roman" pitchFamily="-84" charset="0"/>
          <a:ea typeface="MS PGothic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etaBold-Roman" pitchFamily="-84" charset="0"/>
          <a:ea typeface="MS PGothic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etaBold-Roman" pitchFamily="-84" charset="0"/>
          <a:ea typeface="MS PGothic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etaBold-Roman" pitchFamily="-84" charset="0"/>
          <a:ea typeface="MS PGothic" pitchFamily="34" charset="-128"/>
        </a:defRPr>
      </a:lvl9pPr>
    </p:titleStyle>
    <p:bodyStyle>
      <a:lvl1pPr marL="342900" indent="-342900" algn="l" defTabSz="457200" rtl="0" fontAlgn="base">
        <a:spcBef>
          <a:spcPts val="1000"/>
        </a:spcBef>
        <a:spcAft>
          <a:spcPct val="0"/>
        </a:spcAft>
        <a:buFont typeface="Arial" pitchFamily="34" charset="0"/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ts val="1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fontAlgn="base">
        <a:spcBef>
          <a:spcPts val="10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fontAlgn="base">
        <a:spcBef>
          <a:spcPts val="1000"/>
        </a:spcBef>
        <a:spcAft>
          <a:spcPct val="0"/>
        </a:spcAft>
        <a:buFont typeface="Arial" pitchFamily="34" charset="0"/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fontAlgn="base">
        <a:spcBef>
          <a:spcPts val="1000"/>
        </a:spcBef>
        <a:spcAft>
          <a:spcPct val="0"/>
        </a:spcAft>
        <a:buFont typeface="Arial" pitchFamily="34" charset="0"/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spcBef>
          <a:spcPts val="1000"/>
        </a:spcBef>
        <a:spcAft>
          <a:spcPct val="0"/>
        </a:spcAft>
        <a:buFont typeface="Arial" pitchFamily="34" charset="0"/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ts val="1000"/>
        </a:spcBef>
        <a:spcAft>
          <a:spcPct val="0"/>
        </a:spcAft>
        <a:buFont typeface="Arial" pitchFamily="34" charset="0"/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ts val="1000"/>
        </a:spcBef>
        <a:spcAft>
          <a:spcPct val="0"/>
        </a:spcAft>
        <a:buFont typeface="Arial" pitchFamily="34" charset="0"/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ts val="1000"/>
        </a:spcBef>
        <a:spcAft>
          <a:spcPct val="0"/>
        </a:spcAft>
        <a:buFont typeface="Arial" pitchFamily="34" charset="0"/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1396" name="Textfeld 2"/>
          <p:cNvSpPr txBox="1">
            <a:spLocks noChangeArrowheads="1"/>
          </p:cNvSpPr>
          <p:nvPr/>
        </p:nvSpPr>
        <p:spPr bwMode="auto">
          <a:xfrm>
            <a:off x="3625850" y="2969762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de-DE" altLang="de-DE" sz="1800"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2491397" name="Untertitel 2"/>
          <p:cNvSpPr>
            <a:spLocks noGrp="1"/>
          </p:cNvSpPr>
          <p:nvPr>
            <p:ph type="subTitle" idx="4294967295"/>
          </p:nvPr>
        </p:nvSpPr>
        <p:spPr>
          <a:xfrm>
            <a:off x="-9525" y="3300338"/>
            <a:ext cx="9153526" cy="920750"/>
          </a:xfrm>
        </p:spPr>
        <p:txBody>
          <a:bodyPr/>
          <a:lstStyle/>
          <a:p>
            <a:pPr marL="0" indent="0" algn="ctr">
              <a:buFont typeface="Arial" pitchFamily="34" charset="0"/>
              <a:buNone/>
            </a:pPr>
            <a:r>
              <a:rPr lang="de-DE" altLang="de-DE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Thomas Tu </a:t>
            </a:r>
            <a:r>
              <a:rPr lang="de-DE" altLang="de-DE" b="0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(Twitter - @thatliverguy)</a:t>
            </a:r>
          </a:p>
          <a:p>
            <a:pPr marL="0" indent="0" algn="ctr">
              <a:buFont typeface="Arial" pitchFamily="34" charset="0"/>
              <a:buNone/>
            </a:pPr>
            <a:r>
              <a:rPr lang="de-DE" altLang="de-DE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Co-Group Leader (Viral Hepatitis Pathogenesis)</a:t>
            </a:r>
          </a:p>
          <a:p>
            <a:pPr marL="0" indent="0" algn="ctr">
              <a:buFont typeface="Arial" pitchFamily="34" charset="0"/>
              <a:buNone/>
            </a:pPr>
            <a:r>
              <a:rPr lang="de-DE" altLang="de-DE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Storr Liver Centre</a:t>
            </a:r>
          </a:p>
          <a:p>
            <a:pPr marL="0" indent="0" algn="ctr">
              <a:buNone/>
            </a:pPr>
            <a:r>
              <a:rPr lang="en-AU" altLang="en-US" u="sng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t.tu@sydney.edu.au</a:t>
            </a:r>
          </a:p>
          <a:p>
            <a:pPr marL="0" indent="0" algn="ctr">
              <a:buFont typeface="Arial" pitchFamily="34" charset="0"/>
              <a:buNone/>
            </a:pPr>
            <a:endParaRPr lang="de-DE" altLang="de-DE" sz="1800" i="1" dirty="0">
              <a:solidFill>
                <a:srgbClr val="4D4D4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ts val="0"/>
              </a:lnSpc>
              <a:buFont typeface="Arial" pitchFamily="34" charset="0"/>
              <a:buNone/>
            </a:pPr>
            <a:r>
              <a:rPr lang="de-DE" altLang="de-DE" sz="1800" i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Westmead Institute for Medical Research</a:t>
            </a:r>
          </a:p>
        </p:txBody>
      </p:sp>
      <p:sp>
        <p:nvSpPr>
          <p:cNvPr id="549" name="Titel 1"/>
          <p:cNvSpPr txBox="1">
            <a:spLocks/>
          </p:cNvSpPr>
          <p:nvPr/>
        </p:nvSpPr>
        <p:spPr bwMode="auto">
          <a:xfrm>
            <a:off x="-9525" y="1340768"/>
            <a:ext cx="9153525" cy="162857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pPr>
              <a:lnSpc>
                <a:spcPct val="125000"/>
              </a:lnSpc>
            </a:pPr>
            <a:r>
              <a:rPr lang="en-AU" altLang="de-DE" sz="4400" kern="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Hepatitis B virus DNA integration and functional cure</a:t>
            </a:r>
          </a:p>
        </p:txBody>
      </p:sp>
    </p:spTree>
    <p:extLst>
      <p:ext uri="{BB962C8B-B14F-4D97-AF65-F5344CB8AC3E}">
        <p14:creationId xmlns:p14="http://schemas.microsoft.com/office/powerpoint/2010/main" val="296038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8"/>
    </mc:Choice>
    <mc:Fallback xmlns="">
      <p:transition spd="slow" advTm="3848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AutoShape 3"/>
          <p:cNvSpPr>
            <a:spLocks noChangeArrowheads="1"/>
          </p:cNvSpPr>
          <p:nvPr/>
        </p:nvSpPr>
        <p:spPr bwMode="auto">
          <a:xfrm>
            <a:off x="2084465" y="1905711"/>
            <a:ext cx="5082721" cy="3388884"/>
          </a:xfrm>
          <a:prstGeom prst="roundRect">
            <a:avLst>
              <a:gd name="adj" fmla="val 16667"/>
            </a:avLst>
          </a:prstGeom>
          <a:solidFill>
            <a:srgbClr val="FFFFBD"/>
          </a:solidFill>
          <a:ln w="38100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endParaRPr lang="en-US" altLang="en-US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99" name="Oval 4"/>
          <p:cNvSpPr>
            <a:spLocks noChangeArrowheads="1"/>
          </p:cNvSpPr>
          <p:nvPr/>
        </p:nvSpPr>
        <p:spPr bwMode="auto">
          <a:xfrm>
            <a:off x="2638018" y="2808040"/>
            <a:ext cx="3593064" cy="1528757"/>
          </a:xfrm>
          <a:prstGeom prst="ellipse">
            <a:avLst/>
          </a:prstGeom>
          <a:solidFill>
            <a:srgbClr val="FFFFE5"/>
          </a:solidFill>
          <a:ln w="25560">
            <a:solidFill>
              <a:srgbClr val="C00000"/>
            </a:solidFill>
            <a:prstDash val="lgDash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</a:pPr>
            <a:endParaRPr lang="en-US" altLang="en-US" sz="180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210" name="Line 25"/>
          <p:cNvSpPr>
            <a:spLocks noChangeShapeType="1"/>
          </p:cNvSpPr>
          <p:nvPr/>
        </p:nvSpPr>
        <p:spPr bwMode="auto">
          <a:xfrm>
            <a:off x="3903577" y="3571857"/>
            <a:ext cx="927043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AU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1" name="Line 28"/>
          <p:cNvSpPr>
            <a:spLocks noChangeShapeType="1"/>
          </p:cNvSpPr>
          <p:nvPr/>
        </p:nvSpPr>
        <p:spPr bwMode="auto">
          <a:xfrm>
            <a:off x="5404503" y="3576742"/>
            <a:ext cx="903984" cy="0"/>
          </a:xfrm>
          <a:prstGeom prst="line">
            <a:avLst/>
          </a:prstGeom>
          <a:noFill/>
          <a:ln w="2540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AU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2" name="Freeform 31"/>
          <p:cNvSpPr>
            <a:spLocks noChangeArrowheads="1"/>
          </p:cNvSpPr>
          <p:nvPr/>
        </p:nvSpPr>
        <p:spPr bwMode="auto">
          <a:xfrm>
            <a:off x="4876740" y="3443961"/>
            <a:ext cx="470790" cy="246172"/>
          </a:xfrm>
          <a:custGeom>
            <a:avLst/>
            <a:gdLst>
              <a:gd name="T0" fmla="*/ 0 w 739"/>
              <a:gd name="T1" fmla="*/ 1 h 385"/>
              <a:gd name="T2" fmla="*/ 1 w 739"/>
              <a:gd name="T3" fmla="*/ 1 h 385"/>
              <a:gd name="T4" fmla="*/ 1 w 739"/>
              <a:gd name="T5" fmla="*/ 1 h 385"/>
              <a:gd name="T6" fmla="*/ 1 w 739"/>
              <a:gd name="T7" fmla="*/ 1 h 385"/>
              <a:gd name="T8" fmla="*/ 1 w 739"/>
              <a:gd name="T9" fmla="*/ 1 h 385"/>
              <a:gd name="T10" fmla="*/ 1 w 739"/>
              <a:gd name="T11" fmla="*/ 1 h 385"/>
              <a:gd name="T12" fmla="*/ 1 w 739"/>
              <a:gd name="T13" fmla="*/ 1 h 385"/>
              <a:gd name="T14" fmla="*/ 1 w 739"/>
              <a:gd name="T15" fmla="*/ 1 h 385"/>
              <a:gd name="T16" fmla="*/ 1 w 739"/>
              <a:gd name="T17" fmla="*/ 1 h 385"/>
              <a:gd name="T18" fmla="*/ 1 w 739"/>
              <a:gd name="T19" fmla="*/ 1 h 385"/>
              <a:gd name="T20" fmla="*/ 1 w 739"/>
              <a:gd name="T21" fmla="*/ 1 h 385"/>
              <a:gd name="T22" fmla="*/ 1 w 739"/>
              <a:gd name="T23" fmla="*/ 1 h 385"/>
              <a:gd name="T24" fmla="*/ 1 w 739"/>
              <a:gd name="T25" fmla="*/ 1 h 385"/>
              <a:gd name="T26" fmla="*/ 1 w 739"/>
              <a:gd name="T27" fmla="*/ 1 h 385"/>
              <a:gd name="T28" fmla="*/ 1 w 739"/>
              <a:gd name="T29" fmla="*/ 1 h 385"/>
              <a:gd name="T30" fmla="*/ 1 w 739"/>
              <a:gd name="T31" fmla="*/ 1 h 385"/>
              <a:gd name="T32" fmla="*/ 1 w 739"/>
              <a:gd name="T33" fmla="*/ 1 h 385"/>
              <a:gd name="T34" fmla="*/ 1 w 739"/>
              <a:gd name="T35" fmla="*/ 1 h 385"/>
              <a:gd name="T36" fmla="*/ 1 w 739"/>
              <a:gd name="T37" fmla="*/ 1 h 385"/>
              <a:gd name="T38" fmla="*/ 1 w 739"/>
              <a:gd name="T39" fmla="*/ 1 h 385"/>
              <a:gd name="T40" fmla="*/ 1 w 739"/>
              <a:gd name="T41" fmla="*/ 1 h 385"/>
              <a:gd name="T42" fmla="*/ 1 w 739"/>
              <a:gd name="T43" fmla="*/ 1 h 385"/>
              <a:gd name="T44" fmla="*/ 1 w 739"/>
              <a:gd name="T45" fmla="*/ 1 h 385"/>
              <a:gd name="T46" fmla="*/ 1 w 739"/>
              <a:gd name="T47" fmla="*/ 1 h 385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w 739"/>
              <a:gd name="T73" fmla="*/ 0 h 385"/>
              <a:gd name="T74" fmla="*/ 739 w 739"/>
              <a:gd name="T75" fmla="*/ 385 h 385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T72" t="T73" r="T74" b="T75"/>
            <a:pathLst>
              <a:path w="739" h="385">
                <a:moveTo>
                  <a:pt x="0" y="324"/>
                </a:moveTo>
                <a:cubicBezTo>
                  <a:pt x="9" y="273"/>
                  <a:pt x="20" y="230"/>
                  <a:pt x="44" y="184"/>
                </a:cubicBezTo>
                <a:cubicBezTo>
                  <a:pt x="53" y="146"/>
                  <a:pt x="87" y="39"/>
                  <a:pt x="122" y="18"/>
                </a:cubicBezTo>
                <a:cubicBezTo>
                  <a:pt x="127" y="15"/>
                  <a:pt x="182" y="1"/>
                  <a:pt x="183" y="1"/>
                </a:cubicBezTo>
                <a:cubicBezTo>
                  <a:pt x="435" y="10"/>
                  <a:pt x="395" y="0"/>
                  <a:pt x="567" y="53"/>
                </a:cubicBezTo>
                <a:cubicBezTo>
                  <a:pt x="615" y="85"/>
                  <a:pt x="655" y="98"/>
                  <a:pt x="690" y="149"/>
                </a:cubicBezTo>
                <a:cubicBezTo>
                  <a:pt x="739" y="315"/>
                  <a:pt x="576" y="348"/>
                  <a:pt x="454" y="376"/>
                </a:cubicBezTo>
                <a:cubicBezTo>
                  <a:pt x="422" y="373"/>
                  <a:pt x="389" y="375"/>
                  <a:pt x="358" y="368"/>
                </a:cubicBezTo>
                <a:cubicBezTo>
                  <a:pt x="325" y="361"/>
                  <a:pt x="284" y="303"/>
                  <a:pt x="262" y="280"/>
                </a:cubicBezTo>
                <a:cubicBezTo>
                  <a:pt x="271" y="179"/>
                  <a:pt x="254" y="190"/>
                  <a:pt x="306" y="141"/>
                </a:cubicBezTo>
                <a:cubicBezTo>
                  <a:pt x="361" y="144"/>
                  <a:pt x="416" y="144"/>
                  <a:pt x="471" y="149"/>
                </a:cubicBezTo>
                <a:cubicBezTo>
                  <a:pt x="505" y="152"/>
                  <a:pt x="533" y="190"/>
                  <a:pt x="567" y="202"/>
                </a:cubicBezTo>
                <a:cubicBezTo>
                  <a:pt x="573" y="184"/>
                  <a:pt x="579" y="167"/>
                  <a:pt x="585" y="149"/>
                </a:cubicBezTo>
                <a:cubicBezTo>
                  <a:pt x="592" y="128"/>
                  <a:pt x="562" y="111"/>
                  <a:pt x="550" y="106"/>
                </a:cubicBezTo>
                <a:cubicBezTo>
                  <a:pt x="520" y="93"/>
                  <a:pt x="486" y="82"/>
                  <a:pt x="454" y="71"/>
                </a:cubicBezTo>
                <a:cubicBezTo>
                  <a:pt x="389" y="79"/>
                  <a:pt x="333" y="95"/>
                  <a:pt x="271" y="114"/>
                </a:cubicBezTo>
                <a:cubicBezTo>
                  <a:pt x="245" y="140"/>
                  <a:pt x="229" y="179"/>
                  <a:pt x="192" y="193"/>
                </a:cubicBezTo>
                <a:cubicBezTo>
                  <a:pt x="169" y="201"/>
                  <a:pt x="145" y="203"/>
                  <a:pt x="122" y="210"/>
                </a:cubicBezTo>
                <a:cubicBezTo>
                  <a:pt x="111" y="247"/>
                  <a:pt x="91" y="277"/>
                  <a:pt x="79" y="315"/>
                </a:cubicBezTo>
                <a:cubicBezTo>
                  <a:pt x="95" y="368"/>
                  <a:pt x="145" y="369"/>
                  <a:pt x="192" y="385"/>
                </a:cubicBezTo>
                <a:cubicBezTo>
                  <a:pt x="195" y="350"/>
                  <a:pt x="188" y="313"/>
                  <a:pt x="201" y="280"/>
                </a:cubicBezTo>
                <a:cubicBezTo>
                  <a:pt x="205" y="269"/>
                  <a:pt x="224" y="273"/>
                  <a:pt x="236" y="272"/>
                </a:cubicBezTo>
                <a:cubicBezTo>
                  <a:pt x="303" y="267"/>
                  <a:pt x="369" y="266"/>
                  <a:pt x="436" y="263"/>
                </a:cubicBezTo>
                <a:cubicBezTo>
                  <a:pt x="442" y="257"/>
                  <a:pt x="454" y="245"/>
                  <a:pt x="454" y="245"/>
                </a:cubicBezTo>
              </a:path>
            </a:pathLst>
          </a:custGeom>
          <a:noFill/>
          <a:ln w="12700">
            <a:solidFill>
              <a:srgbClr val="70AD47">
                <a:lumMod val="50000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16" name="Text Box 84"/>
          <p:cNvSpPr txBox="1">
            <a:spLocks noChangeArrowheads="1"/>
          </p:cNvSpPr>
          <p:nvPr/>
        </p:nvSpPr>
        <p:spPr bwMode="auto">
          <a:xfrm>
            <a:off x="4099833" y="3226634"/>
            <a:ext cx="1009650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buFontTx/>
              <a:buNone/>
            </a:pPr>
            <a:r>
              <a:rPr lang="en-AU" altLang="en-US" sz="1600" dirty="0" err="1">
                <a:solidFill>
                  <a:srgbClr val="70AD47">
                    <a:lumMod val="50000"/>
                  </a:srgbClr>
                </a:solidFill>
                <a:latin typeface="Calibri" panose="020F0502020204030204" pitchFamily="34" charset="0"/>
              </a:rPr>
              <a:t>pgRNA</a:t>
            </a:r>
            <a:endParaRPr lang="en-AU" altLang="en-US" sz="1600" dirty="0">
              <a:solidFill>
                <a:srgbClr val="70AD47">
                  <a:lumMod val="5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217" name="Text Box 84"/>
          <p:cNvSpPr txBox="1">
            <a:spLocks noChangeArrowheads="1"/>
          </p:cNvSpPr>
          <p:nvPr/>
        </p:nvSpPr>
        <p:spPr bwMode="auto">
          <a:xfrm>
            <a:off x="3926826" y="4392216"/>
            <a:ext cx="1548358" cy="710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AU" altLang="en-US" sz="2000" b="1" dirty="0">
                <a:latin typeface="Calibri" panose="020F0502020204030204" pitchFamily="34" charset="0"/>
              </a:rPr>
              <a:t>HBV DNA integration</a:t>
            </a:r>
          </a:p>
        </p:txBody>
      </p:sp>
      <p:grpSp>
        <p:nvGrpSpPr>
          <p:cNvPr id="218" name="Group 217"/>
          <p:cNvGrpSpPr/>
          <p:nvPr/>
        </p:nvGrpSpPr>
        <p:grpSpPr>
          <a:xfrm>
            <a:off x="3237788" y="3388920"/>
            <a:ext cx="588750" cy="338766"/>
            <a:chOff x="4197350" y="3122002"/>
            <a:chExt cx="899004" cy="517284"/>
          </a:xfrm>
        </p:grpSpPr>
        <p:sp>
          <p:nvSpPr>
            <p:cNvPr id="219" name="Freeform 23"/>
            <p:cNvSpPr>
              <a:spLocks noChangeArrowheads="1"/>
            </p:cNvSpPr>
            <p:nvPr/>
          </p:nvSpPr>
          <p:spPr bwMode="auto">
            <a:xfrm>
              <a:off x="4197350" y="3136049"/>
              <a:ext cx="863600" cy="503237"/>
            </a:xfrm>
            <a:custGeom>
              <a:avLst/>
              <a:gdLst>
                <a:gd name="T0" fmla="*/ 2147483646 w 1141"/>
                <a:gd name="T1" fmla="*/ 2147483646 h 582"/>
                <a:gd name="T2" fmla="*/ 2147483646 w 1141"/>
                <a:gd name="T3" fmla="*/ 2147483646 h 582"/>
                <a:gd name="T4" fmla="*/ 2147483646 w 1141"/>
                <a:gd name="T5" fmla="*/ 2147483646 h 582"/>
                <a:gd name="T6" fmla="*/ 2147483646 w 1141"/>
                <a:gd name="T7" fmla="*/ 2147483646 h 582"/>
                <a:gd name="T8" fmla="*/ 2147483646 w 1141"/>
                <a:gd name="T9" fmla="*/ 2147483646 h 582"/>
                <a:gd name="T10" fmla="*/ 2147483646 w 1141"/>
                <a:gd name="T11" fmla="*/ 2147483646 h 582"/>
                <a:gd name="T12" fmla="*/ 2147483646 w 1141"/>
                <a:gd name="T13" fmla="*/ 2147483646 h 582"/>
                <a:gd name="T14" fmla="*/ 2147483646 w 1141"/>
                <a:gd name="T15" fmla="*/ 2147483646 h 582"/>
                <a:gd name="T16" fmla="*/ 2147483646 w 1141"/>
                <a:gd name="T17" fmla="*/ 2147483646 h 582"/>
                <a:gd name="T18" fmla="*/ 2147483646 w 1141"/>
                <a:gd name="T19" fmla="*/ 2147483646 h 582"/>
                <a:gd name="T20" fmla="*/ 2147483646 w 1141"/>
                <a:gd name="T21" fmla="*/ 2147483646 h 582"/>
                <a:gd name="T22" fmla="*/ 0 w 1141"/>
                <a:gd name="T23" fmla="*/ 2147483646 h 582"/>
                <a:gd name="T24" fmla="*/ 2147483646 w 1141"/>
                <a:gd name="T25" fmla="*/ 2147483646 h 58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41"/>
                <a:gd name="T40" fmla="*/ 0 h 582"/>
                <a:gd name="T41" fmla="*/ 1141 w 1141"/>
                <a:gd name="T42" fmla="*/ 582 h 58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41" h="582">
                  <a:moveTo>
                    <a:pt x="91" y="544"/>
                  </a:moveTo>
                  <a:cubicBezTo>
                    <a:pt x="144" y="506"/>
                    <a:pt x="242" y="90"/>
                    <a:pt x="318" y="90"/>
                  </a:cubicBezTo>
                  <a:cubicBezTo>
                    <a:pt x="394" y="90"/>
                    <a:pt x="470" y="544"/>
                    <a:pt x="545" y="544"/>
                  </a:cubicBezTo>
                  <a:cubicBezTo>
                    <a:pt x="620" y="544"/>
                    <a:pt x="703" y="90"/>
                    <a:pt x="771" y="90"/>
                  </a:cubicBezTo>
                  <a:cubicBezTo>
                    <a:pt x="839" y="90"/>
                    <a:pt x="893" y="514"/>
                    <a:pt x="953" y="544"/>
                  </a:cubicBezTo>
                  <a:cubicBezTo>
                    <a:pt x="1013" y="574"/>
                    <a:pt x="1127" y="355"/>
                    <a:pt x="1134" y="272"/>
                  </a:cubicBezTo>
                  <a:cubicBezTo>
                    <a:pt x="1141" y="189"/>
                    <a:pt x="1058" y="0"/>
                    <a:pt x="998" y="45"/>
                  </a:cubicBezTo>
                  <a:cubicBezTo>
                    <a:pt x="938" y="90"/>
                    <a:pt x="846" y="537"/>
                    <a:pt x="771" y="544"/>
                  </a:cubicBezTo>
                  <a:cubicBezTo>
                    <a:pt x="696" y="551"/>
                    <a:pt x="613" y="90"/>
                    <a:pt x="545" y="90"/>
                  </a:cubicBezTo>
                  <a:cubicBezTo>
                    <a:pt x="477" y="90"/>
                    <a:pt x="439" y="536"/>
                    <a:pt x="363" y="544"/>
                  </a:cubicBezTo>
                  <a:cubicBezTo>
                    <a:pt x="287" y="552"/>
                    <a:pt x="151" y="174"/>
                    <a:pt x="91" y="136"/>
                  </a:cubicBezTo>
                  <a:cubicBezTo>
                    <a:pt x="31" y="98"/>
                    <a:pt x="0" y="249"/>
                    <a:pt x="0" y="317"/>
                  </a:cubicBezTo>
                  <a:cubicBezTo>
                    <a:pt x="0" y="385"/>
                    <a:pt x="38" y="582"/>
                    <a:pt x="91" y="544"/>
                  </a:cubicBezTo>
                  <a:close/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AU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0" name="Freeform 23"/>
            <p:cNvSpPr>
              <a:spLocks noChangeArrowheads="1"/>
            </p:cNvSpPr>
            <p:nvPr/>
          </p:nvSpPr>
          <p:spPr bwMode="auto">
            <a:xfrm>
              <a:off x="4232753" y="3122002"/>
              <a:ext cx="863601" cy="503237"/>
            </a:xfrm>
            <a:custGeom>
              <a:avLst/>
              <a:gdLst>
                <a:gd name="T0" fmla="*/ 2147483646 w 1141"/>
                <a:gd name="T1" fmla="*/ 2147483646 h 582"/>
                <a:gd name="T2" fmla="*/ 2147483646 w 1141"/>
                <a:gd name="T3" fmla="*/ 2147483646 h 582"/>
                <a:gd name="T4" fmla="*/ 2147483646 w 1141"/>
                <a:gd name="T5" fmla="*/ 2147483646 h 582"/>
                <a:gd name="T6" fmla="*/ 2147483646 w 1141"/>
                <a:gd name="T7" fmla="*/ 2147483646 h 582"/>
                <a:gd name="T8" fmla="*/ 2147483646 w 1141"/>
                <a:gd name="T9" fmla="*/ 2147483646 h 582"/>
                <a:gd name="T10" fmla="*/ 2147483646 w 1141"/>
                <a:gd name="T11" fmla="*/ 2147483646 h 582"/>
                <a:gd name="T12" fmla="*/ 2147483646 w 1141"/>
                <a:gd name="T13" fmla="*/ 2147483646 h 582"/>
                <a:gd name="T14" fmla="*/ 2147483646 w 1141"/>
                <a:gd name="T15" fmla="*/ 2147483646 h 582"/>
                <a:gd name="T16" fmla="*/ 2147483646 w 1141"/>
                <a:gd name="T17" fmla="*/ 2147483646 h 582"/>
                <a:gd name="T18" fmla="*/ 2147483646 w 1141"/>
                <a:gd name="T19" fmla="*/ 2147483646 h 582"/>
                <a:gd name="T20" fmla="*/ 2147483646 w 1141"/>
                <a:gd name="T21" fmla="*/ 2147483646 h 582"/>
                <a:gd name="T22" fmla="*/ 0 w 1141"/>
                <a:gd name="T23" fmla="*/ 2147483646 h 582"/>
                <a:gd name="T24" fmla="*/ 2147483646 w 1141"/>
                <a:gd name="T25" fmla="*/ 2147483646 h 58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41"/>
                <a:gd name="T40" fmla="*/ 0 h 582"/>
                <a:gd name="T41" fmla="*/ 1141 w 1141"/>
                <a:gd name="T42" fmla="*/ 582 h 58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41" h="582">
                  <a:moveTo>
                    <a:pt x="91" y="544"/>
                  </a:moveTo>
                  <a:cubicBezTo>
                    <a:pt x="144" y="506"/>
                    <a:pt x="242" y="90"/>
                    <a:pt x="318" y="90"/>
                  </a:cubicBezTo>
                  <a:cubicBezTo>
                    <a:pt x="394" y="90"/>
                    <a:pt x="470" y="544"/>
                    <a:pt x="545" y="544"/>
                  </a:cubicBezTo>
                  <a:cubicBezTo>
                    <a:pt x="620" y="544"/>
                    <a:pt x="703" y="90"/>
                    <a:pt x="771" y="90"/>
                  </a:cubicBezTo>
                  <a:cubicBezTo>
                    <a:pt x="839" y="90"/>
                    <a:pt x="893" y="514"/>
                    <a:pt x="953" y="544"/>
                  </a:cubicBezTo>
                  <a:cubicBezTo>
                    <a:pt x="1013" y="574"/>
                    <a:pt x="1127" y="355"/>
                    <a:pt x="1134" y="272"/>
                  </a:cubicBezTo>
                  <a:cubicBezTo>
                    <a:pt x="1141" y="189"/>
                    <a:pt x="1058" y="0"/>
                    <a:pt x="998" y="45"/>
                  </a:cubicBezTo>
                  <a:cubicBezTo>
                    <a:pt x="938" y="90"/>
                    <a:pt x="846" y="537"/>
                    <a:pt x="771" y="544"/>
                  </a:cubicBezTo>
                  <a:cubicBezTo>
                    <a:pt x="696" y="551"/>
                    <a:pt x="613" y="90"/>
                    <a:pt x="545" y="90"/>
                  </a:cubicBezTo>
                  <a:cubicBezTo>
                    <a:pt x="477" y="90"/>
                    <a:pt x="439" y="536"/>
                    <a:pt x="363" y="544"/>
                  </a:cubicBezTo>
                  <a:cubicBezTo>
                    <a:pt x="287" y="552"/>
                    <a:pt x="151" y="174"/>
                    <a:pt x="91" y="136"/>
                  </a:cubicBezTo>
                  <a:cubicBezTo>
                    <a:pt x="31" y="98"/>
                    <a:pt x="0" y="249"/>
                    <a:pt x="0" y="317"/>
                  </a:cubicBezTo>
                  <a:cubicBezTo>
                    <a:pt x="0" y="385"/>
                    <a:pt x="38" y="582"/>
                    <a:pt x="91" y="544"/>
                  </a:cubicBezTo>
                  <a:close/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AU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221" name="Text Box 84"/>
          <p:cNvSpPr txBox="1">
            <a:spLocks noChangeArrowheads="1"/>
          </p:cNvSpPr>
          <p:nvPr/>
        </p:nvSpPr>
        <p:spPr bwMode="auto">
          <a:xfrm>
            <a:off x="2596774" y="3168335"/>
            <a:ext cx="1009650" cy="34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buFontTx/>
              <a:buNone/>
            </a:pPr>
            <a:r>
              <a:rPr lang="en-AU" altLang="en-US" sz="1600" dirty="0" err="1">
                <a:solidFill>
                  <a:srgbClr val="000000"/>
                </a:solidFill>
                <a:latin typeface="Calibri" panose="020F0502020204030204" pitchFamily="34" charset="0"/>
              </a:rPr>
              <a:t>cccDNA</a:t>
            </a:r>
            <a:endParaRPr lang="en-AU" altLang="en-US" sz="16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223" name="Straight Arrow Connector 222"/>
          <p:cNvCxnSpPr/>
          <p:nvPr/>
        </p:nvCxnSpPr>
        <p:spPr>
          <a:xfrm flipV="1">
            <a:off x="6663783" y="2899912"/>
            <a:ext cx="0" cy="354321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35" name="Straight Arrow Connector 234"/>
          <p:cNvCxnSpPr/>
          <p:nvPr/>
        </p:nvCxnSpPr>
        <p:spPr>
          <a:xfrm>
            <a:off x="3479108" y="2914201"/>
            <a:ext cx="0" cy="479482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36" name="Straight Arrow Connector 235"/>
          <p:cNvCxnSpPr/>
          <p:nvPr/>
        </p:nvCxnSpPr>
        <p:spPr>
          <a:xfrm flipV="1">
            <a:off x="3483871" y="3773346"/>
            <a:ext cx="0" cy="534292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37" name="Oval 236"/>
          <p:cNvSpPr/>
          <p:nvPr/>
        </p:nvSpPr>
        <p:spPr>
          <a:xfrm rot="18925982">
            <a:off x="1973080" y="1698699"/>
            <a:ext cx="979725" cy="808801"/>
          </a:xfrm>
          <a:prstGeom prst="ellipse">
            <a:avLst/>
          </a:prstGeom>
          <a:solidFill>
            <a:sysClr val="window" lastClr="FFFFFF"/>
          </a:solidFill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8" name="Rectangle 237"/>
          <p:cNvSpPr/>
          <p:nvPr/>
        </p:nvSpPr>
        <p:spPr>
          <a:xfrm rot="19585606">
            <a:off x="1715503" y="1703231"/>
            <a:ext cx="1239768" cy="51816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9" name="Group 238"/>
          <p:cNvGrpSpPr/>
          <p:nvPr/>
        </p:nvGrpSpPr>
        <p:grpSpPr>
          <a:xfrm rot="17484817">
            <a:off x="2370859" y="2188851"/>
            <a:ext cx="786809" cy="299164"/>
            <a:chOff x="5952131" y="1091087"/>
            <a:chExt cx="1137074" cy="432344"/>
          </a:xfrm>
        </p:grpSpPr>
        <p:grpSp>
          <p:nvGrpSpPr>
            <p:cNvPr id="240" name="Group 239"/>
            <p:cNvGrpSpPr/>
            <p:nvPr/>
          </p:nvGrpSpPr>
          <p:grpSpPr>
            <a:xfrm>
              <a:off x="6306628" y="1091087"/>
              <a:ext cx="186176" cy="431021"/>
              <a:chOff x="6306628" y="1091087"/>
              <a:chExt cx="186176" cy="431021"/>
            </a:xfrm>
          </p:grpSpPr>
          <p:sp>
            <p:nvSpPr>
              <p:cNvPr id="247" name="Block Arc 246"/>
              <p:cNvSpPr/>
              <p:nvPr/>
            </p:nvSpPr>
            <p:spPr>
              <a:xfrm>
                <a:off x="6306628" y="1091087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8" name="Block Arc 247"/>
              <p:cNvSpPr/>
              <p:nvPr/>
            </p:nvSpPr>
            <p:spPr>
              <a:xfrm rot="10800000">
                <a:off x="6366888" y="1100593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9" name="Block Arc 248"/>
              <p:cNvSpPr/>
              <p:nvPr/>
            </p:nvSpPr>
            <p:spPr>
              <a:xfrm>
                <a:off x="6425429" y="1092390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41" name="Group 240"/>
            <p:cNvGrpSpPr/>
            <p:nvPr/>
          </p:nvGrpSpPr>
          <p:grpSpPr>
            <a:xfrm rot="10800000">
              <a:off x="6486429" y="1092410"/>
              <a:ext cx="186176" cy="431021"/>
              <a:chOff x="6306628" y="1091087"/>
              <a:chExt cx="186176" cy="431021"/>
            </a:xfrm>
          </p:grpSpPr>
          <p:sp>
            <p:nvSpPr>
              <p:cNvPr id="244" name="Block Arc 243"/>
              <p:cNvSpPr/>
              <p:nvPr/>
            </p:nvSpPr>
            <p:spPr>
              <a:xfrm>
                <a:off x="6306628" y="1091087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5" name="Block Arc 244"/>
              <p:cNvSpPr/>
              <p:nvPr/>
            </p:nvSpPr>
            <p:spPr>
              <a:xfrm rot="10800000">
                <a:off x="6366888" y="1100593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6" name="Block Arc 245"/>
              <p:cNvSpPr/>
              <p:nvPr/>
            </p:nvSpPr>
            <p:spPr>
              <a:xfrm>
                <a:off x="6425429" y="1092390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42" name="Block Arc 241"/>
            <p:cNvSpPr/>
            <p:nvPr/>
          </p:nvSpPr>
          <p:spPr>
            <a:xfrm rot="16351764">
              <a:off x="6844760" y="1102836"/>
              <a:ext cx="67375" cy="421515"/>
            </a:xfrm>
            <a:prstGeom prst="blockArc">
              <a:avLst>
                <a:gd name="adj1" fmla="val 16223135"/>
                <a:gd name="adj2" fmla="val 0"/>
                <a:gd name="adj3" fmla="val 12109"/>
              </a:avLst>
            </a:prstGeom>
            <a:solidFill>
              <a:srgbClr val="5B9BD5"/>
            </a:solidFill>
            <a:ln w="12700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3" name="Block Arc 242"/>
            <p:cNvSpPr/>
            <p:nvPr/>
          </p:nvSpPr>
          <p:spPr>
            <a:xfrm rot="2700000">
              <a:off x="6129201" y="1235481"/>
              <a:ext cx="67375" cy="421515"/>
            </a:xfrm>
            <a:prstGeom prst="blockArc">
              <a:avLst>
                <a:gd name="adj1" fmla="val 16223135"/>
                <a:gd name="adj2" fmla="val 0"/>
                <a:gd name="adj3" fmla="val 12109"/>
              </a:avLst>
            </a:prstGeom>
            <a:solidFill>
              <a:srgbClr val="5B9BD5"/>
            </a:solidFill>
            <a:ln w="12700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0" name="Group 249"/>
          <p:cNvGrpSpPr/>
          <p:nvPr/>
        </p:nvGrpSpPr>
        <p:grpSpPr>
          <a:xfrm rot="21250607">
            <a:off x="1947740" y="2356848"/>
            <a:ext cx="786809" cy="299164"/>
            <a:chOff x="5952131" y="1091087"/>
            <a:chExt cx="1137074" cy="432344"/>
          </a:xfrm>
        </p:grpSpPr>
        <p:grpSp>
          <p:nvGrpSpPr>
            <p:cNvPr id="251" name="Group 250"/>
            <p:cNvGrpSpPr/>
            <p:nvPr/>
          </p:nvGrpSpPr>
          <p:grpSpPr>
            <a:xfrm>
              <a:off x="6306628" y="1091087"/>
              <a:ext cx="186176" cy="431021"/>
              <a:chOff x="6306628" y="1091087"/>
              <a:chExt cx="186176" cy="431021"/>
            </a:xfrm>
          </p:grpSpPr>
          <p:sp>
            <p:nvSpPr>
              <p:cNvPr id="258" name="Block Arc 257"/>
              <p:cNvSpPr/>
              <p:nvPr/>
            </p:nvSpPr>
            <p:spPr>
              <a:xfrm>
                <a:off x="6306628" y="1091087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9" name="Block Arc 258"/>
              <p:cNvSpPr/>
              <p:nvPr/>
            </p:nvSpPr>
            <p:spPr>
              <a:xfrm rot="10800000">
                <a:off x="6366888" y="1100593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0" name="Block Arc 259"/>
              <p:cNvSpPr/>
              <p:nvPr/>
            </p:nvSpPr>
            <p:spPr>
              <a:xfrm>
                <a:off x="6425429" y="1092390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52" name="Group 251"/>
            <p:cNvGrpSpPr/>
            <p:nvPr/>
          </p:nvGrpSpPr>
          <p:grpSpPr>
            <a:xfrm rot="10800000">
              <a:off x="6486429" y="1092410"/>
              <a:ext cx="186176" cy="431021"/>
              <a:chOff x="6306628" y="1091087"/>
              <a:chExt cx="186176" cy="431021"/>
            </a:xfrm>
          </p:grpSpPr>
          <p:sp>
            <p:nvSpPr>
              <p:cNvPr id="255" name="Block Arc 254"/>
              <p:cNvSpPr/>
              <p:nvPr/>
            </p:nvSpPr>
            <p:spPr>
              <a:xfrm>
                <a:off x="6306628" y="1091087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6" name="Block Arc 255"/>
              <p:cNvSpPr/>
              <p:nvPr/>
            </p:nvSpPr>
            <p:spPr>
              <a:xfrm rot="10800000">
                <a:off x="6366888" y="1100593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7" name="Block Arc 256"/>
              <p:cNvSpPr/>
              <p:nvPr/>
            </p:nvSpPr>
            <p:spPr>
              <a:xfrm>
                <a:off x="6425429" y="1092390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53" name="Block Arc 252"/>
            <p:cNvSpPr/>
            <p:nvPr/>
          </p:nvSpPr>
          <p:spPr>
            <a:xfrm rot="16351764">
              <a:off x="6844760" y="1102836"/>
              <a:ext cx="67375" cy="421515"/>
            </a:xfrm>
            <a:prstGeom prst="blockArc">
              <a:avLst>
                <a:gd name="adj1" fmla="val 16223135"/>
                <a:gd name="adj2" fmla="val 0"/>
                <a:gd name="adj3" fmla="val 12109"/>
              </a:avLst>
            </a:prstGeom>
            <a:solidFill>
              <a:srgbClr val="5B9BD5"/>
            </a:solidFill>
            <a:ln w="12700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4" name="Block Arc 253"/>
            <p:cNvSpPr/>
            <p:nvPr/>
          </p:nvSpPr>
          <p:spPr>
            <a:xfrm rot="2700000">
              <a:off x="6129201" y="1235481"/>
              <a:ext cx="67375" cy="421515"/>
            </a:xfrm>
            <a:prstGeom prst="blockArc">
              <a:avLst>
                <a:gd name="adj1" fmla="val 16223135"/>
                <a:gd name="adj2" fmla="val 0"/>
                <a:gd name="adj3" fmla="val 12109"/>
              </a:avLst>
            </a:prstGeom>
            <a:solidFill>
              <a:srgbClr val="5B9BD5"/>
            </a:solidFill>
            <a:ln w="12700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61" name="Straight Arrow Connector 260"/>
          <p:cNvCxnSpPr/>
          <p:nvPr/>
        </p:nvCxnSpPr>
        <p:spPr>
          <a:xfrm>
            <a:off x="2446273" y="2199960"/>
            <a:ext cx="658857" cy="330284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62" name="Text Box 84"/>
          <p:cNvSpPr txBox="1">
            <a:spLocks noChangeArrowheads="1"/>
          </p:cNvSpPr>
          <p:nvPr/>
        </p:nvSpPr>
        <p:spPr bwMode="auto">
          <a:xfrm>
            <a:off x="1898277" y="2615215"/>
            <a:ext cx="1009650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buFontTx/>
              <a:buNone/>
            </a:pPr>
            <a:r>
              <a:rPr lang="en-AU" altLang="en-US" sz="1800" dirty="0">
                <a:solidFill>
                  <a:srgbClr val="ED7D31">
                    <a:lumMod val="75000"/>
                  </a:srgbClr>
                </a:solidFill>
                <a:latin typeface="Calibri" panose="020F0502020204030204" pitchFamily="34" charset="0"/>
              </a:rPr>
              <a:t>NTCP</a:t>
            </a:r>
          </a:p>
        </p:txBody>
      </p:sp>
      <p:sp>
        <p:nvSpPr>
          <p:cNvPr id="263" name="Oval 262"/>
          <p:cNvSpPr/>
          <p:nvPr/>
        </p:nvSpPr>
        <p:spPr>
          <a:xfrm rot="12625982">
            <a:off x="1897872" y="4649848"/>
            <a:ext cx="979725" cy="808801"/>
          </a:xfrm>
          <a:prstGeom prst="ellipse">
            <a:avLst/>
          </a:prstGeom>
          <a:solidFill>
            <a:sysClr val="window" lastClr="FFFFFF"/>
          </a:solidFill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4" name="Rectangle 263"/>
          <p:cNvSpPr/>
          <p:nvPr/>
        </p:nvSpPr>
        <p:spPr>
          <a:xfrm rot="13196024">
            <a:off x="1658522" y="4929417"/>
            <a:ext cx="1239768" cy="51816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5" name="Group 264"/>
          <p:cNvGrpSpPr/>
          <p:nvPr/>
        </p:nvGrpSpPr>
        <p:grpSpPr>
          <a:xfrm rot="10464355">
            <a:off x="1973448" y="4519741"/>
            <a:ext cx="786809" cy="299164"/>
            <a:chOff x="5952131" y="1091087"/>
            <a:chExt cx="1137074" cy="432344"/>
          </a:xfrm>
        </p:grpSpPr>
        <p:grpSp>
          <p:nvGrpSpPr>
            <p:cNvPr id="266" name="Group 265"/>
            <p:cNvGrpSpPr/>
            <p:nvPr/>
          </p:nvGrpSpPr>
          <p:grpSpPr>
            <a:xfrm>
              <a:off x="6306628" y="1091087"/>
              <a:ext cx="186176" cy="431021"/>
              <a:chOff x="6306628" y="1091087"/>
              <a:chExt cx="186176" cy="431021"/>
            </a:xfrm>
          </p:grpSpPr>
          <p:sp>
            <p:nvSpPr>
              <p:cNvPr id="273" name="Block Arc 272"/>
              <p:cNvSpPr/>
              <p:nvPr/>
            </p:nvSpPr>
            <p:spPr>
              <a:xfrm>
                <a:off x="6306628" y="1091087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4" name="Block Arc 273"/>
              <p:cNvSpPr/>
              <p:nvPr/>
            </p:nvSpPr>
            <p:spPr>
              <a:xfrm rot="10800000">
                <a:off x="6366888" y="1100593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5" name="Block Arc 274"/>
              <p:cNvSpPr/>
              <p:nvPr/>
            </p:nvSpPr>
            <p:spPr>
              <a:xfrm>
                <a:off x="6425429" y="1092390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67" name="Group 266"/>
            <p:cNvGrpSpPr/>
            <p:nvPr/>
          </p:nvGrpSpPr>
          <p:grpSpPr>
            <a:xfrm rot="10800000">
              <a:off x="6486429" y="1092410"/>
              <a:ext cx="186176" cy="431021"/>
              <a:chOff x="6306628" y="1091087"/>
              <a:chExt cx="186176" cy="431021"/>
            </a:xfrm>
          </p:grpSpPr>
          <p:sp>
            <p:nvSpPr>
              <p:cNvPr id="270" name="Block Arc 269"/>
              <p:cNvSpPr/>
              <p:nvPr/>
            </p:nvSpPr>
            <p:spPr>
              <a:xfrm>
                <a:off x="6306628" y="1091087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1" name="Block Arc 270"/>
              <p:cNvSpPr/>
              <p:nvPr/>
            </p:nvSpPr>
            <p:spPr>
              <a:xfrm rot="10800000">
                <a:off x="6366888" y="1100593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2" name="Block Arc 271"/>
              <p:cNvSpPr/>
              <p:nvPr/>
            </p:nvSpPr>
            <p:spPr>
              <a:xfrm>
                <a:off x="6425429" y="1092390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68" name="Block Arc 267"/>
            <p:cNvSpPr/>
            <p:nvPr/>
          </p:nvSpPr>
          <p:spPr>
            <a:xfrm rot="16351764">
              <a:off x="6844760" y="1102836"/>
              <a:ext cx="67375" cy="421515"/>
            </a:xfrm>
            <a:prstGeom prst="blockArc">
              <a:avLst>
                <a:gd name="adj1" fmla="val 16223135"/>
                <a:gd name="adj2" fmla="val 0"/>
                <a:gd name="adj3" fmla="val 12109"/>
              </a:avLst>
            </a:prstGeom>
            <a:solidFill>
              <a:srgbClr val="5B9BD5"/>
            </a:solidFill>
            <a:ln w="12700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9" name="Block Arc 268"/>
            <p:cNvSpPr/>
            <p:nvPr/>
          </p:nvSpPr>
          <p:spPr>
            <a:xfrm rot="2700000">
              <a:off x="6129201" y="1235481"/>
              <a:ext cx="67375" cy="421515"/>
            </a:xfrm>
            <a:prstGeom prst="blockArc">
              <a:avLst>
                <a:gd name="adj1" fmla="val 16223135"/>
                <a:gd name="adj2" fmla="val 0"/>
                <a:gd name="adj3" fmla="val 12109"/>
              </a:avLst>
            </a:prstGeom>
            <a:solidFill>
              <a:srgbClr val="5B9BD5"/>
            </a:solidFill>
            <a:ln w="12700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6" name="Group 275"/>
          <p:cNvGrpSpPr/>
          <p:nvPr/>
        </p:nvGrpSpPr>
        <p:grpSpPr>
          <a:xfrm rot="13440923">
            <a:off x="2345962" y="4748403"/>
            <a:ext cx="786809" cy="299164"/>
            <a:chOff x="5952131" y="1091087"/>
            <a:chExt cx="1137074" cy="432344"/>
          </a:xfrm>
        </p:grpSpPr>
        <p:grpSp>
          <p:nvGrpSpPr>
            <p:cNvPr id="277" name="Group 276"/>
            <p:cNvGrpSpPr/>
            <p:nvPr/>
          </p:nvGrpSpPr>
          <p:grpSpPr>
            <a:xfrm>
              <a:off x="6306628" y="1091087"/>
              <a:ext cx="186176" cy="431021"/>
              <a:chOff x="6306628" y="1091087"/>
              <a:chExt cx="186176" cy="431021"/>
            </a:xfrm>
          </p:grpSpPr>
          <p:sp>
            <p:nvSpPr>
              <p:cNvPr id="284" name="Block Arc 283"/>
              <p:cNvSpPr/>
              <p:nvPr/>
            </p:nvSpPr>
            <p:spPr>
              <a:xfrm>
                <a:off x="6306628" y="1091087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5" name="Block Arc 284"/>
              <p:cNvSpPr/>
              <p:nvPr/>
            </p:nvSpPr>
            <p:spPr>
              <a:xfrm rot="10800000">
                <a:off x="6366888" y="1100593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6" name="Block Arc 285"/>
              <p:cNvSpPr/>
              <p:nvPr/>
            </p:nvSpPr>
            <p:spPr>
              <a:xfrm>
                <a:off x="6425429" y="1092390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78" name="Group 277"/>
            <p:cNvGrpSpPr/>
            <p:nvPr/>
          </p:nvGrpSpPr>
          <p:grpSpPr>
            <a:xfrm rot="10800000">
              <a:off x="6486429" y="1092410"/>
              <a:ext cx="186176" cy="431021"/>
              <a:chOff x="6306628" y="1091087"/>
              <a:chExt cx="186176" cy="431021"/>
            </a:xfrm>
          </p:grpSpPr>
          <p:sp>
            <p:nvSpPr>
              <p:cNvPr id="281" name="Block Arc 280"/>
              <p:cNvSpPr/>
              <p:nvPr/>
            </p:nvSpPr>
            <p:spPr>
              <a:xfrm>
                <a:off x="6306628" y="1091087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2" name="Block Arc 281"/>
              <p:cNvSpPr/>
              <p:nvPr/>
            </p:nvSpPr>
            <p:spPr>
              <a:xfrm rot="10800000">
                <a:off x="6366888" y="1100593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3" name="Block Arc 282"/>
              <p:cNvSpPr/>
              <p:nvPr/>
            </p:nvSpPr>
            <p:spPr>
              <a:xfrm>
                <a:off x="6425429" y="1092390"/>
                <a:ext cx="67375" cy="421515"/>
              </a:xfrm>
              <a:prstGeom prst="blockArc">
                <a:avLst>
                  <a:gd name="adj1" fmla="val 10800000"/>
                  <a:gd name="adj2" fmla="val 0"/>
                  <a:gd name="adj3" fmla="val 12109"/>
                </a:avLst>
              </a:prstGeom>
              <a:solidFill>
                <a:srgbClr val="5B9BD5"/>
              </a:solidFill>
              <a:ln w="12700" cap="flat" cmpd="sng" algn="ctr">
                <a:solidFill>
                  <a:srgbClr val="ED7D31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79" name="Block Arc 278"/>
            <p:cNvSpPr/>
            <p:nvPr/>
          </p:nvSpPr>
          <p:spPr>
            <a:xfrm rot="16351764">
              <a:off x="6844760" y="1102836"/>
              <a:ext cx="67375" cy="421515"/>
            </a:xfrm>
            <a:prstGeom prst="blockArc">
              <a:avLst>
                <a:gd name="adj1" fmla="val 16223135"/>
                <a:gd name="adj2" fmla="val 0"/>
                <a:gd name="adj3" fmla="val 12109"/>
              </a:avLst>
            </a:prstGeom>
            <a:solidFill>
              <a:srgbClr val="5B9BD5"/>
            </a:solidFill>
            <a:ln w="12700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0" name="Block Arc 279"/>
            <p:cNvSpPr/>
            <p:nvPr/>
          </p:nvSpPr>
          <p:spPr>
            <a:xfrm rot="2700000">
              <a:off x="6129201" y="1235481"/>
              <a:ext cx="67375" cy="421515"/>
            </a:xfrm>
            <a:prstGeom prst="blockArc">
              <a:avLst>
                <a:gd name="adj1" fmla="val 16223135"/>
                <a:gd name="adj2" fmla="val 0"/>
                <a:gd name="adj3" fmla="val 12109"/>
              </a:avLst>
            </a:prstGeom>
            <a:solidFill>
              <a:srgbClr val="5B9BD5"/>
            </a:solidFill>
            <a:ln w="12700" cap="flat" cmpd="sng" algn="ctr">
              <a:solidFill>
                <a:srgbClr val="ED7D31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321" name="Straight Arrow Connector 320"/>
          <p:cNvCxnSpPr/>
          <p:nvPr/>
        </p:nvCxnSpPr>
        <p:spPr>
          <a:xfrm flipV="1">
            <a:off x="2390915" y="4667897"/>
            <a:ext cx="699738" cy="420149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23" name="Text Box 84"/>
          <p:cNvSpPr txBox="1">
            <a:spLocks noChangeArrowheads="1"/>
          </p:cNvSpPr>
          <p:nvPr/>
        </p:nvSpPr>
        <p:spPr bwMode="auto">
          <a:xfrm rot="5400000">
            <a:off x="6175314" y="3439872"/>
            <a:ext cx="2355256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buFontTx/>
              <a:buNone/>
            </a:pPr>
            <a:r>
              <a:rPr lang="de-DE" altLang="en-US" sz="1800" i="1" u="sng" dirty="0">
                <a:solidFill>
                  <a:srgbClr val="000000"/>
                </a:solidFill>
                <a:latin typeface="Calibri" panose="020F0502020204030204" pitchFamily="34" charset="0"/>
              </a:rPr>
              <a:t>Reverse transcription</a:t>
            </a:r>
            <a:endParaRPr lang="en-AU" altLang="en-US" sz="1800" i="1" u="sng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371" name="Group 370"/>
          <p:cNvGrpSpPr/>
          <p:nvPr/>
        </p:nvGrpSpPr>
        <p:grpSpPr>
          <a:xfrm>
            <a:off x="6337170" y="3294483"/>
            <a:ext cx="644056" cy="551251"/>
            <a:chOff x="7537566" y="3035687"/>
            <a:chExt cx="851211" cy="728555"/>
          </a:xfrm>
        </p:grpSpPr>
        <p:sp>
          <p:nvSpPr>
            <p:cNvPr id="372" name="AutoShape 30"/>
            <p:cNvSpPr>
              <a:spLocks noChangeArrowheads="1"/>
            </p:cNvSpPr>
            <p:nvPr/>
          </p:nvSpPr>
          <p:spPr bwMode="auto">
            <a:xfrm>
              <a:off x="7537566" y="3035687"/>
              <a:ext cx="851211" cy="728555"/>
            </a:xfrm>
            <a:prstGeom prst="hexagon">
              <a:avLst>
                <a:gd name="adj" fmla="val 29209"/>
                <a:gd name="vf" fmla="val 115470"/>
              </a:avLst>
            </a:prstGeom>
            <a:solidFill>
              <a:srgbClr val="5B9BD5">
                <a:lumMod val="20000"/>
                <a:lumOff val="80000"/>
              </a:srgbClr>
            </a:solidFill>
            <a:ln w="34920">
              <a:solidFill>
                <a:srgbClr val="33339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ts val="1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2pPr>
              <a:lvl3pPr marL="1143000" indent="-228600"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3pPr>
              <a:lvl4pPr marL="1600200" indent="-228600">
                <a:spcBef>
                  <a:spcPts val="1000"/>
                </a:spcBef>
                <a:buFont typeface="Arial" panose="020B0604020202020204" pitchFamily="34" charset="0"/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4pPr>
              <a:lvl5pPr marL="2057400" indent="-228600">
                <a:spcBef>
                  <a:spcPts val="1000"/>
                </a:spcBef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373" name="Freeform 31"/>
            <p:cNvSpPr>
              <a:spLocks noChangeArrowheads="1"/>
            </p:cNvSpPr>
            <p:nvPr/>
          </p:nvSpPr>
          <p:spPr bwMode="auto">
            <a:xfrm>
              <a:off x="7679434" y="3153911"/>
              <a:ext cx="613286" cy="320682"/>
            </a:xfrm>
            <a:custGeom>
              <a:avLst/>
              <a:gdLst>
                <a:gd name="T0" fmla="*/ 0 w 739"/>
                <a:gd name="T1" fmla="*/ 1 h 385"/>
                <a:gd name="T2" fmla="*/ 1 w 739"/>
                <a:gd name="T3" fmla="*/ 1 h 385"/>
                <a:gd name="T4" fmla="*/ 1 w 739"/>
                <a:gd name="T5" fmla="*/ 1 h 385"/>
                <a:gd name="T6" fmla="*/ 1 w 739"/>
                <a:gd name="T7" fmla="*/ 1 h 385"/>
                <a:gd name="T8" fmla="*/ 1 w 739"/>
                <a:gd name="T9" fmla="*/ 1 h 385"/>
                <a:gd name="T10" fmla="*/ 1 w 739"/>
                <a:gd name="T11" fmla="*/ 1 h 385"/>
                <a:gd name="T12" fmla="*/ 1 w 739"/>
                <a:gd name="T13" fmla="*/ 1 h 385"/>
                <a:gd name="T14" fmla="*/ 1 w 739"/>
                <a:gd name="T15" fmla="*/ 1 h 385"/>
                <a:gd name="T16" fmla="*/ 1 w 739"/>
                <a:gd name="T17" fmla="*/ 1 h 385"/>
                <a:gd name="T18" fmla="*/ 1 w 739"/>
                <a:gd name="T19" fmla="*/ 1 h 385"/>
                <a:gd name="T20" fmla="*/ 1 w 739"/>
                <a:gd name="T21" fmla="*/ 1 h 385"/>
                <a:gd name="T22" fmla="*/ 1 w 739"/>
                <a:gd name="T23" fmla="*/ 1 h 385"/>
                <a:gd name="T24" fmla="*/ 1 w 739"/>
                <a:gd name="T25" fmla="*/ 1 h 385"/>
                <a:gd name="T26" fmla="*/ 1 w 739"/>
                <a:gd name="T27" fmla="*/ 1 h 385"/>
                <a:gd name="T28" fmla="*/ 1 w 739"/>
                <a:gd name="T29" fmla="*/ 1 h 385"/>
                <a:gd name="T30" fmla="*/ 1 w 739"/>
                <a:gd name="T31" fmla="*/ 1 h 385"/>
                <a:gd name="T32" fmla="*/ 1 w 739"/>
                <a:gd name="T33" fmla="*/ 1 h 385"/>
                <a:gd name="T34" fmla="*/ 1 w 739"/>
                <a:gd name="T35" fmla="*/ 1 h 385"/>
                <a:gd name="T36" fmla="*/ 1 w 739"/>
                <a:gd name="T37" fmla="*/ 1 h 385"/>
                <a:gd name="T38" fmla="*/ 1 w 739"/>
                <a:gd name="T39" fmla="*/ 1 h 385"/>
                <a:gd name="T40" fmla="*/ 1 w 739"/>
                <a:gd name="T41" fmla="*/ 1 h 385"/>
                <a:gd name="T42" fmla="*/ 1 w 739"/>
                <a:gd name="T43" fmla="*/ 1 h 385"/>
                <a:gd name="T44" fmla="*/ 1 w 739"/>
                <a:gd name="T45" fmla="*/ 1 h 385"/>
                <a:gd name="T46" fmla="*/ 1 w 739"/>
                <a:gd name="T47" fmla="*/ 1 h 38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39"/>
                <a:gd name="T73" fmla="*/ 0 h 385"/>
                <a:gd name="T74" fmla="*/ 739 w 739"/>
                <a:gd name="T75" fmla="*/ 385 h 38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39" h="385">
                  <a:moveTo>
                    <a:pt x="0" y="324"/>
                  </a:moveTo>
                  <a:cubicBezTo>
                    <a:pt x="9" y="273"/>
                    <a:pt x="20" y="230"/>
                    <a:pt x="44" y="184"/>
                  </a:cubicBezTo>
                  <a:cubicBezTo>
                    <a:pt x="53" y="146"/>
                    <a:pt x="87" y="39"/>
                    <a:pt x="122" y="18"/>
                  </a:cubicBezTo>
                  <a:cubicBezTo>
                    <a:pt x="127" y="15"/>
                    <a:pt x="182" y="1"/>
                    <a:pt x="183" y="1"/>
                  </a:cubicBezTo>
                  <a:cubicBezTo>
                    <a:pt x="435" y="10"/>
                    <a:pt x="395" y="0"/>
                    <a:pt x="567" y="53"/>
                  </a:cubicBezTo>
                  <a:cubicBezTo>
                    <a:pt x="615" y="85"/>
                    <a:pt x="655" y="98"/>
                    <a:pt x="690" y="149"/>
                  </a:cubicBezTo>
                  <a:cubicBezTo>
                    <a:pt x="739" y="315"/>
                    <a:pt x="576" y="348"/>
                    <a:pt x="454" y="376"/>
                  </a:cubicBezTo>
                  <a:cubicBezTo>
                    <a:pt x="422" y="373"/>
                    <a:pt x="389" y="375"/>
                    <a:pt x="358" y="368"/>
                  </a:cubicBezTo>
                  <a:cubicBezTo>
                    <a:pt x="325" y="361"/>
                    <a:pt x="284" y="303"/>
                    <a:pt x="262" y="280"/>
                  </a:cubicBezTo>
                  <a:cubicBezTo>
                    <a:pt x="271" y="179"/>
                    <a:pt x="254" y="190"/>
                    <a:pt x="306" y="141"/>
                  </a:cubicBezTo>
                  <a:cubicBezTo>
                    <a:pt x="361" y="144"/>
                    <a:pt x="416" y="144"/>
                    <a:pt x="471" y="149"/>
                  </a:cubicBezTo>
                  <a:cubicBezTo>
                    <a:pt x="505" y="152"/>
                    <a:pt x="533" y="190"/>
                    <a:pt x="567" y="202"/>
                  </a:cubicBezTo>
                  <a:cubicBezTo>
                    <a:pt x="573" y="184"/>
                    <a:pt x="579" y="167"/>
                    <a:pt x="585" y="149"/>
                  </a:cubicBezTo>
                  <a:cubicBezTo>
                    <a:pt x="592" y="128"/>
                    <a:pt x="562" y="111"/>
                    <a:pt x="550" y="106"/>
                  </a:cubicBezTo>
                  <a:cubicBezTo>
                    <a:pt x="520" y="93"/>
                    <a:pt x="486" y="82"/>
                    <a:pt x="454" y="71"/>
                  </a:cubicBezTo>
                  <a:cubicBezTo>
                    <a:pt x="389" y="79"/>
                    <a:pt x="333" y="95"/>
                    <a:pt x="271" y="114"/>
                  </a:cubicBezTo>
                  <a:cubicBezTo>
                    <a:pt x="245" y="140"/>
                    <a:pt x="229" y="179"/>
                    <a:pt x="192" y="193"/>
                  </a:cubicBezTo>
                  <a:cubicBezTo>
                    <a:pt x="169" y="201"/>
                    <a:pt x="145" y="203"/>
                    <a:pt x="122" y="210"/>
                  </a:cubicBezTo>
                  <a:cubicBezTo>
                    <a:pt x="111" y="247"/>
                    <a:pt x="91" y="277"/>
                    <a:pt x="79" y="315"/>
                  </a:cubicBezTo>
                  <a:cubicBezTo>
                    <a:pt x="95" y="368"/>
                    <a:pt x="145" y="369"/>
                    <a:pt x="192" y="385"/>
                  </a:cubicBezTo>
                  <a:cubicBezTo>
                    <a:pt x="195" y="350"/>
                    <a:pt x="188" y="313"/>
                    <a:pt x="201" y="280"/>
                  </a:cubicBezTo>
                  <a:cubicBezTo>
                    <a:pt x="205" y="269"/>
                    <a:pt x="224" y="273"/>
                    <a:pt x="236" y="272"/>
                  </a:cubicBezTo>
                  <a:cubicBezTo>
                    <a:pt x="303" y="267"/>
                    <a:pt x="369" y="266"/>
                    <a:pt x="436" y="263"/>
                  </a:cubicBezTo>
                  <a:cubicBezTo>
                    <a:pt x="442" y="257"/>
                    <a:pt x="454" y="245"/>
                    <a:pt x="454" y="245"/>
                  </a:cubicBezTo>
                </a:path>
              </a:pathLst>
            </a:custGeom>
            <a:noFill/>
            <a:ln w="12700">
              <a:solidFill>
                <a:srgbClr val="70AD47">
                  <a:lumMod val="5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74" name="Oval 16"/>
            <p:cNvSpPr>
              <a:spLocks noChangeArrowheads="1"/>
            </p:cNvSpPr>
            <p:nvPr/>
          </p:nvSpPr>
          <p:spPr bwMode="auto">
            <a:xfrm>
              <a:off x="7884978" y="3542651"/>
              <a:ext cx="82911" cy="78622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ts val="1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2pPr>
              <a:lvl3pPr marL="1143000" indent="-228600"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3pPr>
              <a:lvl4pPr marL="1600200" indent="-228600">
                <a:spcBef>
                  <a:spcPts val="1000"/>
                </a:spcBef>
                <a:buFont typeface="Arial" panose="020B0604020202020204" pitchFamily="34" charset="0"/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4pPr>
              <a:lvl5pPr marL="2057400" indent="-228600">
                <a:spcBef>
                  <a:spcPts val="1000"/>
                </a:spcBef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375" name="Group 374"/>
          <p:cNvGrpSpPr/>
          <p:nvPr/>
        </p:nvGrpSpPr>
        <p:grpSpPr>
          <a:xfrm rot="21377214">
            <a:off x="3606063" y="3867013"/>
            <a:ext cx="2137757" cy="255466"/>
            <a:chOff x="5042487" y="3727023"/>
            <a:chExt cx="1768269" cy="255466"/>
          </a:xfrm>
        </p:grpSpPr>
        <p:sp>
          <p:nvSpPr>
            <p:cNvPr id="376" name="Freeform 375"/>
            <p:cNvSpPr/>
            <p:nvPr/>
          </p:nvSpPr>
          <p:spPr>
            <a:xfrm rot="243141">
              <a:off x="5085212" y="3752140"/>
              <a:ext cx="1725544" cy="230349"/>
            </a:xfrm>
            <a:custGeom>
              <a:avLst/>
              <a:gdLst>
                <a:gd name="connsiteX0" fmla="*/ 0 w 2288381"/>
                <a:gd name="connsiteY0" fmla="*/ 135495 h 372065"/>
                <a:gd name="connsiteX1" fmla="*/ 721519 w 2288381"/>
                <a:gd name="connsiteY1" fmla="*/ 9288 h 372065"/>
                <a:gd name="connsiteX2" fmla="*/ 1614487 w 2288381"/>
                <a:gd name="connsiteY2" fmla="*/ 359332 h 372065"/>
                <a:gd name="connsiteX3" fmla="*/ 2288381 w 2288381"/>
                <a:gd name="connsiteY3" fmla="*/ 261701 h 37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8381" h="372065">
                  <a:moveTo>
                    <a:pt x="0" y="135495"/>
                  </a:moveTo>
                  <a:cubicBezTo>
                    <a:pt x="226219" y="53738"/>
                    <a:pt x="452438" y="-28018"/>
                    <a:pt x="721519" y="9288"/>
                  </a:cubicBezTo>
                  <a:cubicBezTo>
                    <a:pt x="990600" y="46594"/>
                    <a:pt x="1353343" y="317263"/>
                    <a:pt x="1614487" y="359332"/>
                  </a:cubicBezTo>
                  <a:cubicBezTo>
                    <a:pt x="1875631" y="401401"/>
                    <a:pt x="2082006" y="331551"/>
                    <a:pt x="2288381" y="261701"/>
                  </a:cubicBezTo>
                </a:path>
              </a:pathLst>
            </a:custGeom>
            <a:noFill/>
            <a:ln w="28575" cap="flat" cmpd="sng" algn="ctr">
              <a:solidFill>
                <a:schemeClr val="bg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7" name="Freeform 376"/>
            <p:cNvSpPr/>
            <p:nvPr/>
          </p:nvSpPr>
          <p:spPr>
            <a:xfrm rot="21384749" flipH="1">
              <a:off x="5042487" y="3727023"/>
              <a:ext cx="1725544" cy="230349"/>
            </a:xfrm>
            <a:custGeom>
              <a:avLst/>
              <a:gdLst>
                <a:gd name="connsiteX0" fmla="*/ 0 w 2288381"/>
                <a:gd name="connsiteY0" fmla="*/ 135495 h 372065"/>
                <a:gd name="connsiteX1" fmla="*/ 721519 w 2288381"/>
                <a:gd name="connsiteY1" fmla="*/ 9288 h 372065"/>
                <a:gd name="connsiteX2" fmla="*/ 1614487 w 2288381"/>
                <a:gd name="connsiteY2" fmla="*/ 359332 h 372065"/>
                <a:gd name="connsiteX3" fmla="*/ 2288381 w 2288381"/>
                <a:gd name="connsiteY3" fmla="*/ 261701 h 37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8381" h="372065">
                  <a:moveTo>
                    <a:pt x="0" y="135495"/>
                  </a:moveTo>
                  <a:cubicBezTo>
                    <a:pt x="226219" y="53738"/>
                    <a:pt x="452438" y="-28018"/>
                    <a:pt x="721519" y="9288"/>
                  </a:cubicBezTo>
                  <a:cubicBezTo>
                    <a:pt x="990600" y="46594"/>
                    <a:pt x="1353343" y="317263"/>
                    <a:pt x="1614487" y="359332"/>
                  </a:cubicBezTo>
                  <a:cubicBezTo>
                    <a:pt x="1875631" y="401401"/>
                    <a:pt x="2082006" y="331551"/>
                    <a:pt x="2288381" y="261701"/>
                  </a:cubicBezTo>
                </a:path>
              </a:pathLst>
            </a:custGeom>
            <a:noFill/>
            <a:ln w="28575" cap="flat" cmpd="sng" algn="ctr">
              <a:solidFill>
                <a:schemeClr val="bg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78" name="Group 377"/>
          <p:cNvGrpSpPr/>
          <p:nvPr/>
        </p:nvGrpSpPr>
        <p:grpSpPr>
          <a:xfrm rot="21377214">
            <a:off x="3598346" y="3828491"/>
            <a:ext cx="2137757" cy="255466"/>
            <a:chOff x="5042487" y="3727023"/>
            <a:chExt cx="1768269" cy="255466"/>
          </a:xfrm>
        </p:grpSpPr>
        <p:sp>
          <p:nvSpPr>
            <p:cNvPr id="379" name="Freeform 378"/>
            <p:cNvSpPr/>
            <p:nvPr/>
          </p:nvSpPr>
          <p:spPr>
            <a:xfrm rot="243141">
              <a:off x="5085212" y="3752140"/>
              <a:ext cx="1725544" cy="230349"/>
            </a:xfrm>
            <a:custGeom>
              <a:avLst/>
              <a:gdLst>
                <a:gd name="connsiteX0" fmla="*/ 0 w 2288381"/>
                <a:gd name="connsiteY0" fmla="*/ 135495 h 372065"/>
                <a:gd name="connsiteX1" fmla="*/ 721519 w 2288381"/>
                <a:gd name="connsiteY1" fmla="*/ 9288 h 372065"/>
                <a:gd name="connsiteX2" fmla="*/ 1614487 w 2288381"/>
                <a:gd name="connsiteY2" fmla="*/ 359332 h 372065"/>
                <a:gd name="connsiteX3" fmla="*/ 2288381 w 2288381"/>
                <a:gd name="connsiteY3" fmla="*/ 261701 h 37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8381" h="372065">
                  <a:moveTo>
                    <a:pt x="0" y="135495"/>
                  </a:moveTo>
                  <a:cubicBezTo>
                    <a:pt x="226219" y="53738"/>
                    <a:pt x="452438" y="-28018"/>
                    <a:pt x="721519" y="9288"/>
                  </a:cubicBezTo>
                  <a:cubicBezTo>
                    <a:pt x="990600" y="46594"/>
                    <a:pt x="1353343" y="317263"/>
                    <a:pt x="1614487" y="359332"/>
                  </a:cubicBezTo>
                  <a:cubicBezTo>
                    <a:pt x="1875631" y="401401"/>
                    <a:pt x="2082006" y="331551"/>
                    <a:pt x="2288381" y="261701"/>
                  </a:cubicBezTo>
                </a:path>
              </a:pathLst>
            </a:custGeom>
            <a:noFill/>
            <a:ln w="28575" cap="flat" cmpd="sng" algn="ctr">
              <a:solidFill>
                <a:schemeClr val="bg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0" name="Freeform 379"/>
            <p:cNvSpPr/>
            <p:nvPr/>
          </p:nvSpPr>
          <p:spPr>
            <a:xfrm rot="21384749" flipH="1">
              <a:off x="5042487" y="3727023"/>
              <a:ext cx="1725544" cy="230349"/>
            </a:xfrm>
            <a:custGeom>
              <a:avLst/>
              <a:gdLst>
                <a:gd name="connsiteX0" fmla="*/ 0 w 2288381"/>
                <a:gd name="connsiteY0" fmla="*/ 135495 h 372065"/>
                <a:gd name="connsiteX1" fmla="*/ 721519 w 2288381"/>
                <a:gd name="connsiteY1" fmla="*/ 9288 h 372065"/>
                <a:gd name="connsiteX2" fmla="*/ 1614487 w 2288381"/>
                <a:gd name="connsiteY2" fmla="*/ 359332 h 372065"/>
                <a:gd name="connsiteX3" fmla="*/ 2288381 w 2288381"/>
                <a:gd name="connsiteY3" fmla="*/ 261701 h 372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8381" h="372065">
                  <a:moveTo>
                    <a:pt x="0" y="135495"/>
                  </a:moveTo>
                  <a:cubicBezTo>
                    <a:pt x="226219" y="53738"/>
                    <a:pt x="452438" y="-28018"/>
                    <a:pt x="721519" y="9288"/>
                  </a:cubicBezTo>
                  <a:cubicBezTo>
                    <a:pt x="990600" y="46594"/>
                    <a:pt x="1353343" y="317263"/>
                    <a:pt x="1614487" y="359332"/>
                  </a:cubicBezTo>
                  <a:cubicBezTo>
                    <a:pt x="1875631" y="401401"/>
                    <a:pt x="2082006" y="331551"/>
                    <a:pt x="2288381" y="261701"/>
                  </a:cubicBezTo>
                </a:path>
              </a:pathLst>
            </a:custGeom>
            <a:noFill/>
            <a:ln w="28575" cap="flat" cmpd="sng" algn="ctr">
              <a:solidFill>
                <a:schemeClr val="bg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381" name="Straight Connector 380"/>
          <p:cNvCxnSpPr/>
          <p:nvPr/>
        </p:nvCxnSpPr>
        <p:spPr>
          <a:xfrm>
            <a:off x="4785377" y="3988033"/>
            <a:ext cx="296947" cy="85217"/>
          </a:xfrm>
          <a:prstGeom prst="line">
            <a:avLst/>
          </a:prstGeom>
          <a:noFill/>
          <a:ln w="317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382" name="Straight Connector 381"/>
          <p:cNvCxnSpPr/>
          <p:nvPr/>
        </p:nvCxnSpPr>
        <p:spPr>
          <a:xfrm>
            <a:off x="4775852" y="4026122"/>
            <a:ext cx="291914" cy="85272"/>
          </a:xfrm>
          <a:prstGeom prst="line">
            <a:avLst/>
          </a:prstGeom>
          <a:noFill/>
          <a:ln w="31750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383" name="Oval 16"/>
          <p:cNvSpPr>
            <a:spLocks noChangeArrowheads="1"/>
          </p:cNvSpPr>
          <p:nvPr/>
        </p:nvSpPr>
        <p:spPr bwMode="auto">
          <a:xfrm>
            <a:off x="4602259" y="3917348"/>
            <a:ext cx="82911" cy="78622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528" name="Group 527"/>
          <p:cNvGrpSpPr/>
          <p:nvPr/>
        </p:nvGrpSpPr>
        <p:grpSpPr>
          <a:xfrm>
            <a:off x="1395056" y="1079848"/>
            <a:ext cx="1230355" cy="1353740"/>
            <a:chOff x="494008" y="1507532"/>
            <a:chExt cx="1230355" cy="1353740"/>
          </a:xfrm>
        </p:grpSpPr>
        <p:grpSp>
          <p:nvGrpSpPr>
            <p:cNvPr id="529" name="Group 528"/>
            <p:cNvGrpSpPr/>
            <p:nvPr/>
          </p:nvGrpSpPr>
          <p:grpSpPr>
            <a:xfrm rot="1800000">
              <a:off x="577724" y="1655166"/>
              <a:ext cx="1055016" cy="1055017"/>
              <a:chOff x="1681527" y="454724"/>
              <a:chExt cx="1268212" cy="1268212"/>
            </a:xfrm>
            <a:solidFill>
              <a:srgbClr val="5B9BD5">
                <a:lumMod val="75000"/>
              </a:srgbClr>
            </a:solidFill>
          </p:grpSpPr>
          <p:grpSp>
            <p:nvGrpSpPr>
              <p:cNvPr id="663" name="Group 662"/>
              <p:cNvGrpSpPr/>
              <p:nvPr/>
            </p:nvGrpSpPr>
            <p:grpSpPr>
              <a:xfrm>
                <a:off x="1681527" y="1028951"/>
                <a:ext cx="1268212" cy="106363"/>
                <a:chOff x="1681527" y="1028951"/>
                <a:chExt cx="1268212" cy="106363"/>
              </a:xfrm>
              <a:grpFill/>
            </p:grpSpPr>
            <p:sp>
              <p:nvSpPr>
                <p:cNvPr id="667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658804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8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2866099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664" name="Group 663"/>
              <p:cNvGrpSpPr/>
              <p:nvPr/>
            </p:nvGrpSpPr>
            <p:grpSpPr>
              <a:xfrm rot="5400000">
                <a:off x="1686288" y="1035648"/>
                <a:ext cx="1268212" cy="106363"/>
                <a:chOff x="1681527" y="1028951"/>
                <a:chExt cx="1268212" cy="106363"/>
              </a:xfrm>
              <a:grpFill/>
            </p:grpSpPr>
            <p:sp>
              <p:nvSpPr>
                <p:cNvPr id="665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658804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6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2866099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30" name="Group 529"/>
            <p:cNvGrpSpPr/>
            <p:nvPr/>
          </p:nvGrpSpPr>
          <p:grpSpPr>
            <a:xfrm rot="3600000">
              <a:off x="572435" y="1662852"/>
              <a:ext cx="1055017" cy="1055016"/>
              <a:chOff x="1681527" y="454724"/>
              <a:chExt cx="1268212" cy="1268212"/>
            </a:xfrm>
            <a:solidFill>
              <a:srgbClr val="5B9BD5">
                <a:lumMod val="75000"/>
              </a:srgbClr>
            </a:solidFill>
          </p:grpSpPr>
          <p:grpSp>
            <p:nvGrpSpPr>
              <p:cNvPr id="657" name="Group 656"/>
              <p:cNvGrpSpPr/>
              <p:nvPr/>
            </p:nvGrpSpPr>
            <p:grpSpPr>
              <a:xfrm>
                <a:off x="1681527" y="1028951"/>
                <a:ext cx="1268212" cy="106363"/>
                <a:chOff x="1681527" y="1028951"/>
                <a:chExt cx="1268212" cy="106363"/>
              </a:xfrm>
              <a:grpFill/>
            </p:grpSpPr>
            <p:sp>
              <p:nvSpPr>
                <p:cNvPr id="661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658804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2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2866099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658" name="Group 657"/>
              <p:cNvGrpSpPr/>
              <p:nvPr/>
            </p:nvGrpSpPr>
            <p:grpSpPr>
              <a:xfrm rot="5400000">
                <a:off x="1686288" y="1035648"/>
                <a:ext cx="1268212" cy="106363"/>
                <a:chOff x="1681527" y="1028951"/>
                <a:chExt cx="1268212" cy="106363"/>
              </a:xfrm>
              <a:grpFill/>
            </p:grpSpPr>
            <p:sp>
              <p:nvSpPr>
                <p:cNvPr id="659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658804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0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2866099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31" name="Group 530"/>
            <p:cNvGrpSpPr/>
            <p:nvPr/>
          </p:nvGrpSpPr>
          <p:grpSpPr>
            <a:xfrm>
              <a:off x="494008" y="1507532"/>
              <a:ext cx="1230355" cy="1353740"/>
              <a:chOff x="494008" y="1507532"/>
              <a:chExt cx="1230355" cy="1353740"/>
            </a:xfrm>
          </p:grpSpPr>
          <p:sp>
            <p:nvSpPr>
              <p:cNvPr id="532" name="Oval 105"/>
              <p:cNvSpPr>
                <a:spLocks noChangeArrowheads="1"/>
              </p:cNvSpPr>
              <p:nvPr/>
            </p:nvSpPr>
            <p:spPr bwMode="auto">
              <a:xfrm>
                <a:off x="702431" y="1789421"/>
                <a:ext cx="797661" cy="797661"/>
              </a:xfrm>
              <a:prstGeom prst="ellipse">
                <a:avLst/>
              </a:prstGeom>
              <a:noFill/>
              <a:ln w="76320" cmpd="dbl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533" name="AutoShape 104"/>
              <p:cNvSpPr>
                <a:spLocks noChangeArrowheads="1"/>
              </p:cNvSpPr>
              <p:nvPr/>
            </p:nvSpPr>
            <p:spPr bwMode="auto">
              <a:xfrm>
                <a:off x="808083" y="1928749"/>
                <a:ext cx="606169" cy="516366"/>
              </a:xfrm>
              <a:prstGeom prst="hexagon">
                <a:avLst>
                  <a:gd name="adj" fmla="val 29348"/>
                  <a:gd name="vf" fmla="val 115470"/>
                </a:avLst>
              </a:prstGeom>
              <a:solidFill>
                <a:srgbClr val="5B9BD5">
                  <a:lumMod val="20000"/>
                  <a:lumOff val="80000"/>
                </a:srgbClr>
              </a:solidFill>
              <a:ln w="34920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534" name="Group 96"/>
              <p:cNvGrpSpPr>
                <a:grpSpLocks/>
              </p:cNvGrpSpPr>
              <p:nvPr/>
            </p:nvGrpSpPr>
            <p:grpSpPr bwMode="auto">
              <a:xfrm>
                <a:off x="909771" y="1972988"/>
                <a:ext cx="400152" cy="353929"/>
                <a:chOff x="1159" y="892"/>
                <a:chExt cx="303" cy="268"/>
              </a:xfrm>
            </p:grpSpPr>
            <p:sp>
              <p:nvSpPr>
                <p:cNvPr id="650" name="AutoShape 97"/>
                <p:cNvSpPr>
                  <a:spLocks noChangeArrowheads="1"/>
                </p:cNvSpPr>
                <p:nvPr/>
              </p:nvSpPr>
              <p:spPr bwMode="auto">
                <a:xfrm>
                  <a:off x="1159" y="954"/>
                  <a:ext cx="303" cy="2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5B9BD5">
                    <a:lumMod val="20000"/>
                    <a:lumOff val="80000"/>
                  </a:srgbClr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1" name="AutoShape 98"/>
                <p:cNvSpPr>
                  <a:spLocks noChangeArrowheads="1"/>
                </p:cNvSpPr>
                <p:nvPr/>
              </p:nvSpPr>
              <p:spPr bwMode="auto">
                <a:xfrm>
                  <a:off x="1176" y="979"/>
                  <a:ext cx="262" cy="15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5B9BD5">
                    <a:lumMod val="20000"/>
                    <a:lumOff val="80000"/>
                  </a:srgbClr>
                </a:solidFill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2" name="Rectangle 99"/>
                <p:cNvSpPr>
                  <a:spLocks noChangeArrowheads="1"/>
                </p:cNvSpPr>
                <p:nvPr/>
              </p:nvSpPr>
              <p:spPr bwMode="auto">
                <a:xfrm>
                  <a:off x="1276" y="951"/>
                  <a:ext cx="27" cy="8"/>
                </a:xfrm>
                <a:prstGeom prst="rect">
                  <a:avLst/>
                </a:prstGeom>
                <a:solidFill>
                  <a:srgbClr val="5B9BD5">
                    <a:lumMod val="20000"/>
                    <a:lumOff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3" name="Line 100"/>
                <p:cNvSpPr>
                  <a:spLocks noChangeShapeType="1"/>
                </p:cNvSpPr>
                <p:nvPr/>
              </p:nvSpPr>
              <p:spPr bwMode="auto">
                <a:xfrm flipV="1">
                  <a:off x="1276" y="925"/>
                  <a:ext cx="27" cy="28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AU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54" name="Rectangle 101"/>
                <p:cNvSpPr>
                  <a:spLocks noChangeArrowheads="1"/>
                </p:cNvSpPr>
                <p:nvPr/>
              </p:nvSpPr>
              <p:spPr bwMode="auto">
                <a:xfrm>
                  <a:off x="1170" y="973"/>
                  <a:ext cx="24" cy="90"/>
                </a:xfrm>
                <a:prstGeom prst="rect">
                  <a:avLst/>
                </a:prstGeom>
                <a:solidFill>
                  <a:srgbClr val="5B9BD5">
                    <a:lumMod val="20000"/>
                    <a:lumOff val="80000"/>
                    <a:alpha val="7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5" name="Line 102"/>
                <p:cNvSpPr>
                  <a:spLocks noChangeShapeType="1"/>
                </p:cNvSpPr>
                <p:nvPr/>
              </p:nvSpPr>
              <p:spPr bwMode="auto">
                <a:xfrm flipV="1">
                  <a:off x="1193" y="979"/>
                  <a:ext cx="46" cy="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AU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56" name="Oval 103"/>
                <p:cNvSpPr>
                  <a:spLocks noChangeArrowheads="1"/>
                </p:cNvSpPr>
                <p:nvPr/>
              </p:nvSpPr>
              <p:spPr bwMode="auto">
                <a:xfrm>
                  <a:off x="1299" y="892"/>
                  <a:ext cx="45" cy="43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35" name="Group 534"/>
              <p:cNvGrpSpPr/>
              <p:nvPr/>
            </p:nvGrpSpPr>
            <p:grpSpPr>
              <a:xfrm>
                <a:off x="628009" y="1716544"/>
                <a:ext cx="948695" cy="948695"/>
                <a:chOff x="1746434" y="521800"/>
                <a:chExt cx="1140405" cy="1140405"/>
              </a:xfrm>
              <a:solidFill>
                <a:srgbClr val="5B9BD5">
                  <a:lumMod val="50000"/>
                </a:srgbClr>
              </a:solidFill>
            </p:grpSpPr>
            <p:sp>
              <p:nvSpPr>
                <p:cNvPr id="645" name="Oval 128"/>
                <p:cNvSpPr>
                  <a:spLocks noChangeArrowheads="1"/>
                </p:cNvSpPr>
                <p:nvPr/>
              </p:nvSpPr>
              <p:spPr bwMode="auto">
                <a:xfrm rot="5400000">
                  <a:off x="1758438" y="1020374"/>
                  <a:ext cx="106363" cy="130372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6" name="Oval 128"/>
                <p:cNvSpPr>
                  <a:spLocks noChangeArrowheads="1"/>
                </p:cNvSpPr>
                <p:nvPr/>
              </p:nvSpPr>
              <p:spPr bwMode="auto">
                <a:xfrm rot="5400000">
                  <a:off x="2768471" y="1020374"/>
                  <a:ext cx="106363" cy="130372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647" name="Group 646"/>
                <p:cNvGrpSpPr/>
                <p:nvPr/>
              </p:nvGrpSpPr>
              <p:grpSpPr>
                <a:xfrm rot="5400000">
                  <a:off x="1752773" y="1038821"/>
                  <a:ext cx="1140405" cy="106363"/>
                  <a:chOff x="1898834" y="1184778"/>
                  <a:chExt cx="1140405" cy="106363"/>
                </a:xfrm>
                <a:grpFill/>
              </p:grpSpPr>
              <p:sp>
                <p:nvSpPr>
                  <p:cNvPr id="648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910838" y="11727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49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920871" y="11727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536" name="Group 535"/>
              <p:cNvGrpSpPr/>
              <p:nvPr/>
            </p:nvGrpSpPr>
            <p:grpSpPr>
              <a:xfrm rot="20700000">
                <a:off x="629661" y="1715825"/>
                <a:ext cx="948695" cy="948695"/>
                <a:chOff x="1746434" y="521800"/>
                <a:chExt cx="1140405" cy="1140405"/>
              </a:xfrm>
              <a:solidFill>
                <a:srgbClr val="5B9BD5">
                  <a:lumMod val="50000"/>
                </a:srgbClr>
              </a:solidFill>
            </p:grpSpPr>
            <p:sp>
              <p:nvSpPr>
                <p:cNvPr id="640" name="Oval 128"/>
                <p:cNvSpPr>
                  <a:spLocks noChangeArrowheads="1"/>
                </p:cNvSpPr>
                <p:nvPr/>
              </p:nvSpPr>
              <p:spPr bwMode="auto">
                <a:xfrm rot="5400000">
                  <a:off x="1758438" y="1020374"/>
                  <a:ext cx="106363" cy="130372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1" name="Oval 128"/>
                <p:cNvSpPr>
                  <a:spLocks noChangeArrowheads="1"/>
                </p:cNvSpPr>
                <p:nvPr/>
              </p:nvSpPr>
              <p:spPr bwMode="auto">
                <a:xfrm rot="5400000">
                  <a:off x="2768471" y="1020374"/>
                  <a:ext cx="106363" cy="130372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642" name="Group 641"/>
                <p:cNvGrpSpPr/>
                <p:nvPr/>
              </p:nvGrpSpPr>
              <p:grpSpPr>
                <a:xfrm rot="5400000">
                  <a:off x="1752773" y="1038821"/>
                  <a:ext cx="1140405" cy="106363"/>
                  <a:chOff x="1898834" y="1184778"/>
                  <a:chExt cx="1140405" cy="106363"/>
                </a:xfrm>
                <a:grpFill/>
              </p:grpSpPr>
              <p:sp>
                <p:nvSpPr>
                  <p:cNvPr id="643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910838" y="11727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44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920871" y="11727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537" name="Group 536"/>
              <p:cNvGrpSpPr/>
              <p:nvPr/>
            </p:nvGrpSpPr>
            <p:grpSpPr>
              <a:xfrm rot="19800000">
                <a:off x="627986" y="1717809"/>
                <a:ext cx="948695" cy="948695"/>
                <a:chOff x="1746434" y="521800"/>
                <a:chExt cx="1140405" cy="1140405"/>
              </a:xfrm>
              <a:solidFill>
                <a:srgbClr val="5B9BD5">
                  <a:lumMod val="50000"/>
                </a:srgbClr>
              </a:solidFill>
            </p:grpSpPr>
            <p:sp>
              <p:nvSpPr>
                <p:cNvPr id="635" name="Oval 128"/>
                <p:cNvSpPr>
                  <a:spLocks noChangeArrowheads="1"/>
                </p:cNvSpPr>
                <p:nvPr/>
              </p:nvSpPr>
              <p:spPr bwMode="auto">
                <a:xfrm rot="5400000">
                  <a:off x="1758438" y="1020374"/>
                  <a:ext cx="106363" cy="130372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6" name="Oval 128"/>
                <p:cNvSpPr>
                  <a:spLocks noChangeArrowheads="1"/>
                </p:cNvSpPr>
                <p:nvPr/>
              </p:nvSpPr>
              <p:spPr bwMode="auto">
                <a:xfrm rot="5400000">
                  <a:off x="2768471" y="1020374"/>
                  <a:ext cx="106363" cy="130372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637" name="Group 636"/>
                <p:cNvGrpSpPr/>
                <p:nvPr/>
              </p:nvGrpSpPr>
              <p:grpSpPr>
                <a:xfrm rot="5400000">
                  <a:off x="1752773" y="1038821"/>
                  <a:ext cx="1140405" cy="106363"/>
                  <a:chOff x="1898834" y="1184778"/>
                  <a:chExt cx="1140405" cy="106363"/>
                </a:xfrm>
                <a:grpFill/>
              </p:grpSpPr>
              <p:sp>
                <p:nvSpPr>
                  <p:cNvPr id="638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910838" y="11727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39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920871" y="11727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538" name="Group 537"/>
              <p:cNvGrpSpPr/>
              <p:nvPr/>
            </p:nvGrpSpPr>
            <p:grpSpPr>
              <a:xfrm rot="18900000">
                <a:off x="630241" y="1711988"/>
                <a:ext cx="948718" cy="950457"/>
                <a:chOff x="1898806" y="673603"/>
                <a:chExt cx="1140433" cy="1142523"/>
              </a:xfrm>
              <a:solidFill>
                <a:srgbClr val="5B9BD5">
                  <a:lumMod val="50000"/>
                </a:srgbClr>
              </a:solidFill>
            </p:grpSpPr>
            <p:grpSp>
              <p:nvGrpSpPr>
                <p:cNvPr id="617" name="Group 616"/>
                <p:cNvGrpSpPr/>
                <p:nvPr/>
              </p:nvGrpSpPr>
              <p:grpSpPr>
                <a:xfrm>
                  <a:off x="1898834" y="674200"/>
                  <a:ext cx="1140405" cy="1140405"/>
                  <a:chOff x="1746434" y="521800"/>
                  <a:chExt cx="1140405" cy="1140405"/>
                </a:xfrm>
                <a:grpFill/>
              </p:grpSpPr>
              <p:sp>
                <p:nvSpPr>
                  <p:cNvPr id="630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758438" y="10203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31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768471" y="10203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632" name="Group 631"/>
                  <p:cNvGrpSpPr/>
                  <p:nvPr/>
                </p:nvGrpSpPr>
                <p:grpSpPr>
                  <a:xfrm rot="5400000">
                    <a:off x="1752773" y="1038821"/>
                    <a:ext cx="1140405" cy="106363"/>
                    <a:chOff x="1898834" y="1184778"/>
                    <a:chExt cx="1140405" cy="106363"/>
                  </a:xfrm>
                  <a:grpFill/>
                </p:grpSpPr>
                <p:sp>
                  <p:nvSpPr>
                    <p:cNvPr id="633" name="Oval 128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1910838" y="1172774"/>
                      <a:ext cx="106363" cy="130372"/>
                    </a:xfrm>
                    <a:prstGeom prst="ellipse">
                      <a:avLst/>
                    </a:prstGeom>
                    <a:grp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34" name="Oval 128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2920871" y="1172774"/>
                      <a:ext cx="106363" cy="130372"/>
                    </a:xfrm>
                    <a:prstGeom prst="ellipse">
                      <a:avLst/>
                    </a:prstGeom>
                    <a:grp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18" name="Group 617"/>
                <p:cNvGrpSpPr/>
                <p:nvPr/>
              </p:nvGrpSpPr>
              <p:grpSpPr>
                <a:xfrm rot="20700000">
                  <a:off x="1900856" y="673603"/>
                  <a:ext cx="1138343" cy="1140405"/>
                  <a:chOff x="1746434" y="521800"/>
                  <a:chExt cx="1138343" cy="1140405"/>
                </a:xfrm>
                <a:grpFill/>
              </p:grpSpPr>
              <p:sp>
                <p:nvSpPr>
                  <p:cNvPr id="625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758438" y="10203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26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766409" y="1021565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627" name="Group 626"/>
                  <p:cNvGrpSpPr/>
                  <p:nvPr/>
                </p:nvGrpSpPr>
                <p:grpSpPr>
                  <a:xfrm rot="5400000">
                    <a:off x="1752773" y="1038821"/>
                    <a:ext cx="1140405" cy="106363"/>
                    <a:chOff x="1898834" y="1184778"/>
                    <a:chExt cx="1140405" cy="106363"/>
                  </a:xfrm>
                  <a:grpFill/>
                </p:grpSpPr>
                <p:sp>
                  <p:nvSpPr>
                    <p:cNvPr id="628" name="Oval 128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1910838" y="1172774"/>
                      <a:ext cx="106363" cy="130372"/>
                    </a:xfrm>
                    <a:prstGeom prst="ellipse">
                      <a:avLst/>
                    </a:prstGeom>
                    <a:grp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29" name="Oval 128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2920871" y="1172774"/>
                      <a:ext cx="106363" cy="130372"/>
                    </a:xfrm>
                    <a:prstGeom prst="ellipse">
                      <a:avLst/>
                    </a:prstGeom>
                    <a:grp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19" name="Group 618"/>
                <p:cNvGrpSpPr/>
                <p:nvPr/>
              </p:nvGrpSpPr>
              <p:grpSpPr>
                <a:xfrm rot="19800000">
                  <a:off x="1898806" y="675721"/>
                  <a:ext cx="1140405" cy="1140405"/>
                  <a:chOff x="1746434" y="521800"/>
                  <a:chExt cx="1140405" cy="1140405"/>
                </a:xfrm>
                <a:grpFill/>
              </p:grpSpPr>
              <p:sp>
                <p:nvSpPr>
                  <p:cNvPr id="620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758438" y="10203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21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768471" y="10203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622" name="Group 621"/>
                  <p:cNvGrpSpPr/>
                  <p:nvPr/>
                </p:nvGrpSpPr>
                <p:grpSpPr>
                  <a:xfrm rot="5400000">
                    <a:off x="1752773" y="1038821"/>
                    <a:ext cx="1140405" cy="106363"/>
                    <a:chOff x="1898834" y="1184778"/>
                    <a:chExt cx="1140405" cy="106363"/>
                  </a:xfrm>
                  <a:grpFill/>
                </p:grpSpPr>
                <p:sp>
                  <p:nvSpPr>
                    <p:cNvPr id="623" name="Oval 128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1910838" y="1172774"/>
                      <a:ext cx="106363" cy="130372"/>
                    </a:xfrm>
                    <a:prstGeom prst="ellipse">
                      <a:avLst/>
                    </a:prstGeom>
                    <a:grp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624" name="Oval 128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2920871" y="1172774"/>
                      <a:ext cx="106363" cy="130372"/>
                    </a:xfrm>
                    <a:prstGeom prst="ellipse">
                      <a:avLst/>
                    </a:prstGeom>
                    <a:grp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539" name="Group 538"/>
              <p:cNvGrpSpPr/>
              <p:nvPr/>
            </p:nvGrpSpPr>
            <p:grpSpPr>
              <a:xfrm>
                <a:off x="574013" y="1660744"/>
                <a:ext cx="1055016" cy="1055017"/>
                <a:chOff x="1681527" y="454724"/>
                <a:chExt cx="1268212" cy="1268212"/>
              </a:xfrm>
              <a:solidFill>
                <a:srgbClr val="5B9BD5">
                  <a:lumMod val="75000"/>
                </a:srgbClr>
              </a:solidFill>
            </p:grpSpPr>
            <p:grpSp>
              <p:nvGrpSpPr>
                <p:cNvPr id="611" name="Group 610"/>
                <p:cNvGrpSpPr/>
                <p:nvPr/>
              </p:nvGrpSpPr>
              <p:grpSpPr>
                <a:xfrm>
                  <a:off x="1681527" y="1028951"/>
                  <a:ext cx="1268212" cy="106363"/>
                  <a:chOff x="1681527" y="1028951"/>
                  <a:chExt cx="1268212" cy="106363"/>
                </a:xfrm>
                <a:grpFill/>
              </p:grpSpPr>
              <p:sp>
                <p:nvSpPr>
                  <p:cNvPr id="615" name="Oval 110"/>
                  <p:cNvSpPr>
                    <a:spLocks noChangeArrowheads="1"/>
                  </p:cNvSpPr>
                  <p:nvPr/>
                </p:nvSpPr>
                <p:spPr bwMode="auto">
                  <a:xfrm rot="5400000" flipH="1">
                    <a:off x="1658804" y="1051674"/>
                    <a:ext cx="106363" cy="60917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16" name="Oval 110"/>
                  <p:cNvSpPr>
                    <a:spLocks noChangeArrowheads="1"/>
                  </p:cNvSpPr>
                  <p:nvPr/>
                </p:nvSpPr>
                <p:spPr bwMode="auto">
                  <a:xfrm rot="5400000" flipH="1">
                    <a:off x="2866099" y="1051674"/>
                    <a:ext cx="106363" cy="60917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612" name="Group 611"/>
                <p:cNvGrpSpPr/>
                <p:nvPr/>
              </p:nvGrpSpPr>
              <p:grpSpPr>
                <a:xfrm rot="5400000">
                  <a:off x="1686288" y="1035648"/>
                  <a:ext cx="1268212" cy="106363"/>
                  <a:chOff x="1681527" y="1028951"/>
                  <a:chExt cx="1268212" cy="106363"/>
                </a:xfrm>
                <a:grpFill/>
              </p:grpSpPr>
              <p:sp>
                <p:nvSpPr>
                  <p:cNvPr id="613" name="Oval 110"/>
                  <p:cNvSpPr>
                    <a:spLocks noChangeArrowheads="1"/>
                  </p:cNvSpPr>
                  <p:nvPr/>
                </p:nvSpPr>
                <p:spPr bwMode="auto">
                  <a:xfrm rot="5400000" flipH="1">
                    <a:off x="1658804" y="1051674"/>
                    <a:ext cx="106363" cy="60917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14" name="Oval 110"/>
                  <p:cNvSpPr>
                    <a:spLocks noChangeArrowheads="1"/>
                  </p:cNvSpPr>
                  <p:nvPr/>
                </p:nvSpPr>
                <p:spPr bwMode="auto">
                  <a:xfrm rot="5400000" flipH="1">
                    <a:off x="2866099" y="1051674"/>
                    <a:ext cx="106363" cy="60917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540" name="Group 539"/>
              <p:cNvGrpSpPr/>
              <p:nvPr/>
            </p:nvGrpSpPr>
            <p:grpSpPr>
              <a:xfrm rot="1800000">
                <a:off x="1046154" y="1507532"/>
                <a:ext cx="122196" cy="1353740"/>
                <a:chOff x="2243864" y="274185"/>
                <a:chExt cx="146889" cy="1627300"/>
              </a:xfrm>
            </p:grpSpPr>
            <p:grpSp>
              <p:nvGrpSpPr>
                <p:cNvPr id="575" name="Group 574"/>
                <p:cNvGrpSpPr/>
                <p:nvPr/>
              </p:nvGrpSpPr>
              <p:grpSpPr>
                <a:xfrm>
                  <a:off x="2250098" y="274185"/>
                  <a:ext cx="140655" cy="183644"/>
                  <a:chOff x="2250098" y="274185"/>
                  <a:chExt cx="140655" cy="183644"/>
                </a:xfrm>
              </p:grpSpPr>
              <p:sp>
                <p:nvSpPr>
                  <p:cNvPr id="594" name="Oval 10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326361" y="342179"/>
                    <a:ext cx="64392" cy="115650"/>
                  </a:xfrm>
                  <a:prstGeom prst="ellipse">
                    <a:avLst/>
                  </a:prstGeom>
                  <a:solidFill>
                    <a:srgbClr val="BBE0E3"/>
                  </a:solidFill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595" name="Group 594"/>
                  <p:cNvGrpSpPr/>
                  <p:nvPr/>
                </p:nvGrpSpPr>
                <p:grpSpPr>
                  <a:xfrm rot="12600000">
                    <a:off x="2265056" y="274185"/>
                    <a:ext cx="114078" cy="45719"/>
                    <a:chOff x="2189584" y="337107"/>
                    <a:chExt cx="149563" cy="34408"/>
                  </a:xfrm>
                </p:grpSpPr>
                <p:cxnSp>
                  <p:nvCxnSpPr>
                    <p:cNvPr id="605" name="Straight Connector 604"/>
                    <p:cNvCxnSpPr/>
                    <p:nvPr/>
                  </p:nvCxnSpPr>
                  <p:spPr>
                    <a:xfrm flipH="1" flipV="1">
                      <a:off x="2288977" y="337107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606" name="Straight Connector 605"/>
                    <p:cNvCxnSpPr/>
                    <p:nvPr/>
                  </p:nvCxnSpPr>
                  <p:spPr>
                    <a:xfrm flipH="1" flipV="1">
                      <a:off x="2237653" y="338636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607" name="Straight Connector 606"/>
                    <p:cNvCxnSpPr/>
                    <p:nvPr/>
                  </p:nvCxnSpPr>
                  <p:spPr>
                    <a:xfrm flipH="1">
                      <a:off x="2312858" y="341869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608" name="Straight Connector 607"/>
                    <p:cNvCxnSpPr/>
                    <p:nvPr/>
                  </p:nvCxnSpPr>
                  <p:spPr>
                    <a:xfrm flipH="1">
                      <a:off x="2262540" y="342218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609" name="Straight Connector 608"/>
                    <p:cNvCxnSpPr/>
                    <p:nvPr/>
                  </p:nvCxnSpPr>
                  <p:spPr>
                    <a:xfrm flipH="1" flipV="1">
                      <a:off x="2189584" y="337107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610" name="Straight Connector 609"/>
                    <p:cNvCxnSpPr/>
                    <p:nvPr/>
                  </p:nvCxnSpPr>
                  <p:spPr>
                    <a:xfrm flipH="1">
                      <a:off x="2214913" y="341085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596" name="Group 595"/>
                  <p:cNvGrpSpPr/>
                  <p:nvPr/>
                </p:nvGrpSpPr>
                <p:grpSpPr>
                  <a:xfrm rot="14952671">
                    <a:off x="2194285" y="342555"/>
                    <a:ext cx="157346" cy="45719"/>
                    <a:chOff x="1970407" y="317356"/>
                    <a:chExt cx="206290" cy="34408"/>
                  </a:xfrm>
                </p:grpSpPr>
                <p:cxnSp>
                  <p:nvCxnSpPr>
                    <p:cNvPr id="597" name="Straight Connector 596"/>
                    <p:cNvCxnSpPr/>
                    <p:nvPr/>
                  </p:nvCxnSpPr>
                  <p:spPr>
                    <a:xfrm flipH="1" flipV="1">
                      <a:off x="2117427" y="319894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598" name="Straight Connector 597"/>
                    <p:cNvCxnSpPr/>
                    <p:nvPr/>
                  </p:nvCxnSpPr>
                  <p:spPr>
                    <a:xfrm flipH="1" flipV="1">
                      <a:off x="2069800" y="317356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599" name="Straight Connector 598"/>
                    <p:cNvCxnSpPr/>
                    <p:nvPr/>
                  </p:nvCxnSpPr>
                  <p:spPr>
                    <a:xfrm flipH="1" flipV="1">
                      <a:off x="2018476" y="318885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600" name="Straight Connector 599"/>
                    <p:cNvCxnSpPr/>
                    <p:nvPr/>
                  </p:nvCxnSpPr>
                  <p:spPr>
                    <a:xfrm flipH="1">
                      <a:off x="2093681" y="322118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601" name="Straight Connector 600"/>
                    <p:cNvCxnSpPr/>
                    <p:nvPr/>
                  </p:nvCxnSpPr>
                  <p:spPr>
                    <a:xfrm flipH="1">
                      <a:off x="2043363" y="322467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602" name="Straight Connector 601"/>
                    <p:cNvCxnSpPr/>
                    <p:nvPr/>
                  </p:nvCxnSpPr>
                  <p:spPr>
                    <a:xfrm flipH="1" flipV="1">
                      <a:off x="1970407" y="317356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603" name="Straight Connector 602"/>
                    <p:cNvCxnSpPr/>
                    <p:nvPr/>
                  </p:nvCxnSpPr>
                  <p:spPr>
                    <a:xfrm flipH="1">
                      <a:off x="1995736" y="321334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604" name="Straight Connector 603"/>
                    <p:cNvCxnSpPr/>
                    <p:nvPr/>
                  </p:nvCxnSpPr>
                  <p:spPr>
                    <a:xfrm rot="6647329">
                      <a:off x="2159224" y="333185"/>
                      <a:ext cx="2410" cy="3253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  <p:grpSp>
              <p:nvGrpSpPr>
                <p:cNvPr id="576" name="Group 575"/>
                <p:cNvGrpSpPr/>
                <p:nvPr/>
              </p:nvGrpSpPr>
              <p:grpSpPr>
                <a:xfrm rot="10800000">
                  <a:off x="2243864" y="1717841"/>
                  <a:ext cx="140655" cy="183644"/>
                  <a:chOff x="2250098" y="274185"/>
                  <a:chExt cx="140655" cy="183644"/>
                </a:xfrm>
              </p:grpSpPr>
              <p:sp>
                <p:nvSpPr>
                  <p:cNvPr id="577" name="Oval 10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326361" y="342179"/>
                    <a:ext cx="64392" cy="115650"/>
                  </a:xfrm>
                  <a:prstGeom prst="ellipse">
                    <a:avLst/>
                  </a:prstGeom>
                  <a:solidFill>
                    <a:srgbClr val="BBE0E3"/>
                  </a:solidFill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578" name="Group 577"/>
                  <p:cNvGrpSpPr/>
                  <p:nvPr/>
                </p:nvGrpSpPr>
                <p:grpSpPr>
                  <a:xfrm rot="12600000">
                    <a:off x="2265056" y="274185"/>
                    <a:ext cx="114078" cy="45719"/>
                    <a:chOff x="2189584" y="337107"/>
                    <a:chExt cx="149563" cy="34408"/>
                  </a:xfrm>
                </p:grpSpPr>
                <p:cxnSp>
                  <p:nvCxnSpPr>
                    <p:cNvPr id="588" name="Straight Connector 587"/>
                    <p:cNvCxnSpPr/>
                    <p:nvPr/>
                  </p:nvCxnSpPr>
                  <p:spPr>
                    <a:xfrm flipH="1" flipV="1">
                      <a:off x="2288977" y="337107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589" name="Straight Connector 588"/>
                    <p:cNvCxnSpPr/>
                    <p:nvPr/>
                  </p:nvCxnSpPr>
                  <p:spPr>
                    <a:xfrm flipH="1" flipV="1">
                      <a:off x="2237653" y="338636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590" name="Straight Connector 589"/>
                    <p:cNvCxnSpPr/>
                    <p:nvPr/>
                  </p:nvCxnSpPr>
                  <p:spPr>
                    <a:xfrm flipH="1">
                      <a:off x="2312858" y="341869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591" name="Straight Connector 590"/>
                    <p:cNvCxnSpPr/>
                    <p:nvPr/>
                  </p:nvCxnSpPr>
                  <p:spPr>
                    <a:xfrm flipH="1">
                      <a:off x="2262540" y="342218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592" name="Straight Connector 591"/>
                    <p:cNvCxnSpPr/>
                    <p:nvPr/>
                  </p:nvCxnSpPr>
                  <p:spPr>
                    <a:xfrm flipH="1" flipV="1">
                      <a:off x="2189584" y="337107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593" name="Straight Connector 592"/>
                    <p:cNvCxnSpPr/>
                    <p:nvPr/>
                  </p:nvCxnSpPr>
                  <p:spPr>
                    <a:xfrm flipH="1">
                      <a:off x="2214913" y="341085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579" name="Group 578"/>
                  <p:cNvGrpSpPr/>
                  <p:nvPr/>
                </p:nvGrpSpPr>
                <p:grpSpPr>
                  <a:xfrm rot="14952671">
                    <a:off x="2194285" y="342555"/>
                    <a:ext cx="157346" cy="45719"/>
                    <a:chOff x="1970407" y="317356"/>
                    <a:chExt cx="206290" cy="34408"/>
                  </a:xfrm>
                </p:grpSpPr>
                <p:cxnSp>
                  <p:nvCxnSpPr>
                    <p:cNvPr id="580" name="Straight Connector 579"/>
                    <p:cNvCxnSpPr/>
                    <p:nvPr/>
                  </p:nvCxnSpPr>
                  <p:spPr>
                    <a:xfrm flipH="1" flipV="1">
                      <a:off x="2117427" y="319894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581" name="Straight Connector 580"/>
                    <p:cNvCxnSpPr/>
                    <p:nvPr/>
                  </p:nvCxnSpPr>
                  <p:spPr>
                    <a:xfrm flipH="1" flipV="1">
                      <a:off x="2069800" y="317356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582" name="Straight Connector 581"/>
                    <p:cNvCxnSpPr/>
                    <p:nvPr/>
                  </p:nvCxnSpPr>
                  <p:spPr>
                    <a:xfrm flipH="1" flipV="1">
                      <a:off x="2018476" y="318885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583" name="Straight Connector 582"/>
                    <p:cNvCxnSpPr/>
                    <p:nvPr/>
                  </p:nvCxnSpPr>
                  <p:spPr>
                    <a:xfrm flipH="1">
                      <a:off x="2093681" y="322118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584" name="Straight Connector 583"/>
                    <p:cNvCxnSpPr/>
                    <p:nvPr/>
                  </p:nvCxnSpPr>
                  <p:spPr>
                    <a:xfrm flipH="1">
                      <a:off x="2043363" y="322467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585" name="Straight Connector 584"/>
                    <p:cNvCxnSpPr/>
                    <p:nvPr/>
                  </p:nvCxnSpPr>
                  <p:spPr>
                    <a:xfrm flipH="1" flipV="1">
                      <a:off x="1970407" y="317356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586" name="Straight Connector 585"/>
                    <p:cNvCxnSpPr/>
                    <p:nvPr/>
                  </p:nvCxnSpPr>
                  <p:spPr>
                    <a:xfrm flipH="1">
                      <a:off x="1995736" y="321334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587" name="Straight Connector 586"/>
                    <p:cNvCxnSpPr/>
                    <p:nvPr/>
                  </p:nvCxnSpPr>
                  <p:spPr>
                    <a:xfrm rot="6647329">
                      <a:off x="2159224" y="333185"/>
                      <a:ext cx="2410" cy="3253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</p:grpSp>
          <p:sp>
            <p:nvSpPr>
              <p:cNvPr id="541" name="Oval 109"/>
              <p:cNvSpPr>
                <a:spLocks noChangeArrowheads="1"/>
              </p:cNvSpPr>
              <p:nvPr/>
            </p:nvSpPr>
            <p:spPr bwMode="auto">
              <a:xfrm rot="7200000" flipH="1">
                <a:off x="1560787" y="2448318"/>
                <a:ext cx="53567" cy="96209"/>
              </a:xfrm>
              <a:prstGeom prst="ellipse">
                <a:avLst/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542" name="Group 541"/>
              <p:cNvGrpSpPr/>
              <p:nvPr/>
            </p:nvGrpSpPr>
            <p:grpSpPr>
              <a:xfrm rot="19800000">
                <a:off x="1629463" y="2493963"/>
                <a:ext cx="94900" cy="38033"/>
                <a:chOff x="2189584" y="337107"/>
                <a:chExt cx="149563" cy="34408"/>
              </a:xfrm>
            </p:grpSpPr>
            <p:cxnSp>
              <p:nvCxnSpPr>
                <p:cNvPr id="569" name="Straight Connector 568"/>
                <p:cNvCxnSpPr/>
                <p:nvPr/>
              </p:nvCxnSpPr>
              <p:spPr>
                <a:xfrm flipH="1" flipV="1">
                  <a:off x="2288977" y="337107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70" name="Straight Connector 569"/>
                <p:cNvCxnSpPr/>
                <p:nvPr/>
              </p:nvCxnSpPr>
              <p:spPr>
                <a:xfrm flipH="1" flipV="1">
                  <a:off x="2237653" y="338636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71" name="Straight Connector 570"/>
                <p:cNvCxnSpPr/>
                <p:nvPr/>
              </p:nvCxnSpPr>
              <p:spPr>
                <a:xfrm flipH="1">
                  <a:off x="2312858" y="341869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72" name="Straight Connector 571"/>
                <p:cNvCxnSpPr/>
                <p:nvPr/>
              </p:nvCxnSpPr>
              <p:spPr>
                <a:xfrm flipH="1">
                  <a:off x="2262540" y="342218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73" name="Straight Connector 572"/>
                <p:cNvCxnSpPr/>
                <p:nvPr/>
              </p:nvCxnSpPr>
              <p:spPr>
                <a:xfrm flipH="1" flipV="1">
                  <a:off x="2189584" y="337107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74" name="Straight Connector 573"/>
                <p:cNvCxnSpPr/>
                <p:nvPr/>
              </p:nvCxnSpPr>
              <p:spPr>
                <a:xfrm flipH="1">
                  <a:off x="2214913" y="341085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543" name="Group 542"/>
              <p:cNvGrpSpPr/>
              <p:nvPr/>
            </p:nvGrpSpPr>
            <p:grpSpPr>
              <a:xfrm rot="900000">
                <a:off x="1585559" y="2425688"/>
                <a:ext cx="130895" cy="38033"/>
                <a:chOff x="1970407" y="317356"/>
                <a:chExt cx="206290" cy="34408"/>
              </a:xfrm>
            </p:grpSpPr>
            <p:cxnSp>
              <p:nvCxnSpPr>
                <p:cNvPr id="561" name="Straight Connector 560"/>
                <p:cNvCxnSpPr/>
                <p:nvPr/>
              </p:nvCxnSpPr>
              <p:spPr>
                <a:xfrm flipH="1" flipV="1">
                  <a:off x="2117427" y="319894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62" name="Straight Connector 561"/>
                <p:cNvCxnSpPr/>
                <p:nvPr/>
              </p:nvCxnSpPr>
              <p:spPr>
                <a:xfrm flipH="1" flipV="1">
                  <a:off x="2069800" y="317356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63" name="Straight Connector 562"/>
                <p:cNvCxnSpPr/>
                <p:nvPr/>
              </p:nvCxnSpPr>
              <p:spPr>
                <a:xfrm flipH="1" flipV="1">
                  <a:off x="2018476" y="318885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64" name="Straight Connector 563"/>
                <p:cNvCxnSpPr/>
                <p:nvPr/>
              </p:nvCxnSpPr>
              <p:spPr>
                <a:xfrm flipH="1">
                  <a:off x="2093681" y="322118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65" name="Straight Connector 564"/>
                <p:cNvCxnSpPr/>
                <p:nvPr/>
              </p:nvCxnSpPr>
              <p:spPr>
                <a:xfrm flipH="1">
                  <a:off x="2043363" y="322467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66" name="Straight Connector 565"/>
                <p:cNvCxnSpPr/>
                <p:nvPr/>
              </p:nvCxnSpPr>
              <p:spPr>
                <a:xfrm flipH="1" flipV="1">
                  <a:off x="1970407" y="317356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67" name="Straight Connector 566"/>
                <p:cNvCxnSpPr/>
                <p:nvPr/>
              </p:nvCxnSpPr>
              <p:spPr>
                <a:xfrm flipH="1">
                  <a:off x="1995736" y="321334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68" name="Straight Connector 567"/>
                <p:cNvCxnSpPr/>
                <p:nvPr/>
              </p:nvCxnSpPr>
              <p:spPr>
                <a:xfrm rot="6647329">
                  <a:off x="2159224" y="333185"/>
                  <a:ext cx="2410" cy="3253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544" name="Oval 109"/>
              <p:cNvSpPr>
                <a:spLocks noChangeArrowheads="1"/>
              </p:cNvSpPr>
              <p:nvPr/>
            </p:nvSpPr>
            <p:spPr bwMode="auto">
              <a:xfrm rot="18000000" flipH="1">
                <a:off x="604018" y="1816682"/>
                <a:ext cx="53567" cy="96209"/>
              </a:xfrm>
              <a:prstGeom prst="ellipse">
                <a:avLst/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545" name="Group 544"/>
              <p:cNvGrpSpPr/>
              <p:nvPr/>
            </p:nvGrpSpPr>
            <p:grpSpPr>
              <a:xfrm rot="9000000">
                <a:off x="494008" y="1829212"/>
                <a:ext cx="94900" cy="38033"/>
                <a:chOff x="2189584" y="337107"/>
                <a:chExt cx="149563" cy="34408"/>
              </a:xfrm>
            </p:grpSpPr>
            <p:cxnSp>
              <p:nvCxnSpPr>
                <p:cNvPr id="555" name="Straight Connector 554"/>
                <p:cNvCxnSpPr/>
                <p:nvPr/>
              </p:nvCxnSpPr>
              <p:spPr>
                <a:xfrm flipH="1" flipV="1">
                  <a:off x="2288977" y="337107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56" name="Straight Connector 555"/>
                <p:cNvCxnSpPr/>
                <p:nvPr/>
              </p:nvCxnSpPr>
              <p:spPr>
                <a:xfrm flipH="1" flipV="1">
                  <a:off x="2237653" y="338636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57" name="Straight Connector 556"/>
                <p:cNvCxnSpPr/>
                <p:nvPr/>
              </p:nvCxnSpPr>
              <p:spPr>
                <a:xfrm flipH="1">
                  <a:off x="2312858" y="341869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58" name="Straight Connector 557"/>
                <p:cNvCxnSpPr/>
                <p:nvPr/>
              </p:nvCxnSpPr>
              <p:spPr>
                <a:xfrm flipH="1">
                  <a:off x="2262540" y="342218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59" name="Straight Connector 558"/>
                <p:cNvCxnSpPr/>
                <p:nvPr/>
              </p:nvCxnSpPr>
              <p:spPr>
                <a:xfrm flipH="1" flipV="1">
                  <a:off x="2189584" y="337107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60" name="Straight Connector 559"/>
                <p:cNvCxnSpPr/>
                <p:nvPr/>
              </p:nvCxnSpPr>
              <p:spPr>
                <a:xfrm flipH="1">
                  <a:off x="2214913" y="341085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546" name="Group 545"/>
              <p:cNvGrpSpPr/>
              <p:nvPr/>
            </p:nvGrpSpPr>
            <p:grpSpPr>
              <a:xfrm rot="11352671">
                <a:off x="504827" y="1893046"/>
                <a:ext cx="130895" cy="38033"/>
                <a:chOff x="1970407" y="317356"/>
                <a:chExt cx="206290" cy="34408"/>
              </a:xfrm>
            </p:grpSpPr>
            <p:cxnSp>
              <p:nvCxnSpPr>
                <p:cNvPr id="547" name="Straight Connector 546"/>
                <p:cNvCxnSpPr/>
                <p:nvPr/>
              </p:nvCxnSpPr>
              <p:spPr>
                <a:xfrm flipH="1" flipV="1">
                  <a:off x="2117427" y="319894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48" name="Straight Connector 547"/>
                <p:cNvCxnSpPr/>
                <p:nvPr/>
              </p:nvCxnSpPr>
              <p:spPr>
                <a:xfrm flipH="1" flipV="1">
                  <a:off x="2069800" y="317356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49" name="Straight Connector 548"/>
                <p:cNvCxnSpPr/>
                <p:nvPr/>
              </p:nvCxnSpPr>
              <p:spPr>
                <a:xfrm flipH="1" flipV="1">
                  <a:off x="2018476" y="318885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50" name="Straight Connector 549"/>
                <p:cNvCxnSpPr/>
                <p:nvPr/>
              </p:nvCxnSpPr>
              <p:spPr>
                <a:xfrm flipH="1">
                  <a:off x="2093681" y="322118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51" name="Straight Connector 550"/>
                <p:cNvCxnSpPr/>
                <p:nvPr/>
              </p:nvCxnSpPr>
              <p:spPr>
                <a:xfrm flipH="1">
                  <a:off x="2043363" y="322467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52" name="Straight Connector 551"/>
                <p:cNvCxnSpPr/>
                <p:nvPr/>
              </p:nvCxnSpPr>
              <p:spPr>
                <a:xfrm flipH="1" flipV="1">
                  <a:off x="1970407" y="317356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53" name="Straight Connector 552"/>
                <p:cNvCxnSpPr/>
                <p:nvPr/>
              </p:nvCxnSpPr>
              <p:spPr>
                <a:xfrm flipH="1">
                  <a:off x="1995736" y="321334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54" name="Straight Connector 553"/>
                <p:cNvCxnSpPr/>
                <p:nvPr/>
              </p:nvCxnSpPr>
              <p:spPr>
                <a:xfrm rot="6647329">
                  <a:off x="2159224" y="333185"/>
                  <a:ext cx="2410" cy="3253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</p:grpSp>
      </p:grpSp>
      <p:grpSp>
        <p:nvGrpSpPr>
          <p:cNvPr id="669" name="Group 668"/>
          <p:cNvGrpSpPr/>
          <p:nvPr/>
        </p:nvGrpSpPr>
        <p:grpSpPr>
          <a:xfrm>
            <a:off x="1259632" y="4717359"/>
            <a:ext cx="1230355" cy="1353740"/>
            <a:chOff x="494008" y="1507532"/>
            <a:chExt cx="1230355" cy="1353740"/>
          </a:xfrm>
        </p:grpSpPr>
        <p:grpSp>
          <p:nvGrpSpPr>
            <p:cNvPr id="670" name="Group 669"/>
            <p:cNvGrpSpPr/>
            <p:nvPr/>
          </p:nvGrpSpPr>
          <p:grpSpPr>
            <a:xfrm rot="1800000">
              <a:off x="577724" y="1655166"/>
              <a:ext cx="1055016" cy="1055017"/>
              <a:chOff x="1681527" y="454724"/>
              <a:chExt cx="1268212" cy="1268212"/>
            </a:xfrm>
            <a:solidFill>
              <a:srgbClr val="5B9BD5">
                <a:lumMod val="75000"/>
              </a:srgbClr>
            </a:solidFill>
          </p:grpSpPr>
          <p:grpSp>
            <p:nvGrpSpPr>
              <p:cNvPr id="804" name="Group 803"/>
              <p:cNvGrpSpPr/>
              <p:nvPr/>
            </p:nvGrpSpPr>
            <p:grpSpPr>
              <a:xfrm>
                <a:off x="1681527" y="1028951"/>
                <a:ext cx="1268212" cy="106363"/>
                <a:chOff x="1681527" y="1028951"/>
                <a:chExt cx="1268212" cy="106363"/>
              </a:xfrm>
              <a:grpFill/>
            </p:grpSpPr>
            <p:sp>
              <p:nvSpPr>
                <p:cNvPr id="808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658804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09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2866099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805" name="Group 804"/>
              <p:cNvGrpSpPr/>
              <p:nvPr/>
            </p:nvGrpSpPr>
            <p:grpSpPr>
              <a:xfrm rot="5400000">
                <a:off x="1686288" y="1035648"/>
                <a:ext cx="1268212" cy="106363"/>
                <a:chOff x="1681527" y="1028951"/>
                <a:chExt cx="1268212" cy="106363"/>
              </a:xfrm>
              <a:grpFill/>
            </p:grpSpPr>
            <p:sp>
              <p:nvSpPr>
                <p:cNvPr id="806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658804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07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2866099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71" name="Group 670"/>
            <p:cNvGrpSpPr/>
            <p:nvPr/>
          </p:nvGrpSpPr>
          <p:grpSpPr>
            <a:xfrm rot="3600000">
              <a:off x="572435" y="1662852"/>
              <a:ext cx="1055017" cy="1055016"/>
              <a:chOff x="1681527" y="454724"/>
              <a:chExt cx="1268212" cy="1268212"/>
            </a:xfrm>
            <a:solidFill>
              <a:srgbClr val="5B9BD5">
                <a:lumMod val="75000"/>
              </a:srgbClr>
            </a:solidFill>
          </p:grpSpPr>
          <p:grpSp>
            <p:nvGrpSpPr>
              <p:cNvPr id="798" name="Group 797"/>
              <p:cNvGrpSpPr/>
              <p:nvPr/>
            </p:nvGrpSpPr>
            <p:grpSpPr>
              <a:xfrm>
                <a:off x="1681527" y="1028951"/>
                <a:ext cx="1268212" cy="106363"/>
                <a:chOff x="1681527" y="1028951"/>
                <a:chExt cx="1268212" cy="106363"/>
              </a:xfrm>
              <a:grpFill/>
            </p:grpSpPr>
            <p:sp>
              <p:nvSpPr>
                <p:cNvPr id="802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658804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03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2866099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799" name="Group 798"/>
              <p:cNvGrpSpPr/>
              <p:nvPr/>
            </p:nvGrpSpPr>
            <p:grpSpPr>
              <a:xfrm rot="5400000">
                <a:off x="1686288" y="1035648"/>
                <a:ext cx="1268212" cy="106363"/>
                <a:chOff x="1681527" y="1028951"/>
                <a:chExt cx="1268212" cy="106363"/>
              </a:xfrm>
              <a:grpFill/>
            </p:grpSpPr>
            <p:sp>
              <p:nvSpPr>
                <p:cNvPr id="800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658804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01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2866099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72" name="Group 671"/>
            <p:cNvGrpSpPr/>
            <p:nvPr/>
          </p:nvGrpSpPr>
          <p:grpSpPr>
            <a:xfrm>
              <a:off x="494008" y="1507532"/>
              <a:ext cx="1230355" cy="1353740"/>
              <a:chOff x="494008" y="1507532"/>
              <a:chExt cx="1230355" cy="1353740"/>
            </a:xfrm>
          </p:grpSpPr>
          <p:sp>
            <p:nvSpPr>
              <p:cNvPr id="673" name="Oval 105"/>
              <p:cNvSpPr>
                <a:spLocks noChangeArrowheads="1"/>
              </p:cNvSpPr>
              <p:nvPr/>
            </p:nvSpPr>
            <p:spPr bwMode="auto">
              <a:xfrm>
                <a:off x="702431" y="1789421"/>
                <a:ext cx="797661" cy="797661"/>
              </a:xfrm>
              <a:prstGeom prst="ellipse">
                <a:avLst/>
              </a:prstGeom>
              <a:noFill/>
              <a:ln w="76320" cmpd="dbl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674" name="AutoShape 104"/>
              <p:cNvSpPr>
                <a:spLocks noChangeArrowheads="1"/>
              </p:cNvSpPr>
              <p:nvPr/>
            </p:nvSpPr>
            <p:spPr bwMode="auto">
              <a:xfrm>
                <a:off x="808083" y="1928749"/>
                <a:ext cx="606169" cy="516366"/>
              </a:xfrm>
              <a:prstGeom prst="hexagon">
                <a:avLst>
                  <a:gd name="adj" fmla="val 29348"/>
                  <a:gd name="vf" fmla="val 115470"/>
                </a:avLst>
              </a:prstGeom>
              <a:solidFill>
                <a:srgbClr val="5B9BD5">
                  <a:lumMod val="20000"/>
                  <a:lumOff val="80000"/>
                </a:srgbClr>
              </a:solidFill>
              <a:ln w="34920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675" name="Group 96"/>
              <p:cNvGrpSpPr>
                <a:grpSpLocks/>
              </p:cNvGrpSpPr>
              <p:nvPr/>
            </p:nvGrpSpPr>
            <p:grpSpPr bwMode="auto">
              <a:xfrm>
                <a:off x="924295" y="2050909"/>
                <a:ext cx="175644" cy="147911"/>
                <a:chOff x="1170" y="951"/>
                <a:chExt cx="133" cy="112"/>
              </a:xfrm>
            </p:grpSpPr>
            <p:sp>
              <p:nvSpPr>
                <p:cNvPr id="793" name="Rectangle 99"/>
                <p:cNvSpPr>
                  <a:spLocks noChangeArrowheads="1"/>
                </p:cNvSpPr>
                <p:nvPr/>
              </p:nvSpPr>
              <p:spPr bwMode="auto">
                <a:xfrm>
                  <a:off x="1276" y="951"/>
                  <a:ext cx="27" cy="8"/>
                </a:xfrm>
                <a:prstGeom prst="rect">
                  <a:avLst/>
                </a:prstGeom>
                <a:solidFill>
                  <a:srgbClr val="5B9BD5">
                    <a:lumMod val="20000"/>
                    <a:lumOff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5" name="Rectangle 101"/>
                <p:cNvSpPr>
                  <a:spLocks noChangeArrowheads="1"/>
                </p:cNvSpPr>
                <p:nvPr/>
              </p:nvSpPr>
              <p:spPr bwMode="auto">
                <a:xfrm>
                  <a:off x="1170" y="973"/>
                  <a:ext cx="24" cy="90"/>
                </a:xfrm>
                <a:prstGeom prst="rect">
                  <a:avLst/>
                </a:prstGeom>
                <a:solidFill>
                  <a:srgbClr val="5B9BD5">
                    <a:lumMod val="20000"/>
                    <a:lumOff val="80000"/>
                    <a:alpha val="7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676" name="Group 675"/>
              <p:cNvGrpSpPr/>
              <p:nvPr/>
            </p:nvGrpSpPr>
            <p:grpSpPr>
              <a:xfrm>
                <a:off x="628009" y="1716544"/>
                <a:ext cx="948695" cy="948695"/>
                <a:chOff x="1746434" y="521800"/>
                <a:chExt cx="1140405" cy="1140405"/>
              </a:xfrm>
              <a:solidFill>
                <a:srgbClr val="5B9BD5">
                  <a:lumMod val="50000"/>
                </a:srgbClr>
              </a:solidFill>
            </p:grpSpPr>
            <p:sp>
              <p:nvSpPr>
                <p:cNvPr id="786" name="Oval 128"/>
                <p:cNvSpPr>
                  <a:spLocks noChangeArrowheads="1"/>
                </p:cNvSpPr>
                <p:nvPr/>
              </p:nvSpPr>
              <p:spPr bwMode="auto">
                <a:xfrm rot="5400000">
                  <a:off x="1758438" y="1020374"/>
                  <a:ext cx="106363" cy="130372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87" name="Oval 128"/>
                <p:cNvSpPr>
                  <a:spLocks noChangeArrowheads="1"/>
                </p:cNvSpPr>
                <p:nvPr/>
              </p:nvSpPr>
              <p:spPr bwMode="auto">
                <a:xfrm rot="5400000">
                  <a:off x="2768471" y="1020374"/>
                  <a:ext cx="106363" cy="130372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788" name="Group 787"/>
                <p:cNvGrpSpPr/>
                <p:nvPr/>
              </p:nvGrpSpPr>
              <p:grpSpPr>
                <a:xfrm rot="5400000">
                  <a:off x="1752773" y="1038821"/>
                  <a:ext cx="1140405" cy="106363"/>
                  <a:chOff x="1898834" y="1184778"/>
                  <a:chExt cx="1140405" cy="106363"/>
                </a:xfrm>
                <a:grpFill/>
              </p:grpSpPr>
              <p:sp>
                <p:nvSpPr>
                  <p:cNvPr id="789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910838" y="11727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90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920871" y="11727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677" name="Group 676"/>
              <p:cNvGrpSpPr/>
              <p:nvPr/>
            </p:nvGrpSpPr>
            <p:grpSpPr>
              <a:xfrm rot="20700000">
                <a:off x="629661" y="1715825"/>
                <a:ext cx="948695" cy="948695"/>
                <a:chOff x="1746434" y="521800"/>
                <a:chExt cx="1140405" cy="1140405"/>
              </a:xfrm>
              <a:solidFill>
                <a:srgbClr val="5B9BD5">
                  <a:lumMod val="50000"/>
                </a:srgbClr>
              </a:solidFill>
            </p:grpSpPr>
            <p:sp>
              <p:nvSpPr>
                <p:cNvPr id="781" name="Oval 128"/>
                <p:cNvSpPr>
                  <a:spLocks noChangeArrowheads="1"/>
                </p:cNvSpPr>
                <p:nvPr/>
              </p:nvSpPr>
              <p:spPr bwMode="auto">
                <a:xfrm rot="5400000">
                  <a:off x="1758438" y="1020374"/>
                  <a:ext cx="106363" cy="130372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82" name="Oval 128"/>
                <p:cNvSpPr>
                  <a:spLocks noChangeArrowheads="1"/>
                </p:cNvSpPr>
                <p:nvPr/>
              </p:nvSpPr>
              <p:spPr bwMode="auto">
                <a:xfrm rot="5400000">
                  <a:off x="2768471" y="1020374"/>
                  <a:ext cx="106363" cy="130372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783" name="Group 782"/>
                <p:cNvGrpSpPr/>
                <p:nvPr/>
              </p:nvGrpSpPr>
              <p:grpSpPr>
                <a:xfrm rot="5400000">
                  <a:off x="1752773" y="1038821"/>
                  <a:ext cx="1140405" cy="106363"/>
                  <a:chOff x="1898834" y="1184778"/>
                  <a:chExt cx="1140405" cy="106363"/>
                </a:xfrm>
                <a:grpFill/>
              </p:grpSpPr>
              <p:sp>
                <p:nvSpPr>
                  <p:cNvPr id="784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910838" y="11727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85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920871" y="11727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678" name="Group 677"/>
              <p:cNvGrpSpPr/>
              <p:nvPr/>
            </p:nvGrpSpPr>
            <p:grpSpPr>
              <a:xfrm rot="19800000">
                <a:off x="627986" y="1717809"/>
                <a:ext cx="948695" cy="948695"/>
                <a:chOff x="1746434" y="521800"/>
                <a:chExt cx="1140405" cy="1140405"/>
              </a:xfrm>
              <a:solidFill>
                <a:srgbClr val="5B9BD5">
                  <a:lumMod val="50000"/>
                </a:srgbClr>
              </a:solidFill>
            </p:grpSpPr>
            <p:sp>
              <p:nvSpPr>
                <p:cNvPr id="776" name="Oval 128"/>
                <p:cNvSpPr>
                  <a:spLocks noChangeArrowheads="1"/>
                </p:cNvSpPr>
                <p:nvPr/>
              </p:nvSpPr>
              <p:spPr bwMode="auto">
                <a:xfrm rot="5400000">
                  <a:off x="1758438" y="1020374"/>
                  <a:ext cx="106363" cy="130372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77" name="Oval 128"/>
                <p:cNvSpPr>
                  <a:spLocks noChangeArrowheads="1"/>
                </p:cNvSpPr>
                <p:nvPr/>
              </p:nvSpPr>
              <p:spPr bwMode="auto">
                <a:xfrm rot="5400000">
                  <a:off x="2768471" y="1020374"/>
                  <a:ext cx="106363" cy="130372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778" name="Group 777"/>
                <p:cNvGrpSpPr/>
                <p:nvPr/>
              </p:nvGrpSpPr>
              <p:grpSpPr>
                <a:xfrm rot="5400000">
                  <a:off x="1752773" y="1038821"/>
                  <a:ext cx="1140405" cy="106363"/>
                  <a:chOff x="1898834" y="1184778"/>
                  <a:chExt cx="1140405" cy="106363"/>
                </a:xfrm>
                <a:grpFill/>
              </p:grpSpPr>
              <p:sp>
                <p:nvSpPr>
                  <p:cNvPr id="779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910838" y="11727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80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920871" y="11727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679" name="Group 678"/>
              <p:cNvGrpSpPr/>
              <p:nvPr/>
            </p:nvGrpSpPr>
            <p:grpSpPr>
              <a:xfrm rot="18900000">
                <a:off x="630241" y="1711988"/>
                <a:ext cx="948718" cy="950457"/>
                <a:chOff x="1898806" y="673603"/>
                <a:chExt cx="1140433" cy="1142523"/>
              </a:xfrm>
              <a:solidFill>
                <a:srgbClr val="5B9BD5">
                  <a:lumMod val="50000"/>
                </a:srgbClr>
              </a:solidFill>
            </p:grpSpPr>
            <p:grpSp>
              <p:nvGrpSpPr>
                <p:cNvPr id="758" name="Group 757"/>
                <p:cNvGrpSpPr/>
                <p:nvPr/>
              </p:nvGrpSpPr>
              <p:grpSpPr>
                <a:xfrm>
                  <a:off x="1898834" y="674200"/>
                  <a:ext cx="1140405" cy="1140405"/>
                  <a:chOff x="1746434" y="521800"/>
                  <a:chExt cx="1140405" cy="1140405"/>
                </a:xfrm>
                <a:grpFill/>
              </p:grpSpPr>
              <p:sp>
                <p:nvSpPr>
                  <p:cNvPr id="771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758438" y="10203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72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768471" y="10203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773" name="Group 772"/>
                  <p:cNvGrpSpPr/>
                  <p:nvPr/>
                </p:nvGrpSpPr>
                <p:grpSpPr>
                  <a:xfrm rot="5400000">
                    <a:off x="1752773" y="1038821"/>
                    <a:ext cx="1140405" cy="106363"/>
                    <a:chOff x="1898834" y="1184778"/>
                    <a:chExt cx="1140405" cy="106363"/>
                  </a:xfrm>
                  <a:grpFill/>
                </p:grpSpPr>
                <p:sp>
                  <p:nvSpPr>
                    <p:cNvPr id="774" name="Oval 128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1910838" y="1172774"/>
                      <a:ext cx="106363" cy="130372"/>
                    </a:xfrm>
                    <a:prstGeom prst="ellipse">
                      <a:avLst/>
                    </a:prstGeom>
                    <a:grp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75" name="Oval 128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2920871" y="1172774"/>
                      <a:ext cx="106363" cy="130372"/>
                    </a:xfrm>
                    <a:prstGeom prst="ellipse">
                      <a:avLst/>
                    </a:prstGeom>
                    <a:grp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759" name="Group 758"/>
                <p:cNvGrpSpPr/>
                <p:nvPr/>
              </p:nvGrpSpPr>
              <p:grpSpPr>
                <a:xfrm rot="20700000">
                  <a:off x="1900856" y="673603"/>
                  <a:ext cx="1138343" cy="1140405"/>
                  <a:chOff x="1746434" y="521800"/>
                  <a:chExt cx="1138343" cy="1140405"/>
                </a:xfrm>
                <a:grpFill/>
              </p:grpSpPr>
              <p:sp>
                <p:nvSpPr>
                  <p:cNvPr id="766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758438" y="10203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67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766409" y="1021565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768" name="Group 767"/>
                  <p:cNvGrpSpPr/>
                  <p:nvPr/>
                </p:nvGrpSpPr>
                <p:grpSpPr>
                  <a:xfrm rot="5400000">
                    <a:off x="1752773" y="1038821"/>
                    <a:ext cx="1140405" cy="106363"/>
                    <a:chOff x="1898834" y="1184778"/>
                    <a:chExt cx="1140405" cy="106363"/>
                  </a:xfrm>
                  <a:grpFill/>
                </p:grpSpPr>
                <p:sp>
                  <p:nvSpPr>
                    <p:cNvPr id="769" name="Oval 128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1910838" y="1172774"/>
                      <a:ext cx="106363" cy="130372"/>
                    </a:xfrm>
                    <a:prstGeom prst="ellipse">
                      <a:avLst/>
                    </a:prstGeom>
                    <a:grp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70" name="Oval 128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2920871" y="1172774"/>
                      <a:ext cx="106363" cy="130372"/>
                    </a:xfrm>
                    <a:prstGeom prst="ellipse">
                      <a:avLst/>
                    </a:prstGeom>
                    <a:grp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760" name="Group 759"/>
                <p:cNvGrpSpPr/>
                <p:nvPr/>
              </p:nvGrpSpPr>
              <p:grpSpPr>
                <a:xfrm rot="19800000">
                  <a:off x="1898806" y="675721"/>
                  <a:ext cx="1140405" cy="1140405"/>
                  <a:chOff x="1746434" y="521800"/>
                  <a:chExt cx="1140405" cy="1140405"/>
                </a:xfrm>
                <a:grpFill/>
              </p:grpSpPr>
              <p:sp>
                <p:nvSpPr>
                  <p:cNvPr id="761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758438" y="10203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62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768471" y="10203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763" name="Group 762"/>
                  <p:cNvGrpSpPr/>
                  <p:nvPr/>
                </p:nvGrpSpPr>
                <p:grpSpPr>
                  <a:xfrm rot="5400000">
                    <a:off x="1752773" y="1038821"/>
                    <a:ext cx="1140405" cy="106363"/>
                    <a:chOff x="1898834" y="1184778"/>
                    <a:chExt cx="1140405" cy="106363"/>
                  </a:xfrm>
                  <a:grpFill/>
                </p:grpSpPr>
                <p:sp>
                  <p:nvSpPr>
                    <p:cNvPr id="764" name="Oval 128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1910838" y="1172774"/>
                      <a:ext cx="106363" cy="130372"/>
                    </a:xfrm>
                    <a:prstGeom prst="ellipse">
                      <a:avLst/>
                    </a:prstGeom>
                    <a:grp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65" name="Oval 128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2920871" y="1172774"/>
                      <a:ext cx="106363" cy="130372"/>
                    </a:xfrm>
                    <a:prstGeom prst="ellipse">
                      <a:avLst/>
                    </a:prstGeom>
                    <a:grp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680" name="Group 679"/>
              <p:cNvGrpSpPr/>
              <p:nvPr/>
            </p:nvGrpSpPr>
            <p:grpSpPr>
              <a:xfrm>
                <a:off x="574013" y="1660744"/>
                <a:ext cx="1055016" cy="1055017"/>
                <a:chOff x="1681527" y="454724"/>
                <a:chExt cx="1268212" cy="1268212"/>
              </a:xfrm>
              <a:solidFill>
                <a:srgbClr val="5B9BD5">
                  <a:lumMod val="75000"/>
                </a:srgbClr>
              </a:solidFill>
            </p:grpSpPr>
            <p:grpSp>
              <p:nvGrpSpPr>
                <p:cNvPr id="752" name="Group 751"/>
                <p:cNvGrpSpPr/>
                <p:nvPr/>
              </p:nvGrpSpPr>
              <p:grpSpPr>
                <a:xfrm>
                  <a:off x="1681527" y="1028951"/>
                  <a:ext cx="1268212" cy="106363"/>
                  <a:chOff x="1681527" y="1028951"/>
                  <a:chExt cx="1268212" cy="106363"/>
                </a:xfrm>
                <a:grpFill/>
              </p:grpSpPr>
              <p:sp>
                <p:nvSpPr>
                  <p:cNvPr id="756" name="Oval 110"/>
                  <p:cNvSpPr>
                    <a:spLocks noChangeArrowheads="1"/>
                  </p:cNvSpPr>
                  <p:nvPr/>
                </p:nvSpPr>
                <p:spPr bwMode="auto">
                  <a:xfrm rot="5400000" flipH="1">
                    <a:off x="1658804" y="1051674"/>
                    <a:ext cx="106363" cy="60917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57" name="Oval 110"/>
                  <p:cNvSpPr>
                    <a:spLocks noChangeArrowheads="1"/>
                  </p:cNvSpPr>
                  <p:nvPr/>
                </p:nvSpPr>
                <p:spPr bwMode="auto">
                  <a:xfrm rot="5400000" flipH="1">
                    <a:off x="2866099" y="1051674"/>
                    <a:ext cx="106363" cy="60917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753" name="Group 752"/>
                <p:cNvGrpSpPr/>
                <p:nvPr/>
              </p:nvGrpSpPr>
              <p:grpSpPr>
                <a:xfrm rot="5400000">
                  <a:off x="1686288" y="1035648"/>
                  <a:ext cx="1268212" cy="106363"/>
                  <a:chOff x="1681527" y="1028951"/>
                  <a:chExt cx="1268212" cy="106363"/>
                </a:xfrm>
                <a:grpFill/>
              </p:grpSpPr>
              <p:sp>
                <p:nvSpPr>
                  <p:cNvPr id="754" name="Oval 110"/>
                  <p:cNvSpPr>
                    <a:spLocks noChangeArrowheads="1"/>
                  </p:cNvSpPr>
                  <p:nvPr/>
                </p:nvSpPr>
                <p:spPr bwMode="auto">
                  <a:xfrm rot="5400000" flipH="1">
                    <a:off x="1658804" y="1051674"/>
                    <a:ext cx="106363" cy="60917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55" name="Oval 110"/>
                  <p:cNvSpPr>
                    <a:spLocks noChangeArrowheads="1"/>
                  </p:cNvSpPr>
                  <p:nvPr/>
                </p:nvSpPr>
                <p:spPr bwMode="auto">
                  <a:xfrm rot="5400000" flipH="1">
                    <a:off x="2866099" y="1051674"/>
                    <a:ext cx="106363" cy="60917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681" name="Group 680"/>
              <p:cNvGrpSpPr/>
              <p:nvPr/>
            </p:nvGrpSpPr>
            <p:grpSpPr>
              <a:xfrm rot="1800000">
                <a:off x="1046154" y="1507532"/>
                <a:ext cx="122196" cy="1353740"/>
                <a:chOff x="2243864" y="274185"/>
                <a:chExt cx="146889" cy="1627300"/>
              </a:xfrm>
            </p:grpSpPr>
            <p:grpSp>
              <p:nvGrpSpPr>
                <p:cNvPr id="716" name="Group 715"/>
                <p:cNvGrpSpPr/>
                <p:nvPr/>
              </p:nvGrpSpPr>
              <p:grpSpPr>
                <a:xfrm>
                  <a:off x="2250098" y="274185"/>
                  <a:ext cx="140655" cy="183644"/>
                  <a:chOff x="2250098" y="274185"/>
                  <a:chExt cx="140655" cy="183644"/>
                </a:xfrm>
              </p:grpSpPr>
              <p:sp>
                <p:nvSpPr>
                  <p:cNvPr id="735" name="Oval 10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326361" y="342179"/>
                    <a:ext cx="64392" cy="115650"/>
                  </a:xfrm>
                  <a:prstGeom prst="ellipse">
                    <a:avLst/>
                  </a:prstGeom>
                  <a:solidFill>
                    <a:srgbClr val="BBE0E3"/>
                  </a:solidFill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736" name="Group 735"/>
                  <p:cNvGrpSpPr/>
                  <p:nvPr/>
                </p:nvGrpSpPr>
                <p:grpSpPr>
                  <a:xfrm rot="12600000">
                    <a:off x="2265056" y="274185"/>
                    <a:ext cx="114078" cy="45719"/>
                    <a:chOff x="2189584" y="337107"/>
                    <a:chExt cx="149563" cy="34408"/>
                  </a:xfrm>
                </p:grpSpPr>
                <p:cxnSp>
                  <p:nvCxnSpPr>
                    <p:cNvPr id="746" name="Straight Connector 745"/>
                    <p:cNvCxnSpPr/>
                    <p:nvPr/>
                  </p:nvCxnSpPr>
                  <p:spPr>
                    <a:xfrm flipH="1" flipV="1">
                      <a:off x="2288977" y="337107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47" name="Straight Connector 746"/>
                    <p:cNvCxnSpPr/>
                    <p:nvPr/>
                  </p:nvCxnSpPr>
                  <p:spPr>
                    <a:xfrm flipH="1" flipV="1">
                      <a:off x="2237653" y="338636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48" name="Straight Connector 747"/>
                    <p:cNvCxnSpPr/>
                    <p:nvPr/>
                  </p:nvCxnSpPr>
                  <p:spPr>
                    <a:xfrm flipH="1">
                      <a:off x="2312858" y="341869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49" name="Straight Connector 748"/>
                    <p:cNvCxnSpPr/>
                    <p:nvPr/>
                  </p:nvCxnSpPr>
                  <p:spPr>
                    <a:xfrm flipH="1">
                      <a:off x="2262540" y="342218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50" name="Straight Connector 749"/>
                    <p:cNvCxnSpPr/>
                    <p:nvPr/>
                  </p:nvCxnSpPr>
                  <p:spPr>
                    <a:xfrm flipH="1" flipV="1">
                      <a:off x="2189584" y="337107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51" name="Straight Connector 750"/>
                    <p:cNvCxnSpPr/>
                    <p:nvPr/>
                  </p:nvCxnSpPr>
                  <p:spPr>
                    <a:xfrm flipH="1">
                      <a:off x="2214913" y="341085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737" name="Group 736"/>
                  <p:cNvGrpSpPr/>
                  <p:nvPr/>
                </p:nvGrpSpPr>
                <p:grpSpPr>
                  <a:xfrm rot="14952671">
                    <a:off x="2194285" y="342555"/>
                    <a:ext cx="157346" cy="45719"/>
                    <a:chOff x="1970407" y="317356"/>
                    <a:chExt cx="206290" cy="34408"/>
                  </a:xfrm>
                </p:grpSpPr>
                <p:cxnSp>
                  <p:nvCxnSpPr>
                    <p:cNvPr id="738" name="Straight Connector 737"/>
                    <p:cNvCxnSpPr/>
                    <p:nvPr/>
                  </p:nvCxnSpPr>
                  <p:spPr>
                    <a:xfrm flipH="1" flipV="1">
                      <a:off x="2117427" y="319894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39" name="Straight Connector 738"/>
                    <p:cNvCxnSpPr/>
                    <p:nvPr/>
                  </p:nvCxnSpPr>
                  <p:spPr>
                    <a:xfrm flipH="1" flipV="1">
                      <a:off x="2069800" y="317356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40" name="Straight Connector 739"/>
                    <p:cNvCxnSpPr/>
                    <p:nvPr/>
                  </p:nvCxnSpPr>
                  <p:spPr>
                    <a:xfrm flipH="1" flipV="1">
                      <a:off x="2018476" y="318885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41" name="Straight Connector 740"/>
                    <p:cNvCxnSpPr/>
                    <p:nvPr/>
                  </p:nvCxnSpPr>
                  <p:spPr>
                    <a:xfrm flipH="1">
                      <a:off x="2093681" y="322118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42" name="Straight Connector 741"/>
                    <p:cNvCxnSpPr/>
                    <p:nvPr/>
                  </p:nvCxnSpPr>
                  <p:spPr>
                    <a:xfrm flipH="1">
                      <a:off x="2043363" y="322467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43" name="Straight Connector 742"/>
                    <p:cNvCxnSpPr/>
                    <p:nvPr/>
                  </p:nvCxnSpPr>
                  <p:spPr>
                    <a:xfrm flipH="1" flipV="1">
                      <a:off x="1970407" y="317356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44" name="Straight Connector 743"/>
                    <p:cNvCxnSpPr/>
                    <p:nvPr/>
                  </p:nvCxnSpPr>
                  <p:spPr>
                    <a:xfrm flipH="1">
                      <a:off x="1995736" y="321334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45" name="Straight Connector 744"/>
                    <p:cNvCxnSpPr/>
                    <p:nvPr/>
                  </p:nvCxnSpPr>
                  <p:spPr>
                    <a:xfrm rot="6647329">
                      <a:off x="2159224" y="333185"/>
                      <a:ext cx="2410" cy="3253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  <p:grpSp>
              <p:nvGrpSpPr>
                <p:cNvPr id="717" name="Group 716"/>
                <p:cNvGrpSpPr/>
                <p:nvPr/>
              </p:nvGrpSpPr>
              <p:grpSpPr>
                <a:xfrm rot="10800000">
                  <a:off x="2243864" y="1717841"/>
                  <a:ext cx="140655" cy="183644"/>
                  <a:chOff x="2250098" y="274185"/>
                  <a:chExt cx="140655" cy="183644"/>
                </a:xfrm>
              </p:grpSpPr>
              <p:sp>
                <p:nvSpPr>
                  <p:cNvPr id="718" name="Oval 10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326361" y="342179"/>
                    <a:ext cx="64392" cy="115650"/>
                  </a:xfrm>
                  <a:prstGeom prst="ellipse">
                    <a:avLst/>
                  </a:prstGeom>
                  <a:solidFill>
                    <a:srgbClr val="BBE0E3"/>
                  </a:solidFill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719" name="Group 718"/>
                  <p:cNvGrpSpPr/>
                  <p:nvPr/>
                </p:nvGrpSpPr>
                <p:grpSpPr>
                  <a:xfrm rot="12600000">
                    <a:off x="2265056" y="274185"/>
                    <a:ext cx="114078" cy="45719"/>
                    <a:chOff x="2189584" y="337107"/>
                    <a:chExt cx="149563" cy="34408"/>
                  </a:xfrm>
                </p:grpSpPr>
                <p:cxnSp>
                  <p:nvCxnSpPr>
                    <p:cNvPr id="729" name="Straight Connector 728"/>
                    <p:cNvCxnSpPr/>
                    <p:nvPr/>
                  </p:nvCxnSpPr>
                  <p:spPr>
                    <a:xfrm flipH="1" flipV="1">
                      <a:off x="2288977" y="337107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30" name="Straight Connector 729"/>
                    <p:cNvCxnSpPr/>
                    <p:nvPr/>
                  </p:nvCxnSpPr>
                  <p:spPr>
                    <a:xfrm flipH="1" flipV="1">
                      <a:off x="2237653" y="338636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31" name="Straight Connector 730"/>
                    <p:cNvCxnSpPr/>
                    <p:nvPr/>
                  </p:nvCxnSpPr>
                  <p:spPr>
                    <a:xfrm flipH="1">
                      <a:off x="2312858" y="341869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32" name="Straight Connector 731"/>
                    <p:cNvCxnSpPr/>
                    <p:nvPr/>
                  </p:nvCxnSpPr>
                  <p:spPr>
                    <a:xfrm flipH="1">
                      <a:off x="2262540" y="342218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33" name="Straight Connector 732"/>
                    <p:cNvCxnSpPr/>
                    <p:nvPr/>
                  </p:nvCxnSpPr>
                  <p:spPr>
                    <a:xfrm flipH="1" flipV="1">
                      <a:off x="2189584" y="337107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34" name="Straight Connector 733"/>
                    <p:cNvCxnSpPr/>
                    <p:nvPr/>
                  </p:nvCxnSpPr>
                  <p:spPr>
                    <a:xfrm flipH="1">
                      <a:off x="2214913" y="341085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720" name="Group 719"/>
                  <p:cNvGrpSpPr/>
                  <p:nvPr/>
                </p:nvGrpSpPr>
                <p:grpSpPr>
                  <a:xfrm rot="14952671">
                    <a:off x="2194285" y="342555"/>
                    <a:ext cx="157346" cy="45719"/>
                    <a:chOff x="1970407" y="317356"/>
                    <a:chExt cx="206290" cy="34408"/>
                  </a:xfrm>
                </p:grpSpPr>
                <p:cxnSp>
                  <p:nvCxnSpPr>
                    <p:cNvPr id="721" name="Straight Connector 720"/>
                    <p:cNvCxnSpPr/>
                    <p:nvPr/>
                  </p:nvCxnSpPr>
                  <p:spPr>
                    <a:xfrm flipH="1" flipV="1">
                      <a:off x="2117427" y="319894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22" name="Straight Connector 721"/>
                    <p:cNvCxnSpPr/>
                    <p:nvPr/>
                  </p:nvCxnSpPr>
                  <p:spPr>
                    <a:xfrm flipH="1" flipV="1">
                      <a:off x="2069800" y="317356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23" name="Straight Connector 722"/>
                    <p:cNvCxnSpPr/>
                    <p:nvPr/>
                  </p:nvCxnSpPr>
                  <p:spPr>
                    <a:xfrm flipH="1" flipV="1">
                      <a:off x="2018476" y="318885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24" name="Straight Connector 723"/>
                    <p:cNvCxnSpPr/>
                    <p:nvPr/>
                  </p:nvCxnSpPr>
                  <p:spPr>
                    <a:xfrm flipH="1">
                      <a:off x="2093681" y="322118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25" name="Straight Connector 724"/>
                    <p:cNvCxnSpPr/>
                    <p:nvPr/>
                  </p:nvCxnSpPr>
                  <p:spPr>
                    <a:xfrm flipH="1">
                      <a:off x="2043363" y="322467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26" name="Straight Connector 725"/>
                    <p:cNvCxnSpPr/>
                    <p:nvPr/>
                  </p:nvCxnSpPr>
                  <p:spPr>
                    <a:xfrm flipH="1" flipV="1">
                      <a:off x="1970407" y="317356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27" name="Straight Connector 726"/>
                    <p:cNvCxnSpPr/>
                    <p:nvPr/>
                  </p:nvCxnSpPr>
                  <p:spPr>
                    <a:xfrm flipH="1">
                      <a:off x="1995736" y="321334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28" name="Straight Connector 727"/>
                    <p:cNvCxnSpPr/>
                    <p:nvPr/>
                  </p:nvCxnSpPr>
                  <p:spPr>
                    <a:xfrm rot="6647329">
                      <a:off x="2159224" y="333185"/>
                      <a:ext cx="2410" cy="3253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</p:grpSp>
          <p:sp>
            <p:nvSpPr>
              <p:cNvPr id="682" name="Oval 109"/>
              <p:cNvSpPr>
                <a:spLocks noChangeArrowheads="1"/>
              </p:cNvSpPr>
              <p:nvPr/>
            </p:nvSpPr>
            <p:spPr bwMode="auto">
              <a:xfrm rot="7200000" flipH="1">
                <a:off x="1560787" y="2448318"/>
                <a:ext cx="53567" cy="96209"/>
              </a:xfrm>
              <a:prstGeom prst="ellipse">
                <a:avLst/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683" name="Group 682"/>
              <p:cNvGrpSpPr/>
              <p:nvPr/>
            </p:nvGrpSpPr>
            <p:grpSpPr>
              <a:xfrm rot="19800000">
                <a:off x="1629463" y="2493963"/>
                <a:ext cx="94900" cy="38033"/>
                <a:chOff x="2189584" y="337107"/>
                <a:chExt cx="149563" cy="34408"/>
              </a:xfrm>
            </p:grpSpPr>
            <p:cxnSp>
              <p:nvCxnSpPr>
                <p:cNvPr id="710" name="Straight Connector 709"/>
                <p:cNvCxnSpPr/>
                <p:nvPr/>
              </p:nvCxnSpPr>
              <p:spPr>
                <a:xfrm flipH="1" flipV="1">
                  <a:off x="2288977" y="337107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11" name="Straight Connector 710"/>
                <p:cNvCxnSpPr/>
                <p:nvPr/>
              </p:nvCxnSpPr>
              <p:spPr>
                <a:xfrm flipH="1" flipV="1">
                  <a:off x="2237653" y="338636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12" name="Straight Connector 711"/>
                <p:cNvCxnSpPr/>
                <p:nvPr/>
              </p:nvCxnSpPr>
              <p:spPr>
                <a:xfrm flipH="1">
                  <a:off x="2312858" y="341869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13" name="Straight Connector 712"/>
                <p:cNvCxnSpPr/>
                <p:nvPr/>
              </p:nvCxnSpPr>
              <p:spPr>
                <a:xfrm flipH="1">
                  <a:off x="2262540" y="342218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14" name="Straight Connector 713"/>
                <p:cNvCxnSpPr/>
                <p:nvPr/>
              </p:nvCxnSpPr>
              <p:spPr>
                <a:xfrm flipH="1" flipV="1">
                  <a:off x="2189584" y="337107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15" name="Straight Connector 714"/>
                <p:cNvCxnSpPr/>
                <p:nvPr/>
              </p:nvCxnSpPr>
              <p:spPr>
                <a:xfrm flipH="1">
                  <a:off x="2214913" y="341085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684" name="Group 683"/>
              <p:cNvGrpSpPr/>
              <p:nvPr/>
            </p:nvGrpSpPr>
            <p:grpSpPr>
              <a:xfrm rot="900000">
                <a:off x="1585559" y="2425688"/>
                <a:ext cx="130895" cy="38033"/>
                <a:chOff x="1970407" y="317356"/>
                <a:chExt cx="206290" cy="34408"/>
              </a:xfrm>
            </p:grpSpPr>
            <p:cxnSp>
              <p:nvCxnSpPr>
                <p:cNvPr id="702" name="Straight Connector 701"/>
                <p:cNvCxnSpPr/>
                <p:nvPr/>
              </p:nvCxnSpPr>
              <p:spPr>
                <a:xfrm flipH="1" flipV="1">
                  <a:off x="2117427" y="319894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03" name="Straight Connector 702"/>
                <p:cNvCxnSpPr/>
                <p:nvPr/>
              </p:nvCxnSpPr>
              <p:spPr>
                <a:xfrm flipH="1" flipV="1">
                  <a:off x="2069800" y="317356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04" name="Straight Connector 703"/>
                <p:cNvCxnSpPr/>
                <p:nvPr/>
              </p:nvCxnSpPr>
              <p:spPr>
                <a:xfrm flipH="1" flipV="1">
                  <a:off x="2018476" y="318885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05" name="Straight Connector 704"/>
                <p:cNvCxnSpPr/>
                <p:nvPr/>
              </p:nvCxnSpPr>
              <p:spPr>
                <a:xfrm flipH="1">
                  <a:off x="2093681" y="322118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06" name="Straight Connector 705"/>
                <p:cNvCxnSpPr/>
                <p:nvPr/>
              </p:nvCxnSpPr>
              <p:spPr>
                <a:xfrm flipH="1">
                  <a:off x="2043363" y="322467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07" name="Straight Connector 706"/>
                <p:cNvCxnSpPr/>
                <p:nvPr/>
              </p:nvCxnSpPr>
              <p:spPr>
                <a:xfrm flipH="1" flipV="1">
                  <a:off x="1970407" y="317356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08" name="Straight Connector 707"/>
                <p:cNvCxnSpPr/>
                <p:nvPr/>
              </p:nvCxnSpPr>
              <p:spPr>
                <a:xfrm flipH="1">
                  <a:off x="1995736" y="321334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09" name="Straight Connector 708"/>
                <p:cNvCxnSpPr/>
                <p:nvPr/>
              </p:nvCxnSpPr>
              <p:spPr>
                <a:xfrm rot="6647329">
                  <a:off x="2159224" y="333185"/>
                  <a:ext cx="2410" cy="3253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685" name="Oval 109"/>
              <p:cNvSpPr>
                <a:spLocks noChangeArrowheads="1"/>
              </p:cNvSpPr>
              <p:nvPr/>
            </p:nvSpPr>
            <p:spPr bwMode="auto">
              <a:xfrm rot="18000000" flipH="1">
                <a:off x="604018" y="1816682"/>
                <a:ext cx="53567" cy="96209"/>
              </a:xfrm>
              <a:prstGeom prst="ellipse">
                <a:avLst/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686" name="Group 685"/>
              <p:cNvGrpSpPr/>
              <p:nvPr/>
            </p:nvGrpSpPr>
            <p:grpSpPr>
              <a:xfrm rot="9000000">
                <a:off x="494008" y="1829212"/>
                <a:ext cx="94900" cy="38033"/>
                <a:chOff x="2189584" y="337107"/>
                <a:chExt cx="149563" cy="34408"/>
              </a:xfrm>
            </p:grpSpPr>
            <p:cxnSp>
              <p:nvCxnSpPr>
                <p:cNvPr id="696" name="Straight Connector 695"/>
                <p:cNvCxnSpPr/>
                <p:nvPr/>
              </p:nvCxnSpPr>
              <p:spPr>
                <a:xfrm flipH="1" flipV="1">
                  <a:off x="2288977" y="337107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97" name="Straight Connector 696"/>
                <p:cNvCxnSpPr/>
                <p:nvPr/>
              </p:nvCxnSpPr>
              <p:spPr>
                <a:xfrm flipH="1" flipV="1">
                  <a:off x="2237653" y="338636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98" name="Straight Connector 697"/>
                <p:cNvCxnSpPr/>
                <p:nvPr/>
              </p:nvCxnSpPr>
              <p:spPr>
                <a:xfrm flipH="1">
                  <a:off x="2312858" y="341869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99" name="Straight Connector 698"/>
                <p:cNvCxnSpPr/>
                <p:nvPr/>
              </p:nvCxnSpPr>
              <p:spPr>
                <a:xfrm flipH="1">
                  <a:off x="2262540" y="342218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00" name="Straight Connector 699"/>
                <p:cNvCxnSpPr/>
                <p:nvPr/>
              </p:nvCxnSpPr>
              <p:spPr>
                <a:xfrm flipH="1" flipV="1">
                  <a:off x="2189584" y="337107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01" name="Straight Connector 700"/>
                <p:cNvCxnSpPr/>
                <p:nvPr/>
              </p:nvCxnSpPr>
              <p:spPr>
                <a:xfrm flipH="1">
                  <a:off x="2214913" y="341085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687" name="Group 686"/>
              <p:cNvGrpSpPr/>
              <p:nvPr/>
            </p:nvGrpSpPr>
            <p:grpSpPr>
              <a:xfrm rot="11352671">
                <a:off x="504827" y="1893046"/>
                <a:ext cx="130895" cy="38033"/>
                <a:chOff x="1970407" y="317356"/>
                <a:chExt cx="206290" cy="34408"/>
              </a:xfrm>
            </p:grpSpPr>
            <p:cxnSp>
              <p:nvCxnSpPr>
                <p:cNvPr id="688" name="Straight Connector 687"/>
                <p:cNvCxnSpPr/>
                <p:nvPr/>
              </p:nvCxnSpPr>
              <p:spPr>
                <a:xfrm flipH="1" flipV="1">
                  <a:off x="2117427" y="319894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89" name="Straight Connector 688"/>
                <p:cNvCxnSpPr/>
                <p:nvPr/>
              </p:nvCxnSpPr>
              <p:spPr>
                <a:xfrm flipH="1" flipV="1">
                  <a:off x="2069800" y="317356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90" name="Straight Connector 689"/>
                <p:cNvCxnSpPr/>
                <p:nvPr/>
              </p:nvCxnSpPr>
              <p:spPr>
                <a:xfrm flipH="1" flipV="1">
                  <a:off x="2018476" y="318885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91" name="Straight Connector 690"/>
                <p:cNvCxnSpPr/>
                <p:nvPr/>
              </p:nvCxnSpPr>
              <p:spPr>
                <a:xfrm flipH="1">
                  <a:off x="2093681" y="322118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92" name="Straight Connector 691"/>
                <p:cNvCxnSpPr/>
                <p:nvPr/>
              </p:nvCxnSpPr>
              <p:spPr>
                <a:xfrm flipH="1">
                  <a:off x="2043363" y="322467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93" name="Straight Connector 692"/>
                <p:cNvCxnSpPr/>
                <p:nvPr/>
              </p:nvCxnSpPr>
              <p:spPr>
                <a:xfrm flipH="1" flipV="1">
                  <a:off x="1970407" y="317356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94" name="Straight Connector 693"/>
                <p:cNvCxnSpPr/>
                <p:nvPr/>
              </p:nvCxnSpPr>
              <p:spPr>
                <a:xfrm flipH="1">
                  <a:off x="1995736" y="321334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95" name="Straight Connector 694"/>
                <p:cNvCxnSpPr/>
                <p:nvPr/>
              </p:nvCxnSpPr>
              <p:spPr>
                <a:xfrm rot="6647329">
                  <a:off x="2159224" y="333185"/>
                  <a:ext cx="2410" cy="3253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</p:grpSp>
      </p:grpSp>
      <p:grpSp>
        <p:nvGrpSpPr>
          <p:cNvPr id="810" name="Group 809"/>
          <p:cNvGrpSpPr/>
          <p:nvPr/>
        </p:nvGrpSpPr>
        <p:grpSpPr>
          <a:xfrm>
            <a:off x="1565871" y="5133716"/>
            <a:ext cx="623460" cy="531528"/>
            <a:chOff x="4191411" y="4280799"/>
            <a:chExt cx="819816" cy="698928"/>
          </a:xfrm>
        </p:grpSpPr>
        <p:grpSp>
          <p:nvGrpSpPr>
            <p:cNvPr id="811" name="Group 89"/>
            <p:cNvGrpSpPr>
              <a:grpSpLocks/>
            </p:cNvGrpSpPr>
            <p:nvPr/>
          </p:nvGrpSpPr>
          <p:grpSpPr bwMode="auto">
            <a:xfrm>
              <a:off x="4191411" y="4280799"/>
              <a:ext cx="819816" cy="698928"/>
              <a:chOff x="3333" y="3426"/>
              <a:chExt cx="590" cy="503"/>
            </a:xfrm>
          </p:grpSpPr>
          <p:sp>
            <p:nvSpPr>
              <p:cNvPr id="813" name="AutoShape 90"/>
              <p:cNvSpPr>
                <a:spLocks noChangeArrowheads="1"/>
              </p:cNvSpPr>
              <p:nvPr/>
            </p:nvSpPr>
            <p:spPr bwMode="auto">
              <a:xfrm>
                <a:off x="3333" y="3426"/>
                <a:ext cx="590" cy="503"/>
              </a:xfrm>
              <a:prstGeom prst="hexagon">
                <a:avLst>
                  <a:gd name="adj" fmla="val 29324"/>
                  <a:gd name="vf" fmla="val 115470"/>
                </a:avLst>
              </a:prstGeom>
              <a:solidFill>
                <a:srgbClr val="5B9BD5">
                  <a:lumMod val="20000"/>
                  <a:lumOff val="80000"/>
                </a:srgbClr>
              </a:solidFill>
              <a:ln w="34920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814" name="Group 91"/>
              <p:cNvGrpSpPr>
                <a:grpSpLocks/>
              </p:cNvGrpSpPr>
              <p:nvPr/>
            </p:nvGrpSpPr>
            <p:grpSpPr bwMode="auto">
              <a:xfrm>
                <a:off x="3443" y="3588"/>
                <a:ext cx="311" cy="147"/>
                <a:chOff x="3443" y="3588"/>
                <a:chExt cx="311" cy="147"/>
              </a:xfrm>
            </p:grpSpPr>
            <p:sp>
              <p:nvSpPr>
                <p:cNvPr id="815" name="Freeform 92"/>
                <p:cNvSpPr>
                  <a:spLocks noChangeArrowheads="1"/>
                </p:cNvSpPr>
                <p:nvPr/>
              </p:nvSpPr>
              <p:spPr bwMode="auto">
                <a:xfrm>
                  <a:off x="3443" y="3588"/>
                  <a:ext cx="311" cy="112"/>
                </a:xfrm>
                <a:custGeom>
                  <a:avLst/>
                  <a:gdLst>
                    <a:gd name="T0" fmla="*/ 0 w 1496"/>
                    <a:gd name="T1" fmla="*/ 0 h 392"/>
                    <a:gd name="T2" fmla="*/ 0 w 1496"/>
                    <a:gd name="T3" fmla="*/ 0 h 392"/>
                    <a:gd name="T4" fmla="*/ 0 w 1496"/>
                    <a:gd name="T5" fmla="*/ 0 h 392"/>
                    <a:gd name="T6" fmla="*/ 0 w 1496"/>
                    <a:gd name="T7" fmla="*/ 0 h 392"/>
                    <a:gd name="T8" fmla="*/ 0 w 1496"/>
                    <a:gd name="T9" fmla="*/ 0 h 3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96"/>
                    <a:gd name="T16" fmla="*/ 0 h 392"/>
                    <a:gd name="T17" fmla="*/ 1496 w 1496"/>
                    <a:gd name="T18" fmla="*/ 392 h 39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96" h="392">
                      <a:moveTo>
                        <a:pt x="0" y="392"/>
                      </a:moveTo>
                      <a:cubicBezTo>
                        <a:pt x="72" y="286"/>
                        <a:pt x="144" y="181"/>
                        <a:pt x="272" y="166"/>
                      </a:cubicBezTo>
                      <a:cubicBezTo>
                        <a:pt x="400" y="151"/>
                        <a:pt x="635" y="325"/>
                        <a:pt x="771" y="302"/>
                      </a:cubicBezTo>
                      <a:cubicBezTo>
                        <a:pt x="907" y="279"/>
                        <a:pt x="967" y="60"/>
                        <a:pt x="1088" y="30"/>
                      </a:cubicBezTo>
                      <a:cubicBezTo>
                        <a:pt x="1209" y="0"/>
                        <a:pt x="1352" y="60"/>
                        <a:pt x="1496" y="12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AU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16" name="Freeform 93"/>
                <p:cNvSpPr>
                  <a:spLocks noChangeArrowheads="1"/>
                </p:cNvSpPr>
                <p:nvPr/>
              </p:nvSpPr>
              <p:spPr bwMode="auto">
                <a:xfrm>
                  <a:off x="3448" y="3623"/>
                  <a:ext cx="305" cy="112"/>
                </a:xfrm>
                <a:custGeom>
                  <a:avLst/>
                  <a:gdLst>
                    <a:gd name="T0" fmla="*/ 0 w 1496"/>
                    <a:gd name="T1" fmla="*/ 0 h 392"/>
                    <a:gd name="T2" fmla="*/ 0 w 1496"/>
                    <a:gd name="T3" fmla="*/ 0 h 392"/>
                    <a:gd name="T4" fmla="*/ 0 w 1496"/>
                    <a:gd name="T5" fmla="*/ 0 h 392"/>
                    <a:gd name="T6" fmla="*/ 0 w 1496"/>
                    <a:gd name="T7" fmla="*/ 0 h 392"/>
                    <a:gd name="T8" fmla="*/ 0 w 1496"/>
                    <a:gd name="T9" fmla="*/ 0 h 3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96"/>
                    <a:gd name="T16" fmla="*/ 0 h 392"/>
                    <a:gd name="T17" fmla="*/ 1496 w 1496"/>
                    <a:gd name="T18" fmla="*/ 392 h 39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96" h="392">
                      <a:moveTo>
                        <a:pt x="0" y="392"/>
                      </a:moveTo>
                      <a:cubicBezTo>
                        <a:pt x="72" y="286"/>
                        <a:pt x="144" y="181"/>
                        <a:pt x="272" y="166"/>
                      </a:cubicBezTo>
                      <a:cubicBezTo>
                        <a:pt x="400" y="151"/>
                        <a:pt x="635" y="325"/>
                        <a:pt x="771" y="302"/>
                      </a:cubicBezTo>
                      <a:cubicBezTo>
                        <a:pt x="907" y="279"/>
                        <a:pt x="967" y="60"/>
                        <a:pt x="1088" y="30"/>
                      </a:cubicBezTo>
                      <a:cubicBezTo>
                        <a:pt x="1209" y="0"/>
                        <a:pt x="1352" y="60"/>
                        <a:pt x="1496" y="12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AU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p:grpSp>
        </p:grpSp>
        <p:sp>
          <p:nvSpPr>
            <p:cNvPr id="812" name="Oval 16"/>
            <p:cNvSpPr>
              <a:spLocks noChangeArrowheads="1"/>
            </p:cNvSpPr>
            <p:nvPr/>
          </p:nvSpPr>
          <p:spPr bwMode="auto">
            <a:xfrm>
              <a:off x="4777013" y="4514533"/>
              <a:ext cx="82911" cy="78622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ts val="1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2pPr>
              <a:lvl3pPr marL="1143000" indent="-228600"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3pPr>
              <a:lvl4pPr marL="1600200" indent="-228600">
                <a:spcBef>
                  <a:spcPts val="1000"/>
                </a:spcBef>
                <a:buFont typeface="Arial" panose="020B0604020202020204" pitchFamily="34" charset="0"/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4pPr>
              <a:lvl5pPr marL="2057400" indent="-228600">
                <a:spcBef>
                  <a:spcPts val="1000"/>
                </a:spcBef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818" name="Group 8"/>
          <p:cNvGrpSpPr>
            <a:grpSpLocks/>
          </p:cNvGrpSpPr>
          <p:nvPr/>
        </p:nvGrpSpPr>
        <p:grpSpPr bwMode="auto">
          <a:xfrm>
            <a:off x="1708359" y="1502370"/>
            <a:ext cx="607768" cy="518148"/>
            <a:chOff x="793" y="1797"/>
            <a:chExt cx="590" cy="503"/>
          </a:xfrm>
        </p:grpSpPr>
        <p:sp>
          <p:nvSpPr>
            <p:cNvPr id="819" name="AutoShape 17"/>
            <p:cNvSpPr>
              <a:spLocks noChangeArrowheads="1"/>
            </p:cNvSpPr>
            <p:nvPr/>
          </p:nvSpPr>
          <p:spPr bwMode="auto">
            <a:xfrm>
              <a:off x="793" y="1797"/>
              <a:ext cx="590" cy="503"/>
            </a:xfrm>
            <a:prstGeom prst="hexagon">
              <a:avLst>
                <a:gd name="adj" fmla="val 29324"/>
                <a:gd name="vf" fmla="val 115470"/>
              </a:avLst>
            </a:prstGeom>
            <a:solidFill>
              <a:srgbClr val="5B9BD5">
                <a:lumMod val="20000"/>
                <a:lumOff val="80000"/>
              </a:srgbClr>
            </a:solidFill>
            <a:ln w="34920">
              <a:solidFill>
                <a:srgbClr val="33339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ts val="1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2pPr>
              <a:lvl3pPr marL="1143000" indent="-228600"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3pPr>
              <a:lvl4pPr marL="1600200" indent="-228600">
                <a:spcBef>
                  <a:spcPts val="1000"/>
                </a:spcBef>
                <a:buFont typeface="Arial" panose="020B0604020202020204" pitchFamily="34" charset="0"/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4pPr>
              <a:lvl5pPr marL="2057400" indent="-228600">
                <a:spcBef>
                  <a:spcPts val="1000"/>
                </a:spcBef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endParaRPr>
            </a:p>
          </p:txBody>
        </p:sp>
        <p:grpSp>
          <p:nvGrpSpPr>
            <p:cNvPr id="820" name="Group 9"/>
            <p:cNvGrpSpPr>
              <a:grpSpLocks/>
            </p:cNvGrpSpPr>
            <p:nvPr/>
          </p:nvGrpSpPr>
          <p:grpSpPr bwMode="auto">
            <a:xfrm>
              <a:off x="894" y="1840"/>
              <a:ext cx="389" cy="342"/>
              <a:chOff x="894" y="1840"/>
              <a:chExt cx="389" cy="342"/>
            </a:xfrm>
          </p:grpSpPr>
          <p:sp>
            <p:nvSpPr>
              <p:cNvPr id="821" name="AutoShape 10"/>
              <p:cNvSpPr>
                <a:spLocks noChangeArrowheads="1"/>
              </p:cNvSpPr>
              <p:nvPr/>
            </p:nvSpPr>
            <p:spPr bwMode="auto">
              <a:xfrm>
                <a:off x="894" y="1917"/>
                <a:ext cx="389" cy="265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822" name="AutoShape 11"/>
              <p:cNvSpPr>
                <a:spLocks noChangeArrowheads="1"/>
              </p:cNvSpPr>
              <p:nvPr/>
            </p:nvSpPr>
            <p:spPr bwMode="auto">
              <a:xfrm>
                <a:off x="917" y="1952"/>
                <a:ext cx="337" cy="205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823" name="Rectangle 12"/>
              <p:cNvSpPr>
                <a:spLocks noChangeArrowheads="1"/>
              </p:cNvSpPr>
              <p:nvPr/>
            </p:nvSpPr>
            <p:spPr bwMode="auto">
              <a:xfrm>
                <a:off x="1045" y="1912"/>
                <a:ext cx="35" cy="11"/>
              </a:xfrm>
              <a:prstGeom prst="rect">
                <a:avLst/>
              </a:prstGeom>
              <a:solidFill>
                <a:srgbClr val="5B9BD5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824" name="Line 13"/>
              <p:cNvSpPr>
                <a:spLocks noChangeShapeType="1"/>
              </p:cNvSpPr>
              <p:nvPr/>
            </p:nvSpPr>
            <p:spPr bwMode="auto">
              <a:xfrm flipV="1">
                <a:off x="1045" y="1883"/>
                <a:ext cx="35" cy="3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25" name="Rectangle 14"/>
              <p:cNvSpPr>
                <a:spLocks noChangeArrowheads="1"/>
              </p:cNvSpPr>
              <p:nvPr/>
            </p:nvSpPr>
            <p:spPr bwMode="auto">
              <a:xfrm>
                <a:off x="909" y="1934"/>
                <a:ext cx="31" cy="116"/>
              </a:xfrm>
              <a:prstGeom prst="rect">
                <a:avLst/>
              </a:prstGeom>
              <a:solidFill>
                <a:srgbClr val="5B9BD5">
                  <a:lumMod val="20000"/>
                  <a:lumOff val="80000"/>
                  <a:alpha val="7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826" name="Line 15"/>
              <p:cNvSpPr>
                <a:spLocks noChangeShapeType="1"/>
              </p:cNvSpPr>
              <p:nvPr/>
            </p:nvSpPr>
            <p:spPr bwMode="auto">
              <a:xfrm flipV="1">
                <a:off x="938" y="1952"/>
                <a:ext cx="70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27" name="Oval 16"/>
              <p:cNvSpPr>
                <a:spLocks noChangeArrowheads="1"/>
              </p:cNvSpPr>
              <p:nvPr/>
            </p:nvSpPr>
            <p:spPr bwMode="auto">
              <a:xfrm>
                <a:off x="1074" y="1840"/>
                <a:ext cx="58" cy="55"/>
              </a:xfrm>
              <a:prstGeom prst="ellipse">
                <a:avLst/>
              </a:prstGeom>
              <a:solidFill>
                <a:srgbClr val="C0C0C0"/>
              </a:solidFill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28" name="Group 8"/>
          <p:cNvGrpSpPr>
            <a:grpSpLocks/>
          </p:cNvGrpSpPr>
          <p:nvPr/>
        </p:nvGrpSpPr>
        <p:grpSpPr bwMode="auto">
          <a:xfrm>
            <a:off x="3165517" y="2303984"/>
            <a:ext cx="607768" cy="518148"/>
            <a:chOff x="793" y="1797"/>
            <a:chExt cx="590" cy="503"/>
          </a:xfrm>
        </p:grpSpPr>
        <p:sp>
          <p:nvSpPr>
            <p:cNvPr id="829" name="AutoShape 17"/>
            <p:cNvSpPr>
              <a:spLocks noChangeArrowheads="1"/>
            </p:cNvSpPr>
            <p:nvPr/>
          </p:nvSpPr>
          <p:spPr bwMode="auto">
            <a:xfrm>
              <a:off x="793" y="1797"/>
              <a:ext cx="590" cy="503"/>
            </a:xfrm>
            <a:prstGeom prst="hexagon">
              <a:avLst>
                <a:gd name="adj" fmla="val 29324"/>
                <a:gd name="vf" fmla="val 115470"/>
              </a:avLst>
            </a:prstGeom>
            <a:solidFill>
              <a:srgbClr val="5B9BD5">
                <a:lumMod val="20000"/>
                <a:lumOff val="80000"/>
              </a:srgbClr>
            </a:solidFill>
            <a:ln w="34920">
              <a:solidFill>
                <a:srgbClr val="33339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ts val="1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2pPr>
              <a:lvl3pPr marL="1143000" indent="-228600"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3pPr>
              <a:lvl4pPr marL="1600200" indent="-228600">
                <a:spcBef>
                  <a:spcPts val="1000"/>
                </a:spcBef>
                <a:buFont typeface="Arial" panose="020B0604020202020204" pitchFamily="34" charset="0"/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4pPr>
              <a:lvl5pPr marL="2057400" indent="-228600">
                <a:spcBef>
                  <a:spcPts val="1000"/>
                </a:spcBef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endParaRPr>
            </a:p>
          </p:txBody>
        </p:sp>
        <p:grpSp>
          <p:nvGrpSpPr>
            <p:cNvPr id="830" name="Group 9"/>
            <p:cNvGrpSpPr>
              <a:grpSpLocks/>
            </p:cNvGrpSpPr>
            <p:nvPr/>
          </p:nvGrpSpPr>
          <p:grpSpPr bwMode="auto">
            <a:xfrm>
              <a:off x="894" y="1840"/>
              <a:ext cx="389" cy="342"/>
              <a:chOff x="894" y="1840"/>
              <a:chExt cx="389" cy="342"/>
            </a:xfrm>
          </p:grpSpPr>
          <p:sp>
            <p:nvSpPr>
              <p:cNvPr id="831" name="AutoShape 10"/>
              <p:cNvSpPr>
                <a:spLocks noChangeArrowheads="1"/>
              </p:cNvSpPr>
              <p:nvPr/>
            </p:nvSpPr>
            <p:spPr bwMode="auto">
              <a:xfrm>
                <a:off x="894" y="1917"/>
                <a:ext cx="389" cy="265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832" name="AutoShape 11"/>
              <p:cNvSpPr>
                <a:spLocks noChangeArrowheads="1"/>
              </p:cNvSpPr>
              <p:nvPr/>
            </p:nvSpPr>
            <p:spPr bwMode="auto">
              <a:xfrm>
                <a:off x="917" y="1952"/>
                <a:ext cx="337" cy="205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833" name="Rectangle 12"/>
              <p:cNvSpPr>
                <a:spLocks noChangeArrowheads="1"/>
              </p:cNvSpPr>
              <p:nvPr/>
            </p:nvSpPr>
            <p:spPr bwMode="auto">
              <a:xfrm>
                <a:off x="1045" y="1912"/>
                <a:ext cx="35" cy="11"/>
              </a:xfrm>
              <a:prstGeom prst="rect">
                <a:avLst/>
              </a:prstGeom>
              <a:solidFill>
                <a:srgbClr val="5B9BD5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834" name="Line 13"/>
              <p:cNvSpPr>
                <a:spLocks noChangeShapeType="1"/>
              </p:cNvSpPr>
              <p:nvPr/>
            </p:nvSpPr>
            <p:spPr bwMode="auto">
              <a:xfrm flipV="1">
                <a:off x="1045" y="1883"/>
                <a:ext cx="35" cy="3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35" name="Rectangle 14"/>
              <p:cNvSpPr>
                <a:spLocks noChangeArrowheads="1"/>
              </p:cNvSpPr>
              <p:nvPr/>
            </p:nvSpPr>
            <p:spPr bwMode="auto">
              <a:xfrm>
                <a:off x="909" y="1934"/>
                <a:ext cx="31" cy="116"/>
              </a:xfrm>
              <a:prstGeom prst="rect">
                <a:avLst/>
              </a:prstGeom>
              <a:solidFill>
                <a:srgbClr val="5B9BD5">
                  <a:lumMod val="20000"/>
                  <a:lumOff val="80000"/>
                  <a:alpha val="7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836" name="Line 15"/>
              <p:cNvSpPr>
                <a:spLocks noChangeShapeType="1"/>
              </p:cNvSpPr>
              <p:nvPr/>
            </p:nvSpPr>
            <p:spPr bwMode="auto">
              <a:xfrm flipV="1">
                <a:off x="938" y="1952"/>
                <a:ext cx="70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37" name="Oval 16"/>
              <p:cNvSpPr>
                <a:spLocks noChangeArrowheads="1"/>
              </p:cNvSpPr>
              <p:nvPr/>
            </p:nvSpPr>
            <p:spPr bwMode="auto">
              <a:xfrm>
                <a:off x="1074" y="1840"/>
                <a:ext cx="58" cy="55"/>
              </a:xfrm>
              <a:prstGeom prst="ellipse">
                <a:avLst/>
              </a:prstGeom>
              <a:solidFill>
                <a:srgbClr val="C0C0C0"/>
              </a:solidFill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40" name="Group 839"/>
          <p:cNvGrpSpPr/>
          <p:nvPr/>
        </p:nvGrpSpPr>
        <p:grpSpPr>
          <a:xfrm>
            <a:off x="3159350" y="4366222"/>
            <a:ext cx="623460" cy="531528"/>
            <a:chOff x="4191411" y="4280799"/>
            <a:chExt cx="819816" cy="698928"/>
          </a:xfrm>
        </p:grpSpPr>
        <p:grpSp>
          <p:nvGrpSpPr>
            <p:cNvPr id="841" name="Group 89"/>
            <p:cNvGrpSpPr>
              <a:grpSpLocks/>
            </p:cNvGrpSpPr>
            <p:nvPr/>
          </p:nvGrpSpPr>
          <p:grpSpPr bwMode="auto">
            <a:xfrm>
              <a:off x="4191411" y="4280799"/>
              <a:ext cx="819816" cy="698928"/>
              <a:chOff x="3333" y="3426"/>
              <a:chExt cx="590" cy="503"/>
            </a:xfrm>
          </p:grpSpPr>
          <p:sp>
            <p:nvSpPr>
              <p:cNvPr id="843" name="AutoShape 90"/>
              <p:cNvSpPr>
                <a:spLocks noChangeArrowheads="1"/>
              </p:cNvSpPr>
              <p:nvPr/>
            </p:nvSpPr>
            <p:spPr bwMode="auto">
              <a:xfrm>
                <a:off x="3333" y="3426"/>
                <a:ext cx="590" cy="503"/>
              </a:xfrm>
              <a:prstGeom prst="hexagon">
                <a:avLst>
                  <a:gd name="adj" fmla="val 29324"/>
                  <a:gd name="vf" fmla="val 115470"/>
                </a:avLst>
              </a:prstGeom>
              <a:solidFill>
                <a:srgbClr val="5B9BD5">
                  <a:lumMod val="20000"/>
                  <a:lumOff val="80000"/>
                </a:srgbClr>
              </a:solidFill>
              <a:ln w="34920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844" name="Group 91"/>
              <p:cNvGrpSpPr>
                <a:grpSpLocks/>
              </p:cNvGrpSpPr>
              <p:nvPr/>
            </p:nvGrpSpPr>
            <p:grpSpPr bwMode="auto">
              <a:xfrm>
                <a:off x="3443" y="3588"/>
                <a:ext cx="311" cy="147"/>
                <a:chOff x="3443" y="3588"/>
                <a:chExt cx="311" cy="147"/>
              </a:xfrm>
            </p:grpSpPr>
            <p:sp>
              <p:nvSpPr>
                <p:cNvPr id="845" name="Freeform 92"/>
                <p:cNvSpPr>
                  <a:spLocks noChangeArrowheads="1"/>
                </p:cNvSpPr>
                <p:nvPr/>
              </p:nvSpPr>
              <p:spPr bwMode="auto">
                <a:xfrm>
                  <a:off x="3443" y="3588"/>
                  <a:ext cx="311" cy="112"/>
                </a:xfrm>
                <a:custGeom>
                  <a:avLst/>
                  <a:gdLst>
                    <a:gd name="T0" fmla="*/ 0 w 1496"/>
                    <a:gd name="T1" fmla="*/ 0 h 392"/>
                    <a:gd name="T2" fmla="*/ 0 w 1496"/>
                    <a:gd name="T3" fmla="*/ 0 h 392"/>
                    <a:gd name="T4" fmla="*/ 0 w 1496"/>
                    <a:gd name="T5" fmla="*/ 0 h 392"/>
                    <a:gd name="T6" fmla="*/ 0 w 1496"/>
                    <a:gd name="T7" fmla="*/ 0 h 392"/>
                    <a:gd name="T8" fmla="*/ 0 w 1496"/>
                    <a:gd name="T9" fmla="*/ 0 h 3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96"/>
                    <a:gd name="T16" fmla="*/ 0 h 392"/>
                    <a:gd name="T17" fmla="*/ 1496 w 1496"/>
                    <a:gd name="T18" fmla="*/ 392 h 39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96" h="392">
                      <a:moveTo>
                        <a:pt x="0" y="392"/>
                      </a:moveTo>
                      <a:cubicBezTo>
                        <a:pt x="72" y="286"/>
                        <a:pt x="144" y="181"/>
                        <a:pt x="272" y="166"/>
                      </a:cubicBezTo>
                      <a:cubicBezTo>
                        <a:pt x="400" y="151"/>
                        <a:pt x="635" y="325"/>
                        <a:pt x="771" y="302"/>
                      </a:cubicBezTo>
                      <a:cubicBezTo>
                        <a:pt x="907" y="279"/>
                        <a:pt x="967" y="60"/>
                        <a:pt x="1088" y="30"/>
                      </a:cubicBezTo>
                      <a:cubicBezTo>
                        <a:pt x="1209" y="0"/>
                        <a:pt x="1352" y="60"/>
                        <a:pt x="1496" y="12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AU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46" name="Freeform 93"/>
                <p:cNvSpPr>
                  <a:spLocks noChangeArrowheads="1"/>
                </p:cNvSpPr>
                <p:nvPr/>
              </p:nvSpPr>
              <p:spPr bwMode="auto">
                <a:xfrm>
                  <a:off x="3448" y="3623"/>
                  <a:ext cx="305" cy="112"/>
                </a:xfrm>
                <a:custGeom>
                  <a:avLst/>
                  <a:gdLst>
                    <a:gd name="T0" fmla="*/ 0 w 1496"/>
                    <a:gd name="T1" fmla="*/ 0 h 392"/>
                    <a:gd name="T2" fmla="*/ 0 w 1496"/>
                    <a:gd name="T3" fmla="*/ 0 h 392"/>
                    <a:gd name="T4" fmla="*/ 0 w 1496"/>
                    <a:gd name="T5" fmla="*/ 0 h 392"/>
                    <a:gd name="T6" fmla="*/ 0 w 1496"/>
                    <a:gd name="T7" fmla="*/ 0 h 392"/>
                    <a:gd name="T8" fmla="*/ 0 w 1496"/>
                    <a:gd name="T9" fmla="*/ 0 h 3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96"/>
                    <a:gd name="T16" fmla="*/ 0 h 392"/>
                    <a:gd name="T17" fmla="*/ 1496 w 1496"/>
                    <a:gd name="T18" fmla="*/ 392 h 39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96" h="392">
                      <a:moveTo>
                        <a:pt x="0" y="392"/>
                      </a:moveTo>
                      <a:cubicBezTo>
                        <a:pt x="72" y="286"/>
                        <a:pt x="144" y="181"/>
                        <a:pt x="272" y="166"/>
                      </a:cubicBezTo>
                      <a:cubicBezTo>
                        <a:pt x="400" y="151"/>
                        <a:pt x="635" y="325"/>
                        <a:pt x="771" y="302"/>
                      </a:cubicBezTo>
                      <a:cubicBezTo>
                        <a:pt x="907" y="279"/>
                        <a:pt x="967" y="60"/>
                        <a:pt x="1088" y="30"/>
                      </a:cubicBezTo>
                      <a:cubicBezTo>
                        <a:pt x="1209" y="0"/>
                        <a:pt x="1352" y="60"/>
                        <a:pt x="1496" y="12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AU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p:grpSp>
        </p:grpSp>
        <p:sp>
          <p:nvSpPr>
            <p:cNvPr id="842" name="Oval 16"/>
            <p:cNvSpPr>
              <a:spLocks noChangeArrowheads="1"/>
            </p:cNvSpPr>
            <p:nvPr/>
          </p:nvSpPr>
          <p:spPr bwMode="auto">
            <a:xfrm>
              <a:off x="4777013" y="4514533"/>
              <a:ext cx="82911" cy="78622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ts val="1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2pPr>
              <a:lvl3pPr marL="1143000" indent="-228600"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3pPr>
              <a:lvl4pPr marL="1600200" indent="-228600">
                <a:spcBef>
                  <a:spcPts val="1000"/>
                </a:spcBef>
                <a:buFont typeface="Arial" panose="020B0604020202020204" pitchFamily="34" charset="0"/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4pPr>
              <a:lvl5pPr marL="2057400" indent="-228600">
                <a:spcBef>
                  <a:spcPts val="1000"/>
                </a:spcBef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847" name="Group 846"/>
          <p:cNvGrpSpPr/>
          <p:nvPr/>
        </p:nvGrpSpPr>
        <p:grpSpPr>
          <a:xfrm>
            <a:off x="6349736" y="4299189"/>
            <a:ext cx="623460" cy="531528"/>
            <a:chOff x="4191411" y="4280799"/>
            <a:chExt cx="819816" cy="698928"/>
          </a:xfrm>
        </p:grpSpPr>
        <p:grpSp>
          <p:nvGrpSpPr>
            <p:cNvPr id="848" name="Group 89"/>
            <p:cNvGrpSpPr>
              <a:grpSpLocks/>
            </p:cNvGrpSpPr>
            <p:nvPr/>
          </p:nvGrpSpPr>
          <p:grpSpPr bwMode="auto">
            <a:xfrm>
              <a:off x="4191411" y="4280799"/>
              <a:ext cx="819816" cy="698928"/>
              <a:chOff x="3333" y="3426"/>
              <a:chExt cx="590" cy="503"/>
            </a:xfrm>
          </p:grpSpPr>
          <p:sp>
            <p:nvSpPr>
              <p:cNvPr id="850" name="AutoShape 90"/>
              <p:cNvSpPr>
                <a:spLocks noChangeArrowheads="1"/>
              </p:cNvSpPr>
              <p:nvPr/>
            </p:nvSpPr>
            <p:spPr bwMode="auto">
              <a:xfrm>
                <a:off x="3333" y="3426"/>
                <a:ext cx="590" cy="503"/>
              </a:xfrm>
              <a:prstGeom prst="hexagon">
                <a:avLst>
                  <a:gd name="adj" fmla="val 29324"/>
                  <a:gd name="vf" fmla="val 115470"/>
                </a:avLst>
              </a:prstGeom>
              <a:solidFill>
                <a:srgbClr val="5B9BD5">
                  <a:lumMod val="20000"/>
                  <a:lumOff val="80000"/>
                </a:srgbClr>
              </a:solidFill>
              <a:ln w="34920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851" name="Group 91"/>
              <p:cNvGrpSpPr>
                <a:grpSpLocks/>
              </p:cNvGrpSpPr>
              <p:nvPr/>
            </p:nvGrpSpPr>
            <p:grpSpPr bwMode="auto">
              <a:xfrm>
                <a:off x="3443" y="3588"/>
                <a:ext cx="311" cy="147"/>
                <a:chOff x="3443" y="3588"/>
                <a:chExt cx="311" cy="147"/>
              </a:xfrm>
            </p:grpSpPr>
            <p:sp>
              <p:nvSpPr>
                <p:cNvPr id="852" name="Freeform 92"/>
                <p:cNvSpPr>
                  <a:spLocks noChangeArrowheads="1"/>
                </p:cNvSpPr>
                <p:nvPr/>
              </p:nvSpPr>
              <p:spPr bwMode="auto">
                <a:xfrm>
                  <a:off x="3443" y="3588"/>
                  <a:ext cx="311" cy="112"/>
                </a:xfrm>
                <a:custGeom>
                  <a:avLst/>
                  <a:gdLst>
                    <a:gd name="T0" fmla="*/ 0 w 1496"/>
                    <a:gd name="T1" fmla="*/ 0 h 392"/>
                    <a:gd name="T2" fmla="*/ 0 w 1496"/>
                    <a:gd name="T3" fmla="*/ 0 h 392"/>
                    <a:gd name="T4" fmla="*/ 0 w 1496"/>
                    <a:gd name="T5" fmla="*/ 0 h 392"/>
                    <a:gd name="T6" fmla="*/ 0 w 1496"/>
                    <a:gd name="T7" fmla="*/ 0 h 392"/>
                    <a:gd name="T8" fmla="*/ 0 w 1496"/>
                    <a:gd name="T9" fmla="*/ 0 h 3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96"/>
                    <a:gd name="T16" fmla="*/ 0 h 392"/>
                    <a:gd name="T17" fmla="*/ 1496 w 1496"/>
                    <a:gd name="T18" fmla="*/ 392 h 39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96" h="392">
                      <a:moveTo>
                        <a:pt x="0" y="392"/>
                      </a:moveTo>
                      <a:cubicBezTo>
                        <a:pt x="72" y="286"/>
                        <a:pt x="144" y="181"/>
                        <a:pt x="272" y="166"/>
                      </a:cubicBezTo>
                      <a:cubicBezTo>
                        <a:pt x="400" y="151"/>
                        <a:pt x="635" y="325"/>
                        <a:pt x="771" y="302"/>
                      </a:cubicBezTo>
                      <a:cubicBezTo>
                        <a:pt x="907" y="279"/>
                        <a:pt x="967" y="60"/>
                        <a:pt x="1088" y="30"/>
                      </a:cubicBezTo>
                      <a:cubicBezTo>
                        <a:pt x="1209" y="0"/>
                        <a:pt x="1352" y="60"/>
                        <a:pt x="1496" y="12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AU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853" name="Freeform 93"/>
                <p:cNvSpPr>
                  <a:spLocks noChangeArrowheads="1"/>
                </p:cNvSpPr>
                <p:nvPr/>
              </p:nvSpPr>
              <p:spPr bwMode="auto">
                <a:xfrm>
                  <a:off x="3448" y="3623"/>
                  <a:ext cx="305" cy="112"/>
                </a:xfrm>
                <a:custGeom>
                  <a:avLst/>
                  <a:gdLst>
                    <a:gd name="T0" fmla="*/ 0 w 1496"/>
                    <a:gd name="T1" fmla="*/ 0 h 392"/>
                    <a:gd name="T2" fmla="*/ 0 w 1496"/>
                    <a:gd name="T3" fmla="*/ 0 h 392"/>
                    <a:gd name="T4" fmla="*/ 0 w 1496"/>
                    <a:gd name="T5" fmla="*/ 0 h 392"/>
                    <a:gd name="T6" fmla="*/ 0 w 1496"/>
                    <a:gd name="T7" fmla="*/ 0 h 392"/>
                    <a:gd name="T8" fmla="*/ 0 w 1496"/>
                    <a:gd name="T9" fmla="*/ 0 h 3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96"/>
                    <a:gd name="T16" fmla="*/ 0 h 392"/>
                    <a:gd name="T17" fmla="*/ 1496 w 1496"/>
                    <a:gd name="T18" fmla="*/ 392 h 39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96" h="392">
                      <a:moveTo>
                        <a:pt x="0" y="392"/>
                      </a:moveTo>
                      <a:cubicBezTo>
                        <a:pt x="72" y="286"/>
                        <a:pt x="144" y="181"/>
                        <a:pt x="272" y="166"/>
                      </a:cubicBezTo>
                      <a:cubicBezTo>
                        <a:pt x="400" y="151"/>
                        <a:pt x="635" y="325"/>
                        <a:pt x="771" y="302"/>
                      </a:cubicBezTo>
                      <a:cubicBezTo>
                        <a:pt x="907" y="279"/>
                        <a:pt x="967" y="60"/>
                        <a:pt x="1088" y="30"/>
                      </a:cubicBezTo>
                      <a:cubicBezTo>
                        <a:pt x="1209" y="0"/>
                        <a:pt x="1352" y="60"/>
                        <a:pt x="1496" y="120"/>
                      </a:cubicBezTo>
                    </a:path>
                  </a:pathLst>
                </a:cu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AU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p:grpSp>
        </p:grpSp>
        <p:sp>
          <p:nvSpPr>
            <p:cNvPr id="849" name="Oval 16"/>
            <p:cNvSpPr>
              <a:spLocks noChangeArrowheads="1"/>
            </p:cNvSpPr>
            <p:nvPr/>
          </p:nvSpPr>
          <p:spPr bwMode="auto">
            <a:xfrm>
              <a:off x="4777013" y="4514533"/>
              <a:ext cx="82911" cy="78622"/>
            </a:xfrm>
            <a:prstGeom prst="ellipse">
              <a:avLst/>
            </a:prstGeom>
            <a:solidFill>
              <a:srgbClr val="C0C0C0"/>
            </a:solidFill>
            <a:ln w="127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ts val="1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2pPr>
              <a:lvl3pPr marL="1143000" indent="-228600"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3pPr>
              <a:lvl4pPr marL="1600200" indent="-228600">
                <a:spcBef>
                  <a:spcPts val="1000"/>
                </a:spcBef>
                <a:buFont typeface="Arial" panose="020B0604020202020204" pitchFamily="34" charset="0"/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4pPr>
              <a:lvl5pPr marL="2057400" indent="-228600">
                <a:spcBef>
                  <a:spcPts val="1000"/>
                </a:spcBef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854" name="Group 8"/>
          <p:cNvGrpSpPr>
            <a:grpSpLocks/>
          </p:cNvGrpSpPr>
          <p:nvPr/>
        </p:nvGrpSpPr>
        <p:grpSpPr bwMode="auto">
          <a:xfrm>
            <a:off x="6355294" y="2329046"/>
            <a:ext cx="607768" cy="518148"/>
            <a:chOff x="793" y="1797"/>
            <a:chExt cx="590" cy="503"/>
          </a:xfrm>
        </p:grpSpPr>
        <p:sp>
          <p:nvSpPr>
            <p:cNvPr id="855" name="AutoShape 17"/>
            <p:cNvSpPr>
              <a:spLocks noChangeArrowheads="1"/>
            </p:cNvSpPr>
            <p:nvPr/>
          </p:nvSpPr>
          <p:spPr bwMode="auto">
            <a:xfrm>
              <a:off x="793" y="1797"/>
              <a:ext cx="590" cy="503"/>
            </a:xfrm>
            <a:prstGeom prst="hexagon">
              <a:avLst>
                <a:gd name="adj" fmla="val 29324"/>
                <a:gd name="vf" fmla="val 115470"/>
              </a:avLst>
            </a:prstGeom>
            <a:solidFill>
              <a:srgbClr val="5B9BD5">
                <a:lumMod val="20000"/>
                <a:lumOff val="80000"/>
              </a:srgbClr>
            </a:solidFill>
            <a:ln w="34920">
              <a:solidFill>
                <a:srgbClr val="333399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1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ts val="1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2pPr>
              <a:lvl3pPr marL="1143000" indent="-228600">
                <a:spcBef>
                  <a:spcPts val="10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3pPr>
              <a:lvl4pPr marL="1600200" indent="-228600">
                <a:spcBef>
                  <a:spcPts val="1000"/>
                </a:spcBef>
                <a:buFont typeface="Arial" panose="020B0604020202020204" pitchFamily="34" charset="0"/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4pPr>
              <a:lvl5pPr marL="2057400" indent="-228600">
                <a:spcBef>
                  <a:spcPts val="1000"/>
                </a:spcBef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endParaRPr>
            </a:p>
          </p:txBody>
        </p:sp>
        <p:grpSp>
          <p:nvGrpSpPr>
            <p:cNvPr id="856" name="Group 9"/>
            <p:cNvGrpSpPr>
              <a:grpSpLocks/>
            </p:cNvGrpSpPr>
            <p:nvPr/>
          </p:nvGrpSpPr>
          <p:grpSpPr bwMode="auto">
            <a:xfrm>
              <a:off x="894" y="1840"/>
              <a:ext cx="389" cy="342"/>
              <a:chOff x="894" y="1840"/>
              <a:chExt cx="389" cy="342"/>
            </a:xfrm>
          </p:grpSpPr>
          <p:sp>
            <p:nvSpPr>
              <p:cNvPr id="857" name="AutoShape 10"/>
              <p:cNvSpPr>
                <a:spLocks noChangeArrowheads="1"/>
              </p:cNvSpPr>
              <p:nvPr/>
            </p:nvSpPr>
            <p:spPr bwMode="auto">
              <a:xfrm>
                <a:off x="894" y="1917"/>
                <a:ext cx="389" cy="265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858" name="AutoShape 11"/>
              <p:cNvSpPr>
                <a:spLocks noChangeArrowheads="1"/>
              </p:cNvSpPr>
              <p:nvPr/>
            </p:nvSpPr>
            <p:spPr bwMode="auto">
              <a:xfrm>
                <a:off x="917" y="1952"/>
                <a:ext cx="337" cy="205"/>
              </a:xfrm>
              <a:prstGeom prst="roundRect">
                <a:avLst>
                  <a:gd name="adj" fmla="val 16667"/>
                </a:avLst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859" name="Rectangle 12"/>
              <p:cNvSpPr>
                <a:spLocks noChangeArrowheads="1"/>
              </p:cNvSpPr>
              <p:nvPr/>
            </p:nvSpPr>
            <p:spPr bwMode="auto">
              <a:xfrm>
                <a:off x="1045" y="1912"/>
                <a:ext cx="35" cy="11"/>
              </a:xfrm>
              <a:prstGeom prst="rect">
                <a:avLst/>
              </a:prstGeom>
              <a:solidFill>
                <a:srgbClr val="5B9BD5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860" name="Line 13"/>
              <p:cNvSpPr>
                <a:spLocks noChangeShapeType="1"/>
              </p:cNvSpPr>
              <p:nvPr/>
            </p:nvSpPr>
            <p:spPr bwMode="auto">
              <a:xfrm flipV="1">
                <a:off x="1045" y="1883"/>
                <a:ext cx="35" cy="35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61" name="Rectangle 14"/>
              <p:cNvSpPr>
                <a:spLocks noChangeArrowheads="1"/>
              </p:cNvSpPr>
              <p:nvPr/>
            </p:nvSpPr>
            <p:spPr bwMode="auto">
              <a:xfrm>
                <a:off x="909" y="1934"/>
                <a:ext cx="31" cy="116"/>
              </a:xfrm>
              <a:prstGeom prst="rect">
                <a:avLst/>
              </a:prstGeom>
              <a:solidFill>
                <a:srgbClr val="5B9BD5">
                  <a:lumMod val="20000"/>
                  <a:lumOff val="80000"/>
                  <a:alpha val="70195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862" name="Line 15"/>
              <p:cNvSpPr>
                <a:spLocks noChangeShapeType="1"/>
              </p:cNvSpPr>
              <p:nvPr/>
            </p:nvSpPr>
            <p:spPr bwMode="auto">
              <a:xfrm flipV="1">
                <a:off x="938" y="1952"/>
                <a:ext cx="70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863" name="Oval 16"/>
              <p:cNvSpPr>
                <a:spLocks noChangeArrowheads="1"/>
              </p:cNvSpPr>
              <p:nvPr/>
            </p:nvSpPr>
            <p:spPr bwMode="auto">
              <a:xfrm>
                <a:off x="1074" y="1840"/>
                <a:ext cx="58" cy="55"/>
              </a:xfrm>
              <a:prstGeom prst="ellipse">
                <a:avLst/>
              </a:prstGeom>
              <a:solidFill>
                <a:srgbClr val="C0C0C0"/>
              </a:solidFill>
              <a:ln w="1270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</p:grpSp>
      </p:grpSp>
      <p:cxnSp>
        <p:nvCxnSpPr>
          <p:cNvPr id="865" name="Straight Arrow Connector 864"/>
          <p:cNvCxnSpPr/>
          <p:nvPr/>
        </p:nvCxnSpPr>
        <p:spPr>
          <a:xfrm>
            <a:off x="6657193" y="3884257"/>
            <a:ext cx="0" cy="354321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1010" name="Group 1009"/>
          <p:cNvGrpSpPr/>
          <p:nvPr/>
        </p:nvGrpSpPr>
        <p:grpSpPr>
          <a:xfrm>
            <a:off x="5940152" y="620688"/>
            <a:ext cx="1230355" cy="1353740"/>
            <a:chOff x="494008" y="1507532"/>
            <a:chExt cx="1230355" cy="1353740"/>
          </a:xfrm>
        </p:grpSpPr>
        <p:grpSp>
          <p:nvGrpSpPr>
            <p:cNvPr id="1011" name="Group 1010"/>
            <p:cNvGrpSpPr/>
            <p:nvPr/>
          </p:nvGrpSpPr>
          <p:grpSpPr>
            <a:xfrm rot="1800000">
              <a:off x="577724" y="1655166"/>
              <a:ext cx="1055016" cy="1055017"/>
              <a:chOff x="1681527" y="454724"/>
              <a:chExt cx="1268212" cy="1268212"/>
            </a:xfrm>
            <a:solidFill>
              <a:srgbClr val="5B9BD5">
                <a:lumMod val="75000"/>
              </a:srgbClr>
            </a:solidFill>
          </p:grpSpPr>
          <p:grpSp>
            <p:nvGrpSpPr>
              <p:cNvPr id="1145" name="Group 1144"/>
              <p:cNvGrpSpPr/>
              <p:nvPr/>
            </p:nvGrpSpPr>
            <p:grpSpPr>
              <a:xfrm>
                <a:off x="1681527" y="1028951"/>
                <a:ext cx="1268212" cy="106363"/>
                <a:chOff x="1681527" y="1028951"/>
                <a:chExt cx="1268212" cy="106363"/>
              </a:xfrm>
              <a:grpFill/>
            </p:grpSpPr>
            <p:sp>
              <p:nvSpPr>
                <p:cNvPr id="1149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658804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0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2866099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46" name="Group 1145"/>
              <p:cNvGrpSpPr/>
              <p:nvPr/>
            </p:nvGrpSpPr>
            <p:grpSpPr>
              <a:xfrm rot="5400000">
                <a:off x="1686288" y="1035648"/>
                <a:ext cx="1268212" cy="106363"/>
                <a:chOff x="1681527" y="1028951"/>
                <a:chExt cx="1268212" cy="106363"/>
              </a:xfrm>
              <a:grpFill/>
            </p:grpSpPr>
            <p:sp>
              <p:nvSpPr>
                <p:cNvPr id="1147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658804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48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2866099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12" name="Group 1011"/>
            <p:cNvGrpSpPr/>
            <p:nvPr/>
          </p:nvGrpSpPr>
          <p:grpSpPr>
            <a:xfrm rot="3600000">
              <a:off x="572435" y="1662852"/>
              <a:ext cx="1055017" cy="1055016"/>
              <a:chOff x="1681527" y="454724"/>
              <a:chExt cx="1268212" cy="1268212"/>
            </a:xfrm>
            <a:solidFill>
              <a:srgbClr val="5B9BD5">
                <a:lumMod val="75000"/>
              </a:srgbClr>
            </a:solidFill>
          </p:grpSpPr>
          <p:grpSp>
            <p:nvGrpSpPr>
              <p:cNvPr id="1139" name="Group 1138"/>
              <p:cNvGrpSpPr/>
              <p:nvPr/>
            </p:nvGrpSpPr>
            <p:grpSpPr>
              <a:xfrm>
                <a:off x="1681527" y="1028951"/>
                <a:ext cx="1268212" cy="106363"/>
                <a:chOff x="1681527" y="1028951"/>
                <a:chExt cx="1268212" cy="106363"/>
              </a:xfrm>
              <a:grpFill/>
            </p:grpSpPr>
            <p:sp>
              <p:nvSpPr>
                <p:cNvPr id="1143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658804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44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2866099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140" name="Group 1139"/>
              <p:cNvGrpSpPr/>
              <p:nvPr/>
            </p:nvGrpSpPr>
            <p:grpSpPr>
              <a:xfrm rot="5400000">
                <a:off x="1686288" y="1035648"/>
                <a:ext cx="1268212" cy="106363"/>
                <a:chOff x="1681527" y="1028951"/>
                <a:chExt cx="1268212" cy="106363"/>
              </a:xfrm>
              <a:grpFill/>
            </p:grpSpPr>
            <p:sp>
              <p:nvSpPr>
                <p:cNvPr id="1141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658804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42" name="Oval 110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2866099" y="1051674"/>
                  <a:ext cx="106363" cy="60917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013" name="Group 1012"/>
            <p:cNvGrpSpPr/>
            <p:nvPr/>
          </p:nvGrpSpPr>
          <p:grpSpPr>
            <a:xfrm>
              <a:off x="494008" y="1507532"/>
              <a:ext cx="1230355" cy="1353740"/>
              <a:chOff x="494008" y="1507532"/>
              <a:chExt cx="1230355" cy="1353740"/>
            </a:xfrm>
          </p:grpSpPr>
          <p:sp>
            <p:nvSpPr>
              <p:cNvPr id="1014" name="Oval 105"/>
              <p:cNvSpPr>
                <a:spLocks noChangeArrowheads="1"/>
              </p:cNvSpPr>
              <p:nvPr/>
            </p:nvSpPr>
            <p:spPr bwMode="auto">
              <a:xfrm>
                <a:off x="702431" y="1789421"/>
                <a:ext cx="797661" cy="797661"/>
              </a:xfrm>
              <a:prstGeom prst="ellipse">
                <a:avLst/>
              </a:prstGeom>
              <a:noFill/>
              <a:ln w="76320" cmpd="dbl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sp>
            <p:nvSpPr>
              <p:cNvPr id="1015" name="AutoShape 104"/>
              <p:cNvSpPr>
                <a:spLocks noChangeArrowheads="1"/>
              </p:cNvSpPr>
              <p:nvPr/>
            </p:nvSpPr>
            <p:spPr bwMode="auto">
              <a:xfrm>
                <a:off x="808083" y="1928749"/>
                <a:ext cx="606169" cy="516366"/>
              </a:xfrm>
              <a:prstGeom prst="hexagon">
                <a:avLst>
                  <a:gd name="adj" fmla="val 29348"/>
                  <a:gd name="vf" fmla="val 115470"/>
                </a:avLst>
              </a:prstGeom>
              <a:solidFill>
                <a:srgbClr val="5B9BD5">
                  <a:lumMod val="20000"/>
                  <a:lumOff val="80000"/>
                </a:srgbClr>
              </a:solidFill>
              <a:ln w="34920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1016" name="Group 96"/>
              <p:cNvGrpSpPr>
                <a:grpSpLocks/>
              </p:cNvGrpSpPr>
              <p:nvPr/>
            </p:nvGrpSpPr>
            <p:grpSpPr bwMode="auto">
              <a:xfrm>
                <a:off x="909771" y="1972988"/>
                <a:ext cx="400152" cy="353929"/>
                <a:chOff x="1159" y="892"/>
                <a:chExt cx="303" cy="268"/>
              </a:xfrm>
            </p:grpSpPr>
            <p:sp>
              <p:nvSpPr>
                <p:cNvPr id="1132" name="AutoShape 97"/>
                <p:cNvSpPr>
                  <a:spLocks noChangeArrowheads="1"/>
                </p:cNvSpPr>
                <p:nvPr/>
              </p:nvSpPr>
              <p:spPr bwMode="auto">
                <a:xfrm>
                  <a:off x="1159" y="954"/>
                  <a:ext cx="303" cy="20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5B9BD5">
                    <a:lumMod val="20000"/>
                    <a:lumOff val="80000"/>
                  </a:srgbClr>
                </a:solidFill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3" name="AutoShape 98"/>
                <p:cNvSpPr>
                  <a:spLocks noChangeArrowheads="1"/>
                </p:cNvSpPr>
                <p:nvPr/>
              </p:nvSpPr>
              <p:spPr bwMode="auto">
                <a:xfrm>
                  <a:off x="1176" y="979"/>
                  <a:ext cx="262" cy="159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5B9BD5">
                    <a:lumMod val="20000"/>
                    <a:lumOff val="80000"/>
                  </a:srgbClr>
                </a:solidFill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4" name="Rectangle 99"/>
                <p:cNvSpPr>
                  <a:spLocks noChangeArrowheads="1"/>
                </p:cNvSpPr>
                <p:nvPr/>
              </p:nvSpPr>
              <p:spPr bwMode="auto">
                <a:xfrm>
                  <a:off x="1276" y="951"/>
                  <a:ext cx="27" cy="8"/>
                </a:xfrm>
                <a:prstGeom prst="rect">
                  <a:avLst/>
                </a:prstGeom>
                <a:solidFill>
                  <a:srgbClr val="5B9BD5">
                    <a:lumMod val="20000"/>
                    <a:lumOff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5" name="Line 100"/>
                <p:cNvSpPr>
                  <a:spLocks noChangeShapeType="1"/>
                </p:cNvSpPr>
                <p:nvPr/>
              </p:nvSpPr>
              <p:spPr bwMode="auto">
                <a:xfrm flipV="1">
                  <a:off x="1276" y="925"/>
                  <a:ext cx="27" cy="28"/>
                </a:xfrm>
                <a:prstGeom prst="line">
                  <a:avLst/>
                </a:prstGeom>
                <a:noFill/>
                <a:ln w="9360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AU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1136" name="Rectangle 101"/>
                <p:cNvSpPr>
                  <a:spLocks noChangeArrowheads="1"/>
                </p:cNvSpPr>
                <p:nvPr/>
              </p:nvSpPr>
              <p:spPr bwMode="auto">
                <a:xfrm>
                  <a:off x="1170" y="973"/>
                  <a:ext cx="24" cy="90"/>
                </a:xfrm>
                <a:prstGeom prst="rect">
                  <a:avLst/>
                </a:prstGeom>
                <a:solidFill>
                  <a:srgbClr val="5B9BD5">
                    <a:lumMod val="20000"/>
                    <a:lumOff val="80000"/>
                    <a:alpha val="70195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37" name="Line 102"/>
                <p:cNvSpPr>
                  <a:spLocks noChangeShapeType="1"/>
                </p:cNvSpPr>
                <p:nvPr/>
              </p:nvSpPr>
              <p:spPr bwMode="auto">
                <a:xfrm flipV="1">
                  <a:off x="1193" y="979"/>
                  <a:ext cx="46" cy="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AU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1138" name="Oval 103"/>
                <p:cNvSpPr>
                  <a:spLocks noChangeArrowheads="1"/>
                </p:cNvSpPr>
                <p:nvPr/>
              </p:nvSpPr>
              <p:spPr bwMode="auto">
                <a:xfrm>
                  <a:off x="1299" y="892"/>
                  <a:ext cx="45" cy="43"/>
                </a:xfrm>
                <a:prstGeom prst="ellipse">
                  <a:avLst/>
                </a:prstGeom>
                <a:solidFill>
                  <a:srgbClr val="C0C0C0"/>
                </a:solidFill>
                <a:ln w="1270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017" name="Group 1016"/>
              <p:cNvGrpSpPr/>
              <p:nvPr/>
            </p:nvGrpSpPr>
            <p:grpSpPr>
              <a:xfrm>
                <a:off x="628009" y="1716544"/>
                <a:ext cx="948695" cy="948695"/>
                <a:chOff x="1746434" y="521800"/>
                <a:chExt cx="1140405" cy="1140405"/>
              </a:xfrm>
              <a:solidFill>
                <a:srgbClr val="5B9BD5">
                  <a:lumMod val="50000"/>
                </a:srgbClr>
              </a:solidFill>
            </p:grpSpPr>
            <p:sp>
              <p:nvSpPr>
                <p:cNvPr id="1127" name="Oval 128"/>
                <p:cNvSpPr>
                  <a:spLocks noChangeArrowheads="1"/>
                </p:cNvSpPr>
                <p:nvPr/>
              </p:nvSpPr>
              <p:spPr bwMode="auto">
                <a:xfrm rot="5400000">
                  <a:off x="1758438" y="1020374"/>
                  <a:ext cx="106363" cy="130372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8" name="Oval 128"/>
                <p:cNvSpPr>
                  <a:spLocks noChangeArrowheads="1"/>
                </p:cNvSpPr>
                <p:nvPr/>
              </p:nvSpPr>
              <p:spPr bwMode="auto">
                <a:xfrm rot="5400000">
                  <a:off x="2768471" y="1020374"/>
                  <a:ext cx="106363" cy="130372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129" name="Group 1128"/>
                <p:cNvGrpSpPr/>
                <p:nvPr/>
              </p:nvGrpSpPr>
              <p:grpSpPr>
                <a:xfrm rot="5400000">
                  <a:off x="1752773" y="1038821"/>
                  <a:ext cx="1140405" cy="106363"/>
                  <a:chOff x="1898834" y="1184778"/>
                  <a:chExt cx="1140405" cy="106363"/>
                </a:xfrm>
                <a:grpFill/>
              </p:grpSpPr>
              <p:sp>
                <p:nvSpPr>
                  <p:cNvPr id="1130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910838" y="11727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31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920871" y="11727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018" name="Group 1017"/>
              <p:cNvGrpSpPr/>
              <p:nvPr/>
            </p:nvGrpSpPr>
            <p:grpSpPr>
              <a:xfrm rot="20700000">
                <a:off x="629661" y="1715825"/>
                <a:ext cx="948695" cy="948695"/>
                <a:chOff x="1746434" y="521800"/>
                <a:chExt cx="1140405" cy="1140405"/>
              </a:xfrm>
              <a:solidFill>
                <a:srgbClr val="5B9BD5">
                  <a:lumMod val="50000"/>
                </a:srgbClr>
              </a:solidFill>
            </p:grpSpPr>
            <p:sp>
              <p:nvSpPr>
                <p:cNvPr id="1122" name="Oval 128"/>
                <p:cNvSpPr>
                  <a:spLocks noChangeArrowheads="1"/>
                </p:cNvSpPr>
                <p:nvPr/>
              </p:nvSpPr>
              <p:spPr bwMode="auto">
                <a:xfrm rot="5400000">
                  <a:off x="1758438" y="1020374"/>
                  <a:ext cx="106363" cy="130372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3" name="Oval 128"/>
                <p:cNvSpPr>
                  <a:spLocks noChangeArrowheads="1"/>
                </p:cNvSpPr>
                <p:nvPr/>
              </p:nvSpPr>
              <p:spPr bwMode="auto">
                <a:xfrm rot="5400000">
                  <a:off x="2768471" y="1020374"/>
                  <a:ext cx="106363" cy="130372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124" name="Group 1123"/>
                <p:cNvGrpSpPr/>
                <p:nvPr/>
              </p:nvGrpSpPr>
              <p:grpSpPr>
                <a:xfrm rot="5400000">
                  <a:off x="1752773" y="1038821"/>
                  <a:ext cx="1140405" cy="106363"/>
                  <a:chOff x="1898834" y="1184778"/>
                  <a:chExt cx="1140405" cy="106363"/>
                </a:xfrm>
                <a:grpFill/>
              </p:grpSpPr>
              <p:sp>
                <p:nvSpPr>
                  <p:cNvPr id="1125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910838" y="11727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26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920871" y="11727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019" name="Group 1018"/>
              <p:cNvGrpSpPr/>
              <p:nvPr/>
            </p:nvGrpSpPr>
            <p:grpSpPr>
              <a:xfrm rot="19800000">
                <a:off x="627986" y="1717809"/>
                <a:ext cx="948695" cy="948695"/>
                <a:chOff x="1746434" y="521800"/>
                <a:chExt cx="1140405" cy="1140405"/>
              </a:xfrm>
              <a:solidFill>
                <a:srgbClr val="5B9BD5">
                  <a:lumMod val="50000"/>
                </a:srgbClr>
              </a:solidFill>
            </p:grpSpPr>
            <p:sp>
              <p:nvSpPr>
                <p:cNvPr id="1117" name="Oval 128"/>
                <p:cNvSpPr>
                  <a:spLocks noChangeArrowheads="1"/>
                </p:cNvSpPr>
                <p:nvPr/>
              </p:nvSpPr>
              <p:spPr bwMode="auto">
                <a:xfrm rot="5400000">
                  <a:off x="1758438" y="1020374"/>
                  <a:ext cx="106363" cy="130372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8" name="Oval 128"/>
                <p:cNvSpPr>
                  <a:spLocks noChangeArrowheads="1"/>
                </p:cNvSpPr>
                <p:nvPr/>
              </p:nvSpPr>
              <p:spPr bwMode="auto">
                <a:xfrm rot="5400000">
                  <a:off x="2768471" y="1020374"/>
                  <a:ext cx="106363" cy="130372"/>
                </a:xfrm>
                <a:prstGeom prst="ellipse">
                  <a:avLst/>
                </a:prstGeom>
                <a:grp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ts val="1000"/>
                    </a:spcBef>
                    <a:buFont typeface="Arial" panose="020B0604020202020204" pitchFamily="34" charset="0"/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ts val="1000"/>
                    </a:spcBef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ts val="1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119" name="Group 1118"/>
                <p:cNvGrpSpPr/>
                <p:nvPr/>
              </p:nvGrpSpPr>
              <p:grpSpPr>
                <a:xfrm rot="5400000">
                  <a:off x="1752773" y="1038821"/>
                  <a:ext cx="1140405" cy="106363"/>
                  <a:chOff x="1898834" y="1184778"/>
                  <a:chExt cx="1140405" cy="106363"/>
                </a:xfrm>
                <a:grpFill/>
              </p:grpSpPr>
              <p:sp>
                <p:nvSpPr>
                  <p:cNvPr id="1120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910838" y="11727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21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920871" y="11727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020" name="Group 1019"/>
              <p:cNvGrpSpPr/>
              <p:nvPr/>
            </p:nvGrpSpPr>
            <p:grpSpPr>
              <a:xfrm rot="18900000">
                <a:off x="630241" y="1711988"/>
                <a:ext cx="948718" cy="950457"/>
                <a:chOff x="1898806" y="673603"/>
                <a:chExt cx="1140433" cy="1142523"/>
              </a:xfrm>
              <a:solidFill>
                <a:srgbClr val="5B9BD5">
                  <a:lumMod val="50000"/>
                </a:srgbClr>
              </a:solidFill>
            </p:grpSpPr>
            <p:grpSp>
              <p:nvGrpSpPr>
                <p:cNvPr id="1099" name="Group 1098"/>
                <p:cNvGrpSpPr/>
                <p:nvPr/>
              </p:nvGrpSpPr>
              <p:grpSpPr>
                <a:xfrm>
                  <a:off x="1898834" y="674200"/>
                  <a:ext cx="1140405" cy="1140405"/>
                  <a:chOff x="1746434" y="521800"/>
                  <a:chExt cx="1140405" cy="1140405"/>
                </a:xfrm>
                <a:grpFill/>
              </p:grpSpPr>
              <p:sp>
                <p:nvSpPr>
                  <p:cNvPr id="1112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758438" y="10203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13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768471" y="10203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114" name="Group 1113"/>
                  <p:cNvGrpSpPr/>
                  <p:nvPr/>
                </p:nvGrpSpPr>
                <p:grpSpPr>
                  <a:xfrm rot="5400000">
                    <a:off x="1752773" y="1038821"/>
                    <a:ext cx="1140405" cy="106363"/>
                    <a:chOff x="1898834" y="1184778"/>
                    <a:chExt cx="1140405" cy="106363"/>
                  </a:xfrm>
                  <a:grpFill/>
                </p:grpSpPr>
                <p:sp>
                  <p:nvSpPr>
                    <p:cNvPr id="1115" name="Oval 128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1910838" y="1172774"/>
                      <a:ext cx="106363" cy="130372"/>
                    </a:xfrm>
                    <a:prstGeom prst="ellipse">
                      <a:avLst/>
                    </a:prstGeom>
                    <a:grp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16" name="Oval 128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2920871" y="1172774"/>
                      <a:ext cx="106363" cy="130372"/>
                    </a:xfrm>
                    <a:prstGeom prst="ellipse">
                      <a:avLst/>
                    </a:prstGeom>
                    <a:grp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100" name="Group 1099"/>
                <p:cNvGrpSpPr/>
                <p:nvPr/>
              </p:nvGrpSpPr>
              <p:grpSpPr>
                <a:xfrm rot="20700000">
                  <a:off x="1900856" y="673603"/>
                  <a:ext cx="1138343" cy="1140405"/>
                  <a:chOff x="1746434" y="521800"/>
                  <a:chExt cx="1138343" cy="1140405"/>
                </a:xfrm>
                <a:grpFill/>
              </p:grpSpPr>
              <p:sp>
                <p:nvSpPr>
                  <p:cNvPr id="1107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758438" y="10203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08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766409" y="1021565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109" name="Group 1108"/>
                  <p:cNvGrpSpPr/>
                  <p:nvPr/>
                </p:nvGrpSpPr>
                <p:grpSpPr>
                  <a:xfrm rot="5400000">
                    <a:off x="1752773" y="1038821"/>
                    <a:ext cx="1140405" cy="106363"/>
                    <a:chOff x="1898834" y="1184778"/>
                    <a:chExt cx="1140405" cy="106363"/>
                  </a:xfrm>
                  <a:grpFill/>
                </p:grpSpPr>
                <p:sp>
                  <p:nvSpPr>
                    <p:cNvPr id="1110" name="Oval 128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1910838" y="1172774"/>
                      <a:ext cx="106363" cy="130372"/>
                    </a:xfrm>
                    <a:prstGeom prst="ellipse">
                      <a:avLst/>
                    </a:prstGeom>
                    <a:grp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11" name="Oval 128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2920871" y="1172774"/>
                      <a:ext cx="106363" cy="130372"/>
                    </a:xfrm>
                    <a:prstGeom prst="ellipse">
                      <a:avLst/>
                    </a:prstGeom>
                    <a:grp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101" name="Group 1100"/>
                <p:cNvGrpSpPr/>
                <p:nvPr/>
              </p:nvGrpSpPr>
              <p:grpSpPr>
                <a:xfrm rot="19800000">
                  <a:off x="1898806" y="675721"/>
                  <a:ext cx="1140405" cy="1140405"/>
                  <a:chOff x="1746434" y="521800"/>
                  <a:chExt cx="1140405" cy="1140405"/>
                </a:xfrm>
                <a:grpFill/>
              </p:grpSpPr>
              <p:sp>
                <p:nvSpPr>
                  <p:cNvPr id="1102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1758438" y="10203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103" name="Oval 12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768471" y="1020374"/>
                    <a:ext cx="106363" cy="130372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104" name="Group 1103"/>
                  <p:cNvGrpSpPr/>
                  <p:nvPr/>
                </p:nvGrpSpPr>
                <p:grpSpPr>
                  <a:xfrm rot="5400000">
                    <a:off x="1752773" y="1038821"/>
                    <a:ext cx="1140405" cy="106363"/>
                    <a:chOff x="1898834" y="1184778"/>
                    <a:chExt cx="1140405" cy="106363"/>
                  </a:xfrm>
                  <a:grpFill/>
                </p:grpSpPr>
                <p:sp>
                  <p:nvSpPr>
                    <p:cNvPr id="1105" name="Oval 128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1910838" y="1172774"/>
                      <a:ext cx="106363" cy="130372"/>
                    </a:xfrm>
                    <a:prstGeom prst="ellipse">
                      <a:avLst/>
                    </a:prstGeom>
                    <a:grp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06" name="Oval 128"/>
                    <p:cNvSpPr>
                      <a:spLocks noChangeArrowheads="1"/>
                    </p:cNvSpPr>
                    <p:nvPr/>
                  </p:nvSpPr>
                  <p:spPr bwMode="auto">
                    <a:xfrm rot="5400000">
                      <a:off x="2920871" y="1172774"/>
                      <a:ext cx="106363" cy="130372"/>
                    </a:xfrm>
                    <a:prstGeom prst="ellipse">
                      <a:avLst/>
                    </a:prstGeom>
                    <a:grpFill/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–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ts val="1000"/>
                        </a:spcBef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»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021" name="Group 1020"/>
              <p:cNvGrpSpPr/>
              <p:nvPr/>
            </p:nvGrpSpPr>
            <p:grpSpPr>
              <a:xfrm>
                <a:off x="574013" y="1660744"/>
                <a:ext cx="1055016" cy="1055017"/>
                <a:chOff x="1681527" y="454724"/>
                <a:chExt cx="1268212" cy="1268212"/>
              </a:xfrm>
              <a:solidFill>
                <a:srgbClr val="5B9BD5">
                  <a:lumMod val="75000"/>
                </a:srgbClr>
              </a:solidFill>
            </p:grpSpPr>
            <p:grpSp>
              <p:nvGrpSpPr>
                <p:cNvPr id="1093" name="Group 1092"/>
                <p:cNvGrpSpPr/>
                <p:nvPr/>
              </p:nvGrpSpPr>
              <p:grpSpPr>
                <a:xfrm>
                  <a:off x="1681527" y="1028951"/>
                  <a:ext cx="1268212" cy="106363"/>
                  <a:chOff x="1681527" y="1028951"/>
                  <a:chExt cx="1268212" cy="106363"/>
                </a:xfrm>
                <a:grpFill/>
              </p:grpSpPr>
              <p:sp>
                <p:nvSpPr>
                  <p:cNvPr id="1097" name="Oval 110"/>
                  <p:cNvSpPr>
                    <a:spLocks noChangeArrowheads="1"/>
                  </p:cNvSpPr>
                  <p:nvPr/>
                </p:nvSpPr>
                <p:spPr bwMode="auto">
                  <a:xfrm rot="5400000" flipH="1">
                    <a:off x="1658804" y="1051674"/>
                    <a:ext cx="106363" cy="60917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98" name="Oval 110"/>
                  <p:cNvSpPr>
                    <a:spLocks noChangeArrowheads="1"/>
                  </p:cNvSpPr>
                  <p:nvPr/>
                </p:nvSpPr>
                <p:spPr bwMode="auto">
                  <a:xfrm rot="5400000" flipH="1">
                    <a:off x="2866099" y="1051674"/>
                    <a:ext cx="106363" cy="60917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094" name="Group 1093"/>
                <p:cNvGrpSpPr/>
                <p:nvPr/>
              </p:nvGrpSpPr>
              <p:grpSpPr>
                <a:xfrm rot="5400000">
                  <a:off x="1686288" y="1035648"/>
                  <a:ext cx="1268212" cy="106363"/>
                  <a:chOff x="1681527" y="1028951"/>
                  <a:chExt cx="1268212" cy="106363"/>
                </a:xfrm>
                <a:grpFill/>
              </p:grpSpPr>
              <p:sp>
                <p:nvSpPr>
                  <p:cNvPr id="1095" name="Oval 110"/>
                  <p:cNvSpPr>
                    <a:spLocks noChangeArrowheads="1"/>
                  </p:cNvSpPr>
                  <p:nvPr/>
                </p:nvSpPr>
                <p:spPr bwMode="auto">
                  <a:xfrm rot="5400000" flipH="1">
                    <a:off x="1658804" y="1051674"/>
                    <a:ext cx="106363" cy="60917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96" name="Oval 110"/>
                  <p:cNvSpPr>
                    <a:spLocks noChangeArrowheads="1"/>
                  </p:cNvSpPr>
                  <p:nvPr/>
                </p:nvSpPr>
                <p:spPr bwMode="auto">
                  <a:xfrm rot="5400000" flipH="1">
                    <a:off x="2866099" y="1051674"/>
                    <a:ext cx="106363" cy="60917"/>
                  </a:xfrm>
                  <a:prstGeom prst="ellipse">
                    <a:avLst/>
                  </a:prstGeom>
                  <a:grp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022" name="Group 1021"/>
              <p:cNvGrpSpPr/>
              <p:nvPr/>
            </p:nvGrpSpPr>
            <p:grpSpPr>
              <a:xfrm rot="1800000">
                <a:off x="1046154" y="1507532"/>
                <a:ext cx="122196" cy="1353740"/>
                <a:chOff x="2243864" y="274185"/>
                <a:chExt cx="146889" cy="1627300"/>
              </a:xfrm>
            </p:grpSpPr>
            <p:grpSp>
              <p:nvGrpSpPr>
                <p:cNvPr id="1057" name="Group 1056"/>
                <p:cNvGrpSpPr/>
                <p:nvPr/>
              </p:nvGrpSpPr>
              <p:grpSpPr>
                <a:xfrm>
                  <a:off x="2250098" y="274185"/>
                  <a:ext cx="140655" cy="183644"/>
                  <a:chOff x="2250098" y="274185"/>
                  <a:chExt cx="140655" cy="183644"/>
                </a:xfrm>
              </p:grpSpPr>
              <p:sp>
                <p:nvSpPr>
                  <p:cNvPr id="1076" name="Oval 10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326361" y="342179"/>
                    <a:ext cx="64392" cy="115650"/>
                  </a:xfrm>
                  <a:prstGeom prst="ellipse">
                    <a:avLst/>
                  </a:prstGeom>
                  <a:solidFill>
                    <a:srgbClr val="BBE0E3"/>
                  </a:solidFill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077" name="Group 1076"/>
                  <p:cNvGrpSpPr/>
                  <p:nvPr/>
                </p:nvGrpSpPr>
                <p:grpSpPr>
                  <a:xfrm rot="12600000">
                    <a:off x="2265056" y="274185"/>
                    <a:ext cx="114078" cy="45719"/>
                    <a:chOff x="2189584" y="337107"/>
                    <a:chExt cx="149563" cy="34408"/>
                  </a:xfrm>
                </p:grpSpPr>
                <p:cxnSp>
                  <p:nvCxnSpPr>
                    <p:cNvPr id="1087" name="Straight Connector 1086"/>
                    <p:cNvCxnSpPr/>
                    <p:nvPr/>
                  </p:nvCxnSpPr>
                  <p:spPr>
                    <a:xfrm flipH="1" flipV="1">
                      <a:off x="2288977" y="337107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88" name="Straight Connector 1087"/>
                    <p:cNvCxnSpPr/>
                    <p:nvPr/>
                  </p:nvCxnSpPr>
                  <p:spPr>
                    <a:xfrm flipH="1" flipV="1">
                      <a:off x="2237653" y="338636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89" name="Straight Connector 1088"/>
                    <p:cNvCxnSpPr/>
                    <p:nvPr/>
                  </p:nvCxnSpPr>
                  <p:spPr>
                    <a:xfrm flipH="1">
                      <a:off x="2312858" y="341869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90" name="Straight Connector 1089"/>
                    <p:cNvCxnSpPr/>
                    <p:nvPr/>
                  </p:nvCxnSpPr>
                  <p:spPr>
                    <a:xfrm flipH="1">
                      <a:off x="2262540" y="342218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91" name="Straight Connector 1090"/>
                    <p:cNvCxnSpPr/>
                    <p:nvPr/>
                  </p:nvCxnSpPr>
                  <p:spPr>
                    <a:xfrm flipH="1" flipV="1">
                      <a:off x="2189584" y="337107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92" name="Straight Connector 1091"/>
                    <p:cNvCxnSpPr/>
                    <p:nvPr/>
                  </p:nvCxnSpPr>
                  <p:spPr>
                    <a:xfrm flipH="1">
                      <a:off x="2214913" y="341085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078" name="Group 1077"/>
                  <p:cNvGrpSpPr/>
                  <p:nvPr/>
                </p:nvGrpSpPr>
                <p:grpSpPr>
                  <a:xfrm rot="14952671">
                    <a:off x="2194285" y="342555"/>
                    <a:ext cx="157346" cy="45719"/>
                    <a:chOff x="1970407" y="317356"/>
                    <a:chExt cx="206290" cy="34408"/>
                  </a:xfrm>
                </p:grpSpPr>
                <p:cxnSp>
                  <p:nvCxnSpPr>
                    <p:cNvPr id="1079" name="Straight Connector 1078"/>
                    <p:cNvCxnSpPr/>
                    <p:nvPr/>
                  </p:nvCxnSpPr>
                  <p:spPr>
                    <a:xfrm flipH="1" flipV="1">
                      <a:off x="2117427" y="319894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80" name="Straight Connector 1079"/>
                    <p:cNvCxnSpPr/>
                    <p:nvPr/>
                  </p:nvCxnSpPr>
                  <p:spPr>
                    <a:xfrm flipH="1" flipV="1">
                      <a:off x="2069800" y="317356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81" name="Straight Connector 1080"/>
                    <p:cNvCxnSpPr/>
                    <p:nvPr/>
                  </p:nvCxnSpPr>
                  <p:spPr>
                    <a:xfrm flipH="1" flipV="1">
                      <a:off x="2018476" y="318885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82" name="Straight Connector 1081"/>
                    <p:cNvCxnSpPr/>
                    <p:nvPr/>
                  </p:nvCxnSpPr>
                  <p:spPr>
                    <a:xfrm flipH="1">
                      <a:off x="2093681" y="322118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83" name="Straight Connector 1082"/>
                    <p:cNvCxnSpPr/>
                    <p:nvPr/>
                  </p:nvCxnSpPr>
                  <p:spPr>
                    <a:xfrm flipH="1">
                      <a:off x="2043363" y="322467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84" name="Straight Connector 1083"/>
                    <p:cNvCxnSpPr/>
                    <p:nvPr/>
                  </p:nvCxnSpPr>
                  <p:spPr>
                    <a:xfrm flipH="1" flipV="1">
                      <a:off x="1970407" y="317356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85" name="Straight Connector 1084"/>
                    <p:cNvCxnSpPr/>
                    <p:nvPr/>
                  </p:nvCxnSpPr>
                  <p:spPr>
                    <a:xfrm flipH="1">
                      <a:off x="1995736" y="321334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86" name="Straight Connector 1085"/>
                    <p:cNvCxnSpPr/>
                    <p:nvPr/>
                  </p:nvCxnSpPr>
                  <p:spPr>
                    <a:xfrm rot="6647329">
                      <a:off x="2159224" y="333185"/>
                      <a:ext cx="2410" cy="3253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  <p:grpSp>
              <p:nvGrpSpPr>
                <p:cNvPr id="1058" name="Group 1057"/>
                <p:cNvGrpSpPr/>
                <p:nvPr/>
              </p:nvGrpSpPr>
              <p:grpSpPr>
                <a:xfrm rot="10800000">
                  <a:off x="2243864" y="1717841"/>
                  <a:ext cx="140655" cy="183644"/>
                  <a:chOff x="2250098" y="274185"/>
                  <a:chExt cx="140655" cy="183644"/>
                </a:xfrm>
              </p:grpSpPr>
              <p:sp>
                <p:nvSpPr>
                  <p:cNvPr id="1059" name="Oval 10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2326361" y="342179"/>
                    <a:ext cx="64392" cy="115650"/>
                  </a:xfrm>
                  <a:prstGeom prst="ellipse">
                    <a:avLst/>
                  </a:prstGeom>
                  <a:solidFill>
                    <a:srgbClr val="BBE0E3"/>
                  </a:solidFill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1pPr>
                    <a:lvl2pPr marL="742950" indent="-28575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2pPr>
                    <a:lvl3pPr marL="11430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3pPr>
                    <a:lvl4pPr marL="16002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–"/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4pPr>
                    <a:lvl5pPr marL="2057400" indent="-228600">
                      <a:spcBef>
                        <a:spcPts val="1000"/>
                      </a:spcBef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ts val="1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16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34" charset="-128"/>
                        <a:cs typeface="Arial" panose="020B0604020202020204" pitchFamily="34" charset="0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ＭＳ Ｐゴシック" panose="020B0600070205080204" pitchFamily="34" charset="-128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060" name="Group 1059"/>
                  <p:cNvGrpSpPr/>
                  <p:nvPr/>
                </p:nvGrpSpPr>
                <p:grpSpPr>
                  <a:xfrm rot="12600000">
                    <a:off x="2265056" y="274185"/>
                    <a:ext cx="114078" cy="45719"/>
                    <a:chOff x="2189584" y="337107"/>
                    <a:chExt cx="149563" cy="34408"/>
                  </a:xfrm>
                </p:grpSpPr>
                <p:cxnSp>
                  <p:nvCxnSpPr>
                    <p:cNvPr id="1070" name="Straight Connector 1069"/>
                    <p:cNvCxnSpPr/>
                    <p:nvPr/>
                  </p:nvCxnSpPr>
                  <p:spPr>
                    <a:xfrm flipH="1" flipV="1">
                      <a:off x="2288977" y="337107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71" name="Straight Connector 1070"/>
                    <p:cNvCxnSpPr/>
                    <p:nvPr/>
                  </p:nvCxnSpPr>
                  <p:spPr>
                    <a:xfrm flipH="1" flipV="1">
                      <a:off x="2237653" y="338636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72" name="Straight Connector 1071"/>
                    <p:cNvCxnSpPr/>
                    <p:nvPr/>
                  </p:nvCxnSpPr>
                  <p:spPr>
                    <a:xfrm flipH="1">
                      <a:off x="2312858" y="341869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73" name="Straight Connector 1072"/>
                    <p:cNvCxnSpPr/>
                    <p:nvPr/>
                  </p:nvCxnSpPr>
                  <p:spPr>
                    <a:xfrm flipH="1">
                      <a:off x="2262540" y="342218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74" name="Straight Connector 1073"/>
                    <p:cNvCxnSpPr/>
                    <p:nvPr/>
                  </p:nvCxnSpPr>
                  <p:spPr>
                    <a:xfrm flipH="1" flipV="1">
                      <a:off x="2189584" y="337107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75" name="Straight Connector 1074"/>
                    <p:cNvCxnSpPr/>
                    <p:nvPr/>
                  </p:nvCxnSpPr>
                  <p:spPr>
                    <a:xfrm flipH="1">
                      <a:off x="2214913" y="341085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061" name="Group 1060"/>
                  <p:cNvGrpSpPr/>
                  <p:nvPr/>
                </p:nvGrpSpPr>
                <p:grpSpPr>
                  <a:xfrm rot="14952671">
                    <a:off x="2194285" y="342555"/>
                    <a:ext cx="157346" cy="45719"/>
                    <a:chOff x="1970407" y="317356"/>
                    <a:chExt cx="206290" cy="34408"/>
                  </a:xfrm>
                </p:grpSpPr>
                <p:cxnSp>
                  <p:nvCxnSpPr>
                    <p:cNvPr id="1062" name="Straight Connector 1061"/>
                    <p:cNvCxnSpPr/>
                    <p:nvPr/>
                  </p:nvCxnSpPr>
                  <p:spPr>
                    <a:xfrm flipH="1" flipV="1">
                      <a:off x="2117427" y="319894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63" name="Straight Connector 1062"/>
                    <p:cNvCxnSpPr/>
                    <p:nvPr/>
                  </p:nvCxnSpPr>
                  <p:spPr>
                    <a:xfrm flipH="1" flipV="1">
                      <a:off x="2069800" y="317356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64" name="Straight Connector 1063"/>
                    <p:cNvCxnSpPr/>
                    <p:nvPr/>
                  </p:nvCxnSpPr>
                  <p:spPr>
                    <a:xfrm flipH="1" flipV="1">
                      <a:off x="2018476" y="318885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65" name="Straight Connector 1064"/>
                    <p:cNvCxnSpPr/>
                    <p:nvPr/>
                  </p:nvCxnSpPr>
                  <p:spPr>
                    <a:xfrm flipH="1">
                      <a:off x="2093681" y="322118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66" name="Straight Connector 1065"/>
                    <p:cNvCxnSpPr/>
                    <p:nvPr/>
                  </p:nvCxnSpPr>
                  <p:spPr>
                    <a:xfrm flipH="1">
                      <a:off x="2043363" y="322467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67" name="Straight Connector 1066"/>
                    <p:cNvCxnSpPr/>
                    <p:nvPr/>
                  </p:nvCxnSpPr>
                  <p:spPr>
                    <a:xfrm flipH="1" flipV="1">
                      <a:off x="1970407" y="317356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68" name="Straight Connector 1067"/>
                    <p:cNvCxnSpPr/>
                    <p:nvPr/>
                  </p:nvCxnSpPr>
                  <p:spPr>
                    <a:xfrm flipH="1">
                      <a:off x="1995736" y="321334"/>
                      <a:ext cx="26289" cy="2929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69" name="Straight Connector 1068"/>
                    <p:cNvCxnSpPr/>
                    <p:nvPr/>
                  </p:nvCxnSpPr>
                  <p:spPr>
                    <a:xfrm rot="6647329">
                      <a:off x="2159224" y="333185"/>
                      <a:ext cx="2410" cy="32537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</p:grpSp>
          <p:sp>
            <p:nvSpPr>
              <p:cNvPr id="1023" name="Oval 109"/>
              <p:cNvSpPr>
                <a:spLocks noChangeArrowheads="1"/>
              </p:cNvSpPr>
              <p:nvPr/>
            </p:nvSpPr>
            <p:spPr bwMode="auto">
              <a:xfrm rot="7200000" flipH="1">
                <a:off x="1560787" y="2448318"/>
                <a:ext cx="53567" cy="96209"/>
              </a:xfrm>
              <a:prstGeom prst="ellipse">
                <a:avLst/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1024" name="Group 1023"/>
              <p:cNvGrpSpPr/>
              <p:nvPr/>
            </p:nvGrpSpPr>
            <p:grpSpPr>
              <a:xfrm rot="19800000">
                <a:off x="1629463" y="2493963"/>
                <a:ext cx="94900" cy="38033"/>
                <a:chOff x="2189584" y="337107"/>
                <a:chExt cx="149563" cy="34408"/>
              </a:xfrm>
            </p:grpSpPr>
            <p:cxnSp>
              <p:nvCxnSpPr>
                <p:cNvPr id="1051" name="Straight Connector 1050"/>
                <p:cNvCxnSpPr/>
                <p:nvPr/>
              </p:nvCxnSpPr>
              <p:spPr>
                <a:xfrm flipH="1" flipV="1">
                  <a:off x="2288977" y="337107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52" name="Straight Connector 1051"/>
                <p:cNvCxnSpPr/>
                <p:nvPr/>
              </p:nvCxnSpPr>
              <p:spPr>
                <a:xfrm flipH="1" flipV="1">
                  <a:off x="2237653" y="338636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53" name="Straight Connector 1052"/>
                <p:cNvCxnSpPr/>
                <p:nvPr/>
              </p:nvCxnSpPr>
              <p:spPr>
                <a:xfrm flipH="1">
                  <a:off x="2312858" y="341869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54" name="Straight Connector 1053"/>
                <p:cNvCxnSpPr/>
                <p:nvPr/>
              </p:nvCxnSpPr>
              <p:spPr>
                <a:xfrm flipH="1">
                  <a:off x="2262540" y="342218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55" name="Straight Connector 1054"/>
                <p:cNvCxnSpPr/>
                <p:nvPr/>
              </p:nvCxnSpPr>
              <p:spPr>
                <a:xfrm flipH="1" flipV="1">
                  <a:off x="2189584" y="337107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56" name="Straight Connector 1055"/>
                <p:cNvCxnSpPr/>
                <p:nvPr/>
              </p:nvCxnSpPr>
              <p:spPr>
                <a:xfrm flipH="1">
                  <a:off x="2214913" y="341085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1025" name="Group 1024"/>
              <p:cNvGrpSpPr/>
              <p:nvPr/>
            </p:nvGrpSpPr>
            <p:grpSpPr>
              <a:xfrm rot="900000">
                <a:off x="1585559" y="2425688"/>
                <a:ext cx="130895" cy="38033"/>
                <a:chOff x="1970407" y="317356"/>
                <a:chExt cx="206290" cy="34408"/>
              </a:xfrm>
            </p:grpSpPr>
            <p:cxnSp>
              <p:nvCxnSpPr>
                <p:cNvPr id="1043" name="Straight Connector 1042"/>
                <p:cNvCxnSpPr/>
                <p:nvPr/>
              </p:nvCxnSpPr>
              <p:spPr>
                <a:xfrm flipH="1" flipV="1">
                  <a:off x="2117427" y="319894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44" name="Straight Connector 1043"/>
                <p:cNvCxnSpPr/>
                <p:nvPr/>
              </p:nvCxnSpPr>
              <p:spPr>
                <a:xfrm flipH="1" flipV="1">
                  <a:off x="2069800" y="317356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45" name="Straight Connector 1044"/>
                <p:cNvCxnSpPr/>
                <p:nvPr/>
              </p:nvCxnSpPr>
              <p:spPr>
                <a:xfrm flipH="1" flipV="1">
                  <a:off x="2018476" y="318885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46" name="Straight Connector 1045"/>
                <p:cNvCxnSpPr/>
                <p:nvPr/>
              </p:nvCxnSpPr>
              <p:spPr>
                <a:xfrm flipH="1">
                  <a:off x="2093681" y="322118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47" name="Straight Connector 1046"/>
                <p:cNvCxnSpPr/>
                <p:nvPr/>
              </p:nvCxnSpPr>
              <p:spPr>
                <a:xfrm flipH="1">
                  <a:off x="2043363" y="322467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48" name="Straight Connector 1047"/>
                <p:cNvCxnSpPr/>
                <p:nvPr/>
              </p:nvCxnSpPr>
              <p:spPr>
                <a:xfrm flipH="1" flipV="1">
                  <a:off x="1970407" y="317356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49" name="Straight Connector 1048"/>
                <p:cNvCxnSpPr/>
                <p:nvPr/>
              </p:nvCxnSpPr>
              <p:spPr>
                <a:xfrm flipH="1">
                  <a:off x="1995736" y="321334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50" name="Straight Connector 1049"/>
                <p:cNvCxnSpPr/>
                <p:nvPr/>
              </p:nvCxnSpPr>
              <p:spPr>
                <a:xfrm rot="6647329">
                  <a:off x="2159224" y="333185"/>
                  <a:ext cx="2410" cy="3253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1026" name="Oval 109"/>
              <p:cNvSpPr>
                <a:spLocks noChangeArrowheads="1"/>
              </p:cNvSpPr>
              <p:nvPr/>
            </p:nvSpPr>
            <p:spPr bwMode="auto">
              <a:xfrm rot="18000000" flipH="1">
                <a:off x="604018" y="1816682"/>
                <a:ext cx="53567" cy="96209"/>
              </a:xfrm>
              <a:prstGeom prst="ellipse">
                <a:avLst/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ts val="1000"/>
                  </a:spcBef>
                  <a:buFont typeface="Arial" panose="020B0604020202020204" pitchFamily="34" charset="0"/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ts val="1000"/>
                  </a:spcBef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ts val="1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  <a:cs typeface="Arial" panose="020B0604020202020204" pitchFamily="34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endParaRPr>
              </a:p>
            </p:txBody>
          </p:sp>
          <p:grpSp>
            <p:nvGrpSpPr>
              <p:cNvPr id="1027" name="Group 1026"/>
              <p:cNvGrpSpPr/>
              <p:nvPr/>
            </p:nvGrpSpPr>
            <p:grpSpPr>
              <a:xfrm rot="9000000">
                <a:off x="494008" y="1829212"/>
                <a:ext cx="94900" cy="38033"/>
                <a:chOff x="2189584" y="337107"/>
                <a:chExt cx="149563" cy="34408"/>
              </a:xfrm>
            </p:grpSpPr>
            <p:cxnSp>
              <p:nvCxnSpPr>
                <p:cNvPr id="1037" name="Straight Connector 1036"/>
                <p:cNvCxnSpPr/>
                <p:nvPr/>
              </p:nvCxnSpPr>
              <p:spPr>
                <a:xfrm flipH="1" flipV="1">
                  <a:off x="2288977" y="337107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38" name="Straight Connector 1037"/>
                <p:cNvCxnSpPr/>
                <p:nvPr/>
              </p:nvCxnSpPr>
              <p:spPr>
                <a:xfrm flipH="1" flipV="1">
                  <a:off x="2237653" y="338636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39" name="Straight Connector 1038"/>
                <p:cNvCxnSpPr/>
                <p:nvPr/>
              </p:nvCxnSpPr>
              <p:spPr>
                <a:xfrm flipH="1">
                  <a:off x="2312858" y="341869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40" name="Straight Connector 1039"/>
                <p:cNvCxnSpPr/>
                <p:nvPr/>
              </p:nvCxnSpPr>
              <p:spPr>
                <a:xfrm flipH="1">
                  <a:off x="2262540" y="342218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41" name="Straight Connector 1040"/>
                <p:cNvCxnSpPr/>
                <p:nvPr/>
              </p:nvCxnSpPr>
              <p:spPr>
                <a:xfrm flipH="1" flipV="1">
                  <a:off x="2189584" y="337107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42" name="Straight Connector 1041"/>
                <p:cNvCxnSpPr/>
                <p:nvPr/>
              </p:nvCxnSpPr>
              <p:spPr>
                <a:xfrm flipH="1">
                  <a:off x="2214913" y="341085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grpSp>
            <p:nvGrpSpPr>
              <p:cNvPr id="1028" name="Group 1027"/>
              <p:cNvGrpSpPr/>
              <p:nvPr/>
            </p:nvGrpSpPr>
            <p:grpSpPr>
              <a:xfrm rot="11352671">
                <a:off x="504827" y="1893046"/>
                <a:ext cx="130895" cy="38033"/>
                <a:chOff x="1970407" y="317356"/>
                <a:chExt cx="206290" cy="34408"/>
              </a:xfrm>
            </p:grpSpPr>
            <p:cxnSp>
              <p:nvCxnSpPr>
                <p:cNvPr id="1029" name="Straight Connector 1028"/>
                <p:cNvCxnSpPr/>
                <p:nvPr/>
              </p:nvCxnSpPr>
              <p:spPr>
                <a:xfrm flipH="1" flipV="1">
                  <a:off x="2117427" y="319894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30" name="Straight Connector 1029"/>
                <p:cNvCxnSpPr/>
                <p:nvPr/>
              </p:nvCxnSpPr>
              <p:spPr>
                <a:xfrm flipH="1" flipV="1">
                  <a:off x="2069800" y="317356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31" name="Straight Connector 1030"/>
                <p:cNvCxnSpPr/>
                <p:nvPr/>
              </p:nvCxnSpPr>
              <p:spPr>
                <a:xfrm flipH="1" flipV="1">
                  <a:off x="2018476" y="318885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32" name="Straight Connector 1031"/>
                <p:cNvCxnSpPr/>
                <p:nvPr/>
              </p:nvCxnSpPr>
              <p:spPr>
                <a:xfrm flipH="1">
                  <a:off x="2093681" y="322118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33" name="Straight Connector 1032"/>
                <p:cNvCxnSpPr/>
                <p:nvPr/>
              </p:nvCxnSpPr>
              <p:spPr>
                <a:xfrm flipH="1">
                  <a:off x="2043363" y="322467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34" name="Straight Connector 1033"/>
                <p:cNvCxnSpPr/>
                <p:nvPr/>
              </p:nvCxnSpPr>
              <p:spPr>
                <a:xfrm flipH="1" flipV="1">
                  <a:off x="1970407" y="317356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35" name="Straight Connector 1034"/>
                <p:cNvCxnSpPr/>
                <p:nvPr/>
              </p:nvCxnSpPr>
              <p:spPr>
                <a:xfrm flipH="1">
                  <a:off x="1995736" y="321334"/>
                  <a:ext cx="26289" cy="2929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036" name="Straight Connector 1035"/>
                <p:cNvCxnSpPr/>
                <p:nvPr/>
              </p:nvCxnSpPr>
              <p:spPr>
                <a:xfrm rot="6647329">
                  <a:off x="2159224" y="333185"/>
                  <a:ext cx="2410" cy="3253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</p:grpSp>
      </p:grpSp>
      <p:sp>
        <p:nvSpPr>
          <p:cNvPr id="1151" name="Line 25"/>
          <p:cNvSpPr>
            <a:spLocks noChangeShapeType="1"/>
          </p:cNvSpPr>
          <p:nvPr/>
        </p:nvSpPr>
        <p:spPr bwMode="auto">
          <a:xfrm flipV="1">
            <a:off x="3909819" y="3122914"/>
            <a:ext cx="677521" cy="280648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1152" name="Text Box 27"/>
          <p:cNvSpPr txBox="1">
            <a:spLocks noChangeArrowheads="1"/>
          </p:cNvSpPr>
          <p:nvPr/>
        </p:nvSpPr>
        <p:spPr bwMode="auto">
          <a:xfrm>
            <a:off x="3890241" y="2842405"/>
            <a:ext cx="7667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r" eaLnBrk="1" hangingPunct="1">
              <a:buFontTx/>
              <a:buNone/>
            </a:pPr>
            <a:r>
              <a:rPr lang="en-AU" altLang="en-US" sz="1600" dirty="0" err="1">
                <a:solidFill>
                  <a:srgbClr val="0070C0"/>
                </a:solidFill>
                <a:latin typeface="Calibri" panose="020F0502020204030204" pitchFamily="34" charset="0"/>
              </a:rPr>
              <a:t>vRNAs</a:t>
            </a:r>
            <a:endParaRPr lang="en-AU" altLang="en-US" sz="16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cxnSp>
        <p:nvCxnSpPr>
          <p:cNvPr id="1153" name="Straight Connector 1152"/>
          <p:cNvCxnSpPr/>
          <p:nvPr/>
        </p:nvCxnSpPr>
        <p:spPr>
          <a:xfrm>
            <a:off x="4653469" y="3027234"/>
            <a:ext cx="695325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4" name="Straight Connector 1153"/>
          <p:cNvCxnSpPr/>
          <p:nvPr/>
        </p:nvCxnSpPr>
        <p:spPr>
          <a:xfrm>
            <a:off x="4653469" y="3152647"/>
            <a:ext cx="465138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55" name="Line 28"/>
          <p:cNvSpPr>
            <a:spLocks noChangeShapeType="1"/>
          </p:cNvSpPr>
          <p:nvPr/>
        </p:nvSpPr>
        <p:spPr bwMode="auto">
          <a:xfrm>
            <a:off x="5454523" y="3071868"/>
            <a:ext cx="864533" cy="310657"/>
          </a:xfrm>
          <a:prstGeom prst="line">
            <a:avLst/>
          </a:prstGeom>
          <a:noFill/>
          <a:ln w="255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213" name="Text Box 84"/>
          <p:cNvSpPr txBox="1">
            <a:spLocks noChangeArrowheads="1"/>
          </p:cNvSpPr>
          <p:nvPr/>
        </p:nvSpPr>
        <p:spPr bwMode="auto">
          <a:xfrm>
            <a:off x="2486666" y="5400328"/>
            <a:ext cx="1872208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buFontTx/>
              <a:buNone/>
            </a:pPr>
            <a:r>
              <a:rPr lang="en-AU" altLang="en-US" sz="1600" i="1" dirty="0" err="1">
                <a:solidFill>
                  <a:srgbClr val="000000"/>
                </a:solidFill>
                <a:latin typeface="Calibri" panose="020F0502020204030204" pitchFamily="34" charset="0"/>
              </a:rPr>
              <a:t>dslDNA</a:t>
            </a:r>
            <a:r>
              <a:rPr lang="en-AU" altLang="en-US" sz="1600" i="1" dirty="0">
                <a:solidFill>
                  <a:srgbClr val="000000"/>
                </a:solidFill>
                <a:latin typeface="Calibri" panose="020F0502020204030204" pitchFamily="34" charset="0"/>
              </a:rPr>
              <a:t> genome (~5%) </a:t>
            </a:r>
          </a:p>
        </p:txBody>
      </p:sp>
      <p:sp>
        <p:nvSpPr>
          <p:cNvPr id="322" name="Text Box 84"/>
          <p:cNvSpPr txBox="1">
            <a:spLocks noChangeArrowheads="1"/>
          </p:cNvSpPr>
          <p:nvPr/>
        </p:nvSpPr>
        <p:spPr bwMode="auto">
          <a:xfrm>
            <a:off x="2486666" y="1151856"/>
            <a:ext cx="1656184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buFontTx/>
              <a:buNone/>
            </a:pPr>
            <a:r>
              <a:rPr lang="en-AU" altLang="en-US" sz="1600" i="1" dirty="0" err="1">
                <a:solidFill>
                  <a:srgbClr val="000000"/>
                </a:solidFill>
                <a:latin typeface="Calibri" panose="020F0502020204030204" pitchFamily="34" charset="0"/>
              </a:rPr>
              <a:t>rcDNA</a:t>
            </a:r>
            <a:r>
              <a:rPr lang="en-AU" altLang="en-US" sz="1600" i="1" dirty="0">
                <a:solidFill>
                  <a:srgbClr val="000000"/>
                </a:solidFill>
                <a:latin typeface="Calibri" panose="020F0502020204030204" pitchFamily="34" charset="0"/>
              </a:rPr>
              <a:t> genome (~95%) </a:t>
            </a:r>
          </a:p>
        </p:txBody>
      </p:sp>
      <p:sp>
        <p:nvSpPr>
          <p:cNvPr id="792" name="Line 25"/>
          <p:cNvSpPr>
            <a:spLocks noChangeShapeType="1"/>
          </p:cNvSpPr>
          <p:nvPr/>
        </p:nvSpPr>
        <p:spPr bwMode="auto">
          <a:xfrm flipV="1">
            <a:off x="3854818" y="4104184"/>
            <a:ext cx="851358" cy="352656"/>
          </a:xfrm>
          <a:prstGeom prst="line">
            <a:avLst/>
          </a:prstGeom>
          <a:noFill/>
          <a:ln w="2556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cxnSp>
        <p:nvCxnSpPr>
          <p:cNvPr id="838" name="Straight Arrow Connector 837"/>
          <p:cNvCxnSpPr/>
          <p:nvPr/>
        </p:nvCxnSpPr>
        <p:spPr>
          <a:xfrm flipV="1">
            <a:off x="6648872" y="1776600"/>
            <a:ext cx="4126" cy="449658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91" name="Straight Arrow Connector 790"/>
          <p:cNvCxnSpPr/>
          <p:nvPr/>
        </p:nvCxnSpPr>
        <p:spPr>
          <a:xfrm flipH="1">
            <a:off x="4022471" y="5621605"/>
            <a:ext cx="2652132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94" name="Straight Arrow Connector 793"/>
          <p:cNvCxnSpPr/>
          <p:nvPr/>
        </p:nvCxnSpPr>
        <p:spPr>
          <a:xfrm flipH="1">
            <a:off x="6672223" y="4953690"/>
            <a:ext cx="1" cy="680612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miter lim="800000"/>
            <a:tailEnd type="none"/>
          </a:ln>
          <a:effectLst/>
        </p:spPr>
      </p:cxnSp>
      <p:sp>
        <p:nvSpPr>
          <p:cNvPr id="796" name="Title 1"/>
          <p:cNvSpPr txBox="1">
            <a:spLocks/>
          </p:cNvSpPr>
          <p:nvPr/>
        </p:nvSpPr>
        <p:spPr bwMode="auto">
          <a:xfrm>
            <a:off x="-1588" y="44624"/>
            <a:ext cx="9145587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altLang="en-US" sz="40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HBV replication cycle</a:t>
            </a:r>
          </a:p>
        </p:txBody>
      </p:sp>
    </p:spTree>
    <p:extLst>
      <p:ext uri="{BB962C8B-B14F-4D97-AF65-F5344CB8AC3E}">
        <p14:creationId xmlns:p14="http://schemas.microsoft.com/office/powerpoint/2010/main" val="324719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  <p:bldP spid="213" grpId="0"/>
      <p:bldP spid="79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85"/>
          <p:cNvSpPr txBox="1">
            <a:spLocks noChangeArrowheads="1"/>
          </p:cNvSpPr>
          <p:nvPr/>
        </p:nvSpPr>
        <p:spPr bwMode="auto">
          <a:xfrm>
            <a:off x="34763" y="692696"/>
            <a:ext cx="8951913" cy="2926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1200150" indent="-4572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Integration occurs at dsDNA breaks in 1 per ~10</a:t>
            </a:r>
            <a:r>
              <a:rPr lang="de-DE" altLang="en-US" sz="2800" baseline="30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cells </a:t>
            </a:r>
          </a:p>
          <a:p>
            <a:pPr eaLnBrk="1" hangingPunct="1">
              <a:spcBef>
                <a:spcPct val="0"/>
              </a:spcBef>
            </a:pP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Integrated HBV DNA is linked with HCC (&gt;60% tumours)</a:t>
            </a:r>
          </a:p>
          <a:p>
            <a:pPr lvl="1" eaLnBrk="1" hangingPunct="1">
              <a:spcBef>
                <a:spcPct val="0"/>
              </a:spcBef>
            </a:pPr>
            <a:r>
              <a:rPr lang="en-AU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drive expression of downstream genes –&gt; </a:t>
            </a:r>
            <a:r>
              <a:rPr lang="en-AU" altLang="en-US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cis</a:t>
            </a:r>
            <a:r>
              <a:rPr lang="en-AU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-activation</a:t>
            </a:r>
          </a:p>
          <a:p>
            <a:pPr lvl="1" eaLnBrk="1" hangingPunct="1">
              <a:spcBef>
                <a:spcPct val="0"/>
              </a:spcBef>
            </a:pPr>
            <a:r>
              <a:rPr lang="en-AU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 code for viral proteins -&gt; </a:t>
            </a:r>
            <a:r>
              <a:rPr lang="en-AU" altLang="en-US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</a:t>
            </a:r>
            <a:r>
              <a:rPr lang="en-AU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-activation</a:t>
            </a:r>
          </a:p>
          <a:p>
            <a:pPr lvl="1" eaLnBrk="1" hangingPunct="1">
              <a:spcBef>
                <a:spcPct val="0"/>
              </a:spcBef>
            </a:pPr>
            <a:endParaRPr lang="en-AU" alt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Integrated HBV DNA </a:t>
            </a: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maintain expression of </a:t>
            </a:r>
            <a:r>
              <a:rPr lang="en-AU" altLang="en-US" sz="28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HBsAg</a:t>
            </a:r>
            <a:endParaRPr lang="en-AU" altLang="en-US" sz="2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spcBef>
                <a:spcPct val="0"/>
              </a:spcBef>
            </a:pPr>
            <a:r>
              <a:rPr lang="en-AU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 it affect functional cure, i.e. HBs-loss? </a:t>
            </a:r>
          </a:p>
          <a:p>
            <a:pPr lvl="1">
              <a:spcBef>
                <a:spcPct val="0"/>
              </a:spcBef>
            </a:pPr>
            <a:endParaRPr lang="en-AU" alt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316" name="Picture 10" descr="C:\Users\Thomas Tu\Dropbox\Personal\Papers\Integration review\Fig1b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588" y="4121861"/>
            <a:ext cx="5648325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11" descr="C:\Users\Thomas Tu\Dropbox\Personal\Papers\Submitted\Integration review\Figure 1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920171"/>
            <a:ext cx="3068108" cy="3037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Rectangle 12"/>
          <p:cNvSpPr>
            <a:spLocks noChangeArrowheads="1"/>
          </p:cNvSpPr>
          <p:nvPr/>
        </p:nvSpPr>
        <p:spPr bwMode="auto">
          <a:xfrm>
            <a:off x="341652" y="3312369"/>
            <a:ext cx="27181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AU" altLang="en-US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Circular form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en-US" sz="2000" i="1" u="sng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(replication-competent)</a:t>
            </a:r>
            <a:endParaRPr lang="en-AU" altLang="en-US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19" name="Rectangle 13"/>
          <p:cNvSpPr>
            <a:spLocks noChangeArrowheads="1"/>
          </p:cNvSpPr>
          <p:nvPr/>
        </p:nvSpPr>
        <p:spPr bwMode="auto">
          <a:xfrm>
            <a:off x="4949620" y="3396571"/>
            <a:ext cx="270804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AU" altLang="en-US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Integrated </a:t>
            </a:r>
            <a:r>
              <a:rPr lang="en-AU" altLang="en-US" sz="20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dslDNA</a:t>
            </a:r>
            <a:r>
              <a:rPr lang="en-AU" altLang="en-US" sz="20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en-US" sz="2000" i="1" u="sng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(replication-deficient)</a:t>
            </a:r>
            <a:endParaRPr lang="en-AU" altLang="en-US" sz="2000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Box 84"/>
          <p:cNvSpPr txBox="1">
            <a:spLocks noChangeArrowheads="1"/>
          </p:cNvSpPr>
          <p:nvPr/>
        </p:nvSpPr>
        <p:spPr bwMode="auto">
          <a:xfrm>
            <a:off x="6808380" y="6093296"/>
            <a:ext cx="2300124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r" eaLnBrk="1" fontAlgn="auto" hangingPunct="1">
              <a:spcAft>
                <a:spcPts val="0"/>
              </a:spcAft>
              <a:buFontTx/>
              <a:buNone/>
            </a:pPr>
            <a:r>
              <a:rPr lang="en-AU" altLang="en-US" sz="18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 et al. 2018, Viruses</a:t>
            </a:r>
          </a:p>
        </p:txBody>
      </p:sp>
      <p:sp>
        <p:nvSpPr>
          <p:cNvPr id="3" name="&quot;No&quot; Symbol 2"/>
          <p:cNvSpPr/>
          <p:nvPr/>
        </p:nvSpPr>
        <p:spPr>
          <a:xfrm>
            <a:off x="3986967" y="4077072"/>
            <a:ext cx="592653" cy="592653"/>
          </a:xfrm>
          <a:prstGeom prst="noSmoking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&quot;No&quot; Symbol 10"/>
          <p:cNvSpPr/>
          <p:nvPr/>
        </p:nvSpPr>
        <p:spPr>
          <a:xfrm>
            <a:off x="4488316" y="4547984"/>
            <a:ext cx="592653" cy="592653"/>
          </a:xfrm>
          <a:prstGeom prst="noSmoking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880868" y="4815207"/>
            <a:ext cx="1575707" cy="1249385"/>
          </a:xfrm>
          <a:prstGeom prst="ellipse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012517" y="4283809"/>
            <a:ext cx="2223779" cy="801375"/>
          </a:xfrm>
          <a:prstGeom prst="ellipse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-1588" y="59853"/>
            <a:ext cx="9145587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altLang="en-US" sz="40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HBV DNA integration</a:t>
            </a:r>
          </a:p>
        </p:txBody>
      </p:sp>
      <p:sp>
        <p:nvSpPr>
          <p:cNvPr id="15" name="Oval 14"/>
          <p:cNvSpPr/>
          <p:nvPr/>
        </p:nvSpPr>
        <p:spPr>
          <a:xfrm>
            <a:off x="7362912" y="4077072"/>
            <a:ext cx="1587975" cy="711668"/>
          </a:xfrm>
          <a:prstGeom prst="ellipse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84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  <p:bldP spid="13319" grpId="0"/>
      <p:bldP spid="9" grpId="0"/>
      <p:bldP spid="3" grpId="0" animBg="1"/>
      <p:bldP spid="11" grpId="0" animBg="1"/>
      <p:bldP spid="4" grpId="0" animBg="1"/>
      <p:bldP spid="13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Text Box 85"/>
          <p:cNvSpPr txBox="1">
            <a:spLocks noChangeArrowheads="1"/>
          </p:cNvSpPr>
          <p:nvPr/>
        </p:nvSpPr>
        <p:spPr bwMode="auto">
          <a:xfrm>
            <a:off x="395538" y="1916832"/>
            <a:ext cx="8352926" cy="421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1200150" indent="-4572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marL="514350" indent="-514350">
              <a:spcBef>
                <a:spcPts val="0"/>
              </a:spcBef>
              <a:spcAft>
                <a:spcPts val="2400"/>
              </a:spcAft>
              <a:buAutoNum type="arabicParenR"/>
            </a:pPr>
            <a:r>
              <a:rPr lang="de-DE" alt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are HBV DNA integrations doing? </a:t>
            </a:r>
          </a:p>
          <a:p>
            <a:pPr marL="514350" indent="-514350">
              <a:spcBef>
                <a:spcPts val="0"/>
              </a:spcBef>
              <a:spcAft>
                <a:spcPts val="2400"/>
              </a:spcAft>
              <a:buAutoNum type="arabicParenR"/>
            </a:pPr>
            <a:r>
              <a:rPr lang="de-DE" alt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 HBV DNA integrations prevent functional cure?</a:t>
            </a:r>
          </a:p>
          <a:p>
            <a:pPr marL="514350" indent="-514350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AutoNum type="arabicParenR"/>
            </a:pPr>
            <a:r>
              <a:rPr lang="de-DE" alt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How can we </a:t>
            </a:r>
            <a:r>
              <a:rPr lang="de-DE" altLang="en-US" sz="36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stop, reduce, or eliminate integrations? </a:t>
            </a:r>
            <a:endParaRPr lang="de-DE" altLang="en-US" sz="3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0">
              <a:spcBef>
                <a:spcPct val="0"/>
              </a:spcBef>
              <a:buNone/>
            </a:pPr>
            <a:endParaRPr lang="en-AU" altLang="en-US" sz="2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-1588" y="476672"/>
            <a:ext cx="9145587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altLang="en-US" sz="40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Key questions in HBV integration biology</a:t>
            </a:r>
          </a:p>
        </p:txBody>
      </p:sp>
    </p:spTree>
    <p:extLst>
      <p:ext uri="{BB962C8B-B14F-4D97-AF65-F5344CB8AC3E}">
        <p14:creationId xmlns:p14="http://schemas.microsoft.com/office/powerpoint/2010/main" val="248914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itle 1"/>
          <p:cNvSpPr>
            <a:spLocks noGrp="1"/>
          </p:cNvSpPr>
          <p:nvPr>
            <p:ph type="title"/>
          </p:nvPr>
        </p:nvSpPr>
        <p:spPr>
          <a:xfrm>
            <a:off x="-1588" y="188640"/>
            <a:ext cx="9145587" cy="704851"/>
          </a:xfrm>
        </p:spPr>
        <p:txBody>
          <a:bodyPr/>
          <a:lstStyle/>
          <a:p>
            <a:r>
              <a:rPr lang="en-AU" altLang="en-US" sz="400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1 - Cellular changes driven by integrations</a:t>
            </a:r>
          </a:p>
        </p:txBody>
      </p:sp>
      <p:sp>
        <p:nvSpPr>
          <p:cNvPr id="26" name="Text Box 85"/>
          <p:cNvSpPr txBox="1">
            <a:spLocks noChangeArrowheads="1"/>
          </p:cNvSpPr>
          <p:nvPr/>
        </p:nvSpPr>
        <p:spPr bwMode="auto">
          <a:xfrm>
            <a:off x="186507" y="1012333"/>
            <a:ext cx="8930582" cy="5080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1200150" indent="-4572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de-DE" alt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Integrations themselves </a:t>
            </a:r>
            <a:r>
              <a:rPr lang="de-DE" altLang="en-US" sz="36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alter </a:t>
            </a:r>
            <a:r>
              <a:rPr lang="de-DE" alt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host DNA</a:t>
            </a:r>
          </a:p>
          <a:p>
            <a:pPr lvl="1">
              <a:spcBef>
                <a:spcPts val="600"/>
              </a:spcBef>
            </a:pPr>
            <a:r>
              <a:rPr lang="de-DE" alt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Insertional mutagenesis</a:t>
            </a:r>
          </a:p>
          <a:p>
            <a:pPr lvl="1">
              <a:spcBef>
                <a:spcPts val="600"/>
              </a:spcBef>
            </a:pPr>
            <a:r>
              <a:rPr lang="de-DE" alt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Translocations</a:t>
            </a:r>
            <a:endParaRPr lang="de-DE" altLang="en-US" sz="3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2400"/>
              </a:spcBef>
            </a:pPr>
            <a:r>
              <a:rPr lang="de-DE" alt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HBx from integrated DNA</a:t>
            </a:r>
          </a:p>
          <a:p>
            <a:pPr lvl="1">
              <a:spcBef>
                <a:spcPts val="600"/>
              </a:spcBef>
            </a:pPr>
            <a:r>
              <a:rPr lang="de-DE" alt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Associated with DNA damage</a:t>
            </a:r>
            <a:endParaRPr lang="de-DE" altLang="en-US" sz="3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2400"/>
              </a:spcBef>
            </a:pPr>
            <a:r>
              <a:rPr lang="de-DE" altLang="en-US" sz="3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HBs from integrated DNA</a:t>
            </a:r>
          </a:p>
          <a:p>
            <a:pPr lvl="1">
              <a:spcBef>
                <a:spcPts val="600"/>
              </a:spcBef>
            </a:pPr>
            <a:r>
              <a:rPr lang="de-DE" alt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Associated with ER stress</a:t>
            </a:r>
          </a:p>
          <a:p>
            <a:pPr lvl="1">
              <a:spcBef>
                <a:spcPct val="0"/>
              </a:spcBef>
            </a:pPr>
            <a:endParaRPr lang="en-AU" altLang="en-US" sz="2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34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itle 1"/>
          <p:cNvSpPr>
            <a:spLocks noGrp="1"/>
          </p:cNvSpPr>
          <p:nvPr>
            <p:ph type="title"/>
          </p:nvPr>
        </p:nvSpPr>
        <p:spPr>
          <a:xfrm>
            <a:off x="-1588" y="188640"/>
            <a:ext cx="9145587" cy="704851"/>
          </a:xfrm>
        </p:spPr>
        <p:txBody>
          <a:bodyPr/>
          <a:lstStyle/>
          <a:p>
            <a:r>
              <a:rPr lang="en-AU" altLang="en-US" sz="400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History of detecting integrations</a:t>
            </a:r>
          </a:p>
        </p:txBody>
      </p:sp>
      <p:sp>
        <p:nvSpPr>
          <p:cNvPr id="26" name="Text Box 85"/>
          <p:cNvSpPr txBox="1">
            <a:spLocks noChangeArrowheads="1"/>
          </p:cNvSpPr>
          <p:nvPr/>
        </p:nvSpPr>
        <p:spPr bwMode="auto">
          <a:xfrm>
            <a:off x="35496" y="980728"/>
            <a:ext cx="8930582" cy="4865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1200150" indent="-4572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ts val="1800"/>
              </a:spcBef>
            </a:pPr>
            <a:r>
              <a:rPr lang="de-DE" alt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Southern blot era:</a:t>
            </a: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Integrations classically associated with late-stage disease (characterisation in tumour and cirrhotic tissues), decades after infection</a:t>
            </a:r>
          </a:p>
          <a:p>
            <a:pPr>
              <a:spcBef>
                <a:spcPts val="1800"/>
              </a:spcBef>
            </a:pPr>
            <a:r>
              <a:rPr lang="de-DE" alt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PCR era:</a:t>
            </a: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Integrations detected after 6 days of acute </a:t>
            </a:r>
            <a:r>
              <a:rPr lang="de-DE" altLang="en-US" sz="28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vivo </a:t>
            </a: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infection (woodchuck and chimp models) </a:t>
            </a:r>
          </a:p>
          <a:p>
            <a:pPr>
              <a:spcBef>
                <a:spcPts val="1800"/>
              </a:spcBef>
            </a:pPr>
            <a:r>
              <a:rPr lang="de-DE" altLang="en-US" sz="2800" b="1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vitro </a:t>
            </a:r>
            <a:r>
              <a:rPr lang="de-DE" altLang="en-US" sz="2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infection model era: </a:t>
            </a: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Integration occurs prior to </a:t>
            </a:r>
            <a:r>
              <a:rPr lang="de-DE" altLang="en-US" sz="28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novo </a:t>
            </a: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virus replication (decades prior to HCC)</a:t>
            </a:r>
          </a:p>
          <a:p>
            <a:pPr lvl="1">
              <a:spcBef>
                <a:spcPct val="0"/>
              </a:spcBef>
            </a:pPr>
            <a:endParaRPr lang="en-AU" alt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AU" alt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discovery lowered the likely strength of the pro-oncogenic effects of integrations</a:t>
            </a:r>
          </a:p>
        </p:txBody>
      </p:sp>
      <p:sp>
        <p:nvSpPr>
          <p:cNvPr id="4" name="Text Box 84">
            <a:extLst>
              <a:ext uri="{FF2B5EF4-FFF2-40B4-BE49-F238E27FC236}">
                <a16:creationId xmlns:a16="http://schemas.microsoft.com/office/drawing/2014/main" xmlns="" id="{010BA78E-3A26-A254-8A16-60B08372D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20" y="2222116"/>
            <a:ext cx="4820404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r">
              <a:buNone/>
            </a:pPr>
            <a:r>
              <a:rPr lang="en-GB" sz="1400" dirty="0"/>
              <a:t>Koshy, et al. 1981, </a:t>
            </a:r>
            <a:r>
              <a:rPr lang="en-GB" sz="1400" i="1" dirty="0"/>
              <a:t>J Gen </a:t>
            </a:r>
            <a:r>
              <a:rPr lang="en-GB" sz="1400" i="1" dirty="0" err="1"/>
              <a:t>Virol</a:t>
            </a:r>
            <a:r>
              <a:rPr lang="en-GB" sz="1400" dirty="0"/>
              <a:t>; </a:t>
            </a:r>
            <a:r>
              <a:rPr lang="en-GB" sz="1400" dirty="0" err="1"/>
              <a:t>Brechot</a:t>
            </a:r>
            <a:r>
              <a:rPr lang="en-GB" sz="1400" dirty="0"/>
              <a:t> et al. 1980 </a:t>
            </a:r>
            <a:r>
              <a:rPr lang="en-GB" sz="1400" i="1" dirty="0"/>
              <a:t>Nature</a:t>
            </a:r>
            <a:endParaRPr lang="en-AU" altLang="en-US" sz="1100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Box 84">
            <a:extLst>
              <a:ext uri="{FF2B5EF4-FFF2-40B4-BE49-F238E27FC236}">
                <a16:creationId xmlns:a16="http://schemas.microsoft.com/office/drawing/2014/main" xmlns="" id="{252DAE34-2E54-A7F4-5A8B-0E9F4E5FD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888" y="3310862"/>
            <a:ext cx="5127056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r">
              <a:buNone/>
            </a:pPr>
            <a:r>
              <a:rPr lang="en-GB" sz="1400" dirty="0"/>
              <a:t>Summers et al., 2003 PNAS; Yang &amp; Summers,1999. J </a:t>
            </a:r>
            <a:r>
              <a:rPr lang="en-GB" sz="1400" dirty="0" err="1"/>
              <a:t>Virol</a:t>
            </a:r>
            <a:r>
              <a:rPr lang="en-GB" sz="1400" dirty="0"/>
              <a:t>.</a:t>
            </a:r>
          </a:p>
        </p:txBody>
      </p:sp>
      <p:sp>
        <p:nvSpPr>
          <p:cNvPr id="6" name="Text Box 84">
            <a:extLst>
              <a:ext uri="{FF2B5EF4-FFF2-40B4-BE49-F238E27FC236}">
                <a16:creationId xmlns:a16="http://schemas.microsoft.com/office/drawing/2014/main" xmlns="" id="{8BCE9919-A592-630C-7F7F-209FCD942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676" y="4446406"/>
            <a:ext cx="4550992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r">
              <a:buNone/>
            </a:pPr>
            <a:r>
              <a:rPr lang="en-GB" sz="1400" dirty="0"/>
              <a:t>Tu et al., 2021 JHEP Reports; Tu et al., 2018 J </a:t>
            </a:r>
            <a:r>
              <a:rPr lang="en-GB" sz="1400" dirty="0" err="1"/>
              <a:t>Virol</a:t>
            </a:r>
            <a:r>
              <a:rPr lang="en-GB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857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CA199620-8621-17DF-AE48-4BB2488FCA73}"/>
              </a:ext>
            </a:extLst>
          </p:cNvPr>
          <p:cNvSpPr txBox="1">
            <a:spLocks/>
          </p:cNvSpPr>
          <p:nvPr/>
        </p:nvSpPr>
        <p:spPr bwMode="auto">
          <a:xfrm>
            <a:off x="-1588" y="188640"/>
            <a:ext cx="9145587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altLang="en-US" sz="40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Natural history of integrations</a:t>
            </a:r>
          </a:p>
        </p:txBody>
      </p:sp>
      <p:pic>
        <p:nvPicPr>
          <p:cNvPr id="95234" name="Picture 2">
            <a:extLst>
              <a:ext uri="{FF2B5EF4-FFF2-40B4-BE49-F238E27FC236}">
                <a16:creationId xmlns:a16="http://schemas.microsoft.com/office/drawing/2014/main" xmlns="" id="{AE8350E6-B536-EF61-A728-00020D181C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13" t="32150" b="34975"/>
          <a:stretch/>
        </p:blipFill>
        <p:spPr bwMode="auto">
          <a:xfrm>
            <a:off x="440273" y="932345"/>
            <a:ext cx="3600400" cy="3016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D02F4BBC-3548-747C-40C7-A279614ABE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4" t="64700"/>
          <a:stretch/>
        </p:blipFill>
        <p:spPr bwMode="auto">
          <a:xfrm>
            <a:off x="75210" y="3899332"/>
            <a:ext cx="4550195" cy="205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84">
            <a:extLst>
              <a:ext uri="{FF2B5EF4-FFF2-40B4-BE49-F238E27FC236}">
                <a16:creationId xmlns:a16="http://schemas.microsoft.com/office/drawing/2014/main" xmlns="" id="{48220037-3F44-C362-D1C4-7076AFCE6D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3482" y="5898130"/>
            <a:ext cx="3246550" cy="30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r">
              <a:buNone/>
            </a:pPr>
            <a:r>
              <a:rPr lang="en-GB" sz="1400" dirty="0"/>
              <a:t>Mason </a:t>
            </a:r>
            <a:r>
              <a:rPr lang="en-GB" sz="1400" i="1" dirty="0"/>
              <a:t>et al</a:t>
            </a:r>
            <a:r>
              <a:rPr lang="en-GB" sz="1400" dirty="0"/>
              <a:t>. (2016) </a:t>
            </a:r>
            <a:r>
              <a:rPr lang="en-GB" sz="1400" i="1" dirty="0"/>
              <a:t>Gastroenterology</a:t>
            </a:r>
          </a:p>
        </p:txBody>
      </p:sp>
      <p:pic>
        <p:nvPicPr>
          <p:cNvPr id="9" name="Picture 3" descr="C:\Users\Thomas\Dropbox\Personal\Papers\Clonal proliferation of hepatocytes is associated with disease progression in chronic hepatitis B virus infection\Third time lucky\Data 39.jpg">
            <a:extLst>
              <a:ext uri="{FF2B5EF4-FFF2-40B4-BE49-F238E27FC236}">
                <a16:creationId xmlns:a16="http://schemas.microsoft.com/office/drawing/2014/main" xmlns="" id="{D47486B4-493D-BF7A-23B5-B499237F0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84784"/>
            <a:ext cx="3852840" cy="253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AF94D93-2DC0-3E13-EA0A-1FD2DD93D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4124" y="3878300"/>
            <a:ext cx="28160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Tu</a:t>
            </a:r>
            <a:r>
              <a:rPr lang="en-A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alt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et al. </a:t>
            </a:r>
            <a:r>
              <a:rPr lang="en-A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(2015) </a:t>
            </a:r>
            <a:r>
              <a:rPr lang="en-AU" alt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J Viral Hepatitis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xmlns="" id="{FC14A204-BDC7-3EED-1856-3E8E529D5408}"/>
              </a:ext>
            </a:extLst>
          </p:cNvPr>
          <p:cNvSpPr txBox="1">
            <a:spLocks/>
          </p:cNvSpPr>
          <p:nvPr/>
        </p:nvSpPr>
        <p:spPr bwMode="auto">
          <a:xfrm>
            <a:off x="5735514" y="917773"/>
            <a:ext cx="3200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AU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• = Observed clones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AU" altLang="en-US" sz="1100" b="1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</a:t>
            </a:r>
            <a:r>
              <a:rPr lang="en-AU" alt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= Simulation of </a:t>
            </a:r>
            <a:r>
              <a:rPr lang="en-AU" altLang="en-US" sz="1800" b="1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random</a:t>
            </a:r>
            <a:r>
              <a:rPr lang="en-AU" altLang="en-US" sz="18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liver turnover</a:t>
            </a:r>
            <a:endParaRPr lang="en-AU" alt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0A500BB-8E38-9B21-D370-F940F3CC5096}"/>
              </a:ext>
            </a:extLst>
          </p:cNvPr>
          <p:cNvSpPr txBox="1"/>
          <p:nvPr/>
        </p:nvSpPr>
        <p:spPr>
          <a:xfrm>
            <a:off x="4716016" y="4293384"/>
            <a:ext cx="442651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10000"/>
              <a:defRPr/>
            </a:pPr>
            <a:r>
              <a:rPr lang="en-US" altLang="x-none" sz="2400" dirty="0">
                <a:latin typeface="Calibri" panose="020F0502020204030204" pitchFamily="34" charset="0"/>
                <a:cs typeface="Calibri" panose="020F0502020204030204" pitchFamily="34" charset="0"/>
              </a:rPr>
              <a:t>Integrations increase over course of infection primarily through clonal expansion </a:t>
            </a:r>
            <a:r>
              <a:rPr lang="en-A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esp. </a:t>
            </a:r>
            <a:r>
              <a:rPr lang="en-AU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HBeAg</a:t>
            </a:r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 seroconversion</a:t>
            </a:r>
            <a:r>
              <a:rPr lang="en-A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80975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10000"/>
              <a:defRPr/>
            </a:pPr>
            <a:r>
              <a:rPr lang="en-US" altLang="x-none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Clones have selection </a:t>
            </a:r>
            <a:r>
              <a:rPr lang="en-US" altLang="x-none" sz="2400" dirty="0">
                <a:latin typeface="Calibri" panose="020F0502020204030204" pitchFamily="34" charset="0"/>
                <a:cs typeface="Calibri" panose="020F0502020204030204" pitchFamily="34" charset="0"/>
              </a:rPr>
              <a:t>advantage</a:t>
            </a:r>
          </a:p>
          <a:p>
            <a:pPr marL="180975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10000"/>
              <a:defRPr/>
            </a:pPr>
            <a:endParaRPr lang="en-A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548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3" y="707011"/>
            <a:ext cx="5092826" cy="551405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982" y="6208846"/>
            <a:ext cx="439248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de-DE" altLang="en-US" i="1" dirty="0">
                <a:latin typeface="Calibri" panose="020F0502020204030204" pitchFamily="34" charset="0"/>
              </a:rPr>
              <a:t>Budzinska, ... Tu</a:t>
            </a:r>
            <a:r>
              <a:rPr lang="de-DE" altLang="en-US" dirty="0">
                <a:latin typeface="Calibri" panose="020F0502020204030204" pitchFamily="34" charset="0"/>
              </a:rPr>
              <a:t> (</a:t>
            </a:r>
            <a:r>
              <a:rPr lang="de-DE" altLang="en-US" i="1" dirty="0">
                <a:latin typeface="Calibri" panose="020F0502020204030204" pitchFamily="34" charset="0"/>
              </a:rPr>
              <a:t>2018</a:t>
            </a:r>
            <a:r>
              <a:rPr lang="de-DE" altLang="en-US" dirty="0">
                <a:latin typeface="Calibri" panose="020F0502020204030204" pitchFamily="34" charset="0"/>
              </a:rPr>
              <a:t>) </a:t>
            </a:r>
            <a:r>
              <a:rPr lang="de-DE" altLang="en-US" i="1" dirty="0">
                <a:latin typeface="Calibri" panose="020F0502020204030204" pitchFamily="34" charset="0"/>
              </a:rPr>
              <a:t>Emer. Micro. &amp; Infect.</a:t>
            </a:r>
          </a:p>
          <a:p>
            <a:r>
              <a:rPr lang="de-DE" altLang="en-US" i="1" dirty="0">
                <a:latin typeface="Calibri" panose="020F0502020204030204" pitchFamily="34" charset="0"/>
              </a:rPr>
              <a:t>Budzinska, ... Tu</a:t>
            </a:r>
            <a:r>
              <a:rPr lang="de-DE" altLang="en-US" dirty="0">
                <a:latin typeface="Calibri" panose="020F0502020204030204" pitchFamily="34" charset="0"/>
              </a:rPr>
              <a:t> (</a:t>
            </a:r>
            <a:r>
              <a:rPr lang="de-DE" altLang="en-US" i="1" dirty="0">
                <a:latin typeface="Calibri" panose="020F0502020204030204" pitchFamily="34" charset="0"/>
              </a:rPr>
              <a:t>2018</a:t>
            </a:r>
            <a:r>
              <a:rPr lang="de-DE" altLang="en-US" dirty="0">
                <a:latin typeface="Calibri" panose="020F0502020204030204" pitchFamily="34" charset="0"/>
              </a:rPr>
              <a:t>) </a:t>
            </a:r>
            <a:r>
              <a:rPr lang="de-DE" altLang="en-US" i="1" dirty="0">
                <a:latin typeface="Calibri" panose="020F0502020204030204" pitchFamily="34" charset="0"/>
              </a:rPr>
              <a:t>Genes</a:t>
            </a:r>
            <a:r>
              <a:rPr lang="de-DE" altLang="en-US" dirty="0">
                <a:latin typeface="Calibri" panose="020F0502020204030204" pitchFamily="34" charset="0"/>
              </a:rPr>
              <a:t> </a:t>
            </a:r>
            <a:endParaRPr lang="de-DE" altLang="en-US" i="1" dirty="0">
              <a:latin typeface="Calibri" panose="020F0502020204030204" pitchFamily="34" charset="0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751062" y="604443"/>
            <a:ext cx="11566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ADD9B6"/>
              </a:buClr>
              <a:buSzPct val="140000"/>
              <a:buFont typeface="Times" charset="0"/>
              <a:buChar char="•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rgbClr val="80808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x-none" sz="1400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n=1,024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3376739" y="623493"/>
            <a:ext cx="8874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ADD9B6"/>
              </a:buClr>
              <a:buSzPct val="140000"/>
              <a:buFont typeface="Times" charset="0"/>
              <a:buChar char="•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rgbClr val="80808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x-none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n=161</a:t>
            </a: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778868" y="3355605"/>
            <a:ext cx="9128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ADD9B6"/>
              </a:buClr>
              <a:buSzPct val="140000"/>
              <a:buFont typeface="Times" charset="0"/>
              <a:buChar char="•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rgbClr val="80808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x-none" sz="1400" dirty="0">
                <a:solidFill>
                  <a:srgbClr val="0005B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n=367</a:t>
            </a:r>
          </a:p>
        </p:txBody>
      </p:sp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3419872" y="3340747"/>
            <a:ext cx="9191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ADD9B6"/>
              </a:buClr>
              <a:buSzPct val="140000"/>
              <a:buFont typeface="Times" charset="0"/>
              <a:buChar char="•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rgbClr val="80808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vant Garde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x-none" sz="1400" dirty="0">
                <a:solidFill>
                  <a:srgbClr val="007A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n=194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76056" y="836712"/>
            <a:ext cx="4176464" cy="543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10000"/>
              <a:defRPr/>
            </a:pPr>
            <a:r>
              <a:rPr lang="en-US" altLang="x-none" sz="2400" dirty="0">
                <a:latin typeface="Calibri" panose="020F0502020204030204" pitchFamily="34" charset="0"/>
                <a:cs typeface="Calibri" panose="020F0502020204030204" pitchFamily="34" charset="0"/>
              </a:rPr>
              <a:t>No significant enrichment of integrations in:</a:t>
            </a:r>
          </a:p>
          <a:p>
            <a:pPr marL="457200" indent="-276225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altLang="x-none" sz="2400" dirty="0">
                <a:latin typeface="Calibri" panose="020F0502020204030204" pitchFamily="34" charset="0"/>
                <a:cs typeface="Calibri" panose="020F0502020204030204" pitchFamily="34" charset="0"/>
              </a:rPr>
              <a:t>Expressed vs. non-expressed genes</a:t>
            </a:r>
          </a:p>
          <a:p>
            <a:pPr marL="457200" indent="-276225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altLang="x-none" sz="2400" dirty="0">
                <a:latin typeface="Calibri" panose="020F0502020204030204" pitchFamily="34" charset="0"/>
                <a:cs typeface="Calibri" panose="020F0502020204030204" pitchFamily="34" charset="0"/>
              </a:rPr>
              <a:t>Transcriptional start sites</a:t>
            </a:r>
          </a:p>
          <a:p>
            <a:pPr marL="457200" indent="-276225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altLang="x-none" sz="2400" dirty="0">
                <a:latin typeface="Calibri" panose="020F0502020204030204" pitchFamily="34" charset="0"/>
                <a:cs typeface="Calibri" panose="020F0502020204030204" pitchFamily="34" charset="0"/>
              </a:rPr>
              <a:t>Genes of specific functional pathways</a:t>
            </a:r>
          </a:p>
          <a:p>
            <a:pPr marL="457200" indent="-276225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10000"/>
              <a:buFont typeface="Arial" panose="020B0604020202020204" pitchFamily="34" charset="0"/>
              <a:buChar char="•"/>
              <a:defRPr/>
            </a:pPr>
            <a:r>
              <a:rPr lang="en-US" altLang="x-none" sz="2400" dirty="0">
                <a:latin typeface="Calibri" panose="020F0502020204030204" pitchFamily="34" charset="0"/>
                <a:cs typeface="Calibri" panose="020F0502020204030204" pitchFamily="34" charset="0"/>
              </a:rPr>
              <a:t>Cancer-related genes</a:t>
            </a:r>
            <a:endParaRPr lang="en-US" altLang="x-none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975" algn="ctr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10000"/>
              <a:defRPr/>
            </a:pPr>
            <a:endParaRPr lang="en-US" altLang="x-none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80975" algn="ctr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10000"/>
              <a:defRPr/>
            </a:pPr>
            <a:r>
              <a:rPr lang="en-US" altLang="x-none" sz="2400" dirty="0">
                <a:latin typeface="Calibri" panose="020F0502020204030204" pitchFamily="34" charset="0"/>
                <a:cs typeface="Calibri" panose="020F0502020204030204" pitchFamily="34" charset="0"/>
              </a:rPr>
              <a:t>Random distribution even after clonal expansion</a:t>
            </a:r>
          </a:p>
          <a:p>
            <a:pPr marL="180975" algn="ctr">
              <a:spcAft>
                <a:spcPts val="600"/>
              </a:spcAft>
              <a:buClr>
                <a:schemeClr val="tx1">
                  <a:lumMod val="75000"/>
                  <a:lumOff val="25000"/>
                </a:schemeClr>
              </a:buClr>
              <a:buSzPct val="110000"/>
              <a:defRPr/>
            </a:pPr>
            <a:r>
              <a:rPr lang="en-US" altLang="x-none" sz="2400" b="1" dirty="0">
                <a:latin typeface="Calibri" panose="020F0502020204030204" pitchFamily="34" charset="0"/>
                <a:cs typeface="Calibri" panose="020F0502020204030204" pitchFamily="34" charset="0"/>
              </a:rPr>
              <a:t>=&gt; </a:t>
            </a:r>
            <a:r>
              <a:rPr lang="en-US" altLang="x-none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Cis </a:t>
            </a:r>
            <a:r>
              <a:rPr lang="en-US" altLang="x-none" sz="2400" b="1" dirty="0">
                <a:latin typeface="Calibri" panose="020F0502020204030204" pitchFamily="34" charset="0"/>
                <a:cs typeface="Calibri" panose="020F0502020204030204" pitchFamily="34" charset="0"/>
              </a:rPr>
              <a:t>effects (e.g. insertional mutagenesis) are weak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-1588" y="-14288"/>
            <a:ext cx="9145587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altLang="en-US" sz="40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HBV DNA integration sites</a:t>
            </a:r>
          </a:p>
        </p:txBody>
      </p:sp>
    </p:spTree>
    <p:extLst>
      <p:ext uri="{BB962C8B-B14F-4D97-AF65-F5344CB8AC3E}">
        <p14:creationId xmlns:p14="http://schemas.microsoft.com/office/powerpoint/2010/main" val="4060510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itle 1"/>
          <p:cNvSpPr>
            <a:spLocks noGrp="1"/>
          </p:cNvSpPr>
          <p:nvPr>
            <p:ph type="title"/>
          </p:nvPr>
        </p:nvSpPr>
        <p:spPr>
          <a:xfrm>
            <a:off x="-1588" y="188640"/>
            <a:ext cx="9145587" cy="704851"/>
          </a:xfrm>
        </p:spPr>
        <p:txBody>
          <a:bodyPr/>
          <a:lstStyle/>
          <a:p>
            <a:r>
              <a:rPr lang="en-AU" altLang="en-US" sz="400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Integrations can be associated with chromosomal translocations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1577634-63AC-B095-6DA7-FC23CF77EC3A}"/>
              </a:ext>
            </a:extLst>
          </p:cNvPr>
          <p:cNvSpPr txBox="1"/>
          <p:nvPr/>
        </p:nvSpPr>
        <p:spPr>
          <a:xfrm>
            <a:off x="107504" y="1107901"/>
            <a:ext cx="770485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Long-read sequencing of HBV core biopsies.</a:t>
            </a:r>
          </a:p>
          <a:p>
            <a:pPr algn="ctr"/>
            <a:r>
              <a:rPr lang="en-US" sz="2800" dirty="0"/>
              <a:t>Translocations seen in 13 of 42 samples with HBV integration bridges (non-</a:t>
            </a:r>
            <a:r>
              <a:rPr lang="en-US" sz="2800" dirty="0" err="1"/>
              <a:t>tumour</a:t>
            </a:r>
            <a:r>
              <a:rPr lang="en-US" sz="2800" dirty="0"/>
              <a:t> tissue)</a:t>
            </a:r>
            <a:endParaRPr lang="en-AU" sz="2800" dirty="0"/>
          </a:p>
        </p:txBody>
      </p:sp>
      <p:pic>
        <p:nvPicPr>
          <p:cNvPr id="94210" name="Picture 2">
            <a:extLst>
              <a:ext uri="{FF2B5EF4-FFF2-40B4-BE49-F238E27FC236}">
                <a16:creationId xmlns:a16="http://schemas.microsoft.com/office/drawing/2014/main" xmlns="" id="{7490BBC4-C836-62B9-BDA3-AA107950EF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00" t="56790" r="13882" b="30050"/>
          <a:stretch/>
        </p:blipFill>
        <p:spPr bwMode="auto">
          <a:xfrm>
            <a:off x="6575484" y="4121662"/>
            <a:ext cx="1512168" cy="270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D4F4EC52-13A4-82BF-EF0F-484CAC2E0A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4" t="43508" r="24643" b="22893"/>
          <a:stretch/>
        </p:blipFill>
        <p:spPr bwMode="auto">
          <a:xfrm>
            <a:off x="0" y="2432976"/>
            <a:ext cx="6778768" cy="436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212D3B8B-EF6A-85F0-4D22-7E752FFC4E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00" t="17450" r="13882" b="45100"/>
          <a:stretch/>
        </p:blipFill>
        <p:spPr bwMode="auto">
          <a:xfrm>
            <a:off x="7884368" y="439869"/>
            <a:ext cx="1259632" cy="641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CDF3204-FDFF-6A93-DA8F-961DE208AEB9}"/>
              </a:ext>
            </a:extLst>
          </p:cNvPr>
          <p:cNvSpPr/>
          <p:nvPr/>
        </p:nvSpPr>
        <p:spPr>
          <a:xfrm>
            <a:off x="4590846" y="6503057"/>
            <a:ext cx="349680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de-DE" altLang="en-US" i="1" dirty="0">
                <a:latin typeface="Calibri" panose="020F0502020204030204" pitchFamily="34" charset="0"/>
              </a:rPr>
              <a:t>van Buuren et al.</a:t>
            </a:r>
            <a:r>
              <a:rPr lang="de-DE" altLang="en-US" dirty="0">
                <a:latin typeface="Calibri" panose="020F0502020204030204" pitchFamily="34" charset="0"/>
              </a:rPr>
              <a:t> (</a:t>
            </a:r>
            <a:r>
              <a:rPr lang="de-DE" altLang="en-US" i="1" dirty="0">
                <a:latin typeface="Calibri" panose="020F0502020204030204" pitchFamily="34" charset="0"/>
              </a:rPr>
              <a:t>2022</a:t>
            </a:r>
            <a:r>
              <a:rPr lang="de-DE" altLang="en-US" dirty="0">
                <a:latin typeface="Calibri" panose="020F0502020204030204" pitchFamily="34" charset="0"/>
              </a:rPr>
              <a:t>) </a:t>
            </a:r>
            <a:r>
              <a:rPr lang="de-DE" altLang="en-US" i="1" dirty="0">
                <a:latin typeface="Calibri" panose="020F0502020204030204" pitchFamily="34" charset="0"/>
              </a:rPr>
              <a:t>J Hepatol</a:t>
            </a:r>
          </a:p>
        </p:txBody>
      </p:sp>
    </p:spTree>
    <p:extLst>
      <p:ext uri="{BB962C8B-B14F-4D97-AF65-F5344CB8AC3E}">
        <p14:creationId xmlns:p14="http://schemas.microsoft.com/office/powerpoint/2010/main" val="344072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itle 1"/>
          <p:cNvSpPr>
            <a:spLocks noGrp="1"/>
          </p:cNvSpPr>
          <p:nvPr>
            <p:ph type="title"/>
          </p:nvPr>
        </p:nvSpPr>
        <p:spPr>
          <a:xfrm>
            <a:off x="-1588" y="188640"/>
            <a:ext cx="9145587" cy="704851"/>
          </a:xfrm>
        </p:spPr>
        <p:txBody>
          <a:bodyPr/>
          <a:lstStyle/>
          <a:p>
            <a:r>
              <a:rPr lang="en-AU" altLang="en-US" sz="400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Cellular changes driven by </a:t>
            </a:r>
            <a:r>
              <a:rPr lang="en-AU" altLang="en-US" sz="4000" dirty="0" err="1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HBx</a:t>
            </a:r>
            <a:endParaRPr lang="en-AU" altLang="en-US" sz="4000" dirty="0">
              <a:solidFill>
                <a:srgbClr val="FF6600"/>
              </a:solidFill>
              <a:latin typeface="Calibri" panose="020F050202020403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6" name="Text Box 85"/>
          <p:cNvSpPr txBox="1">
            <a:spLocks noChangeArrowheads="1"/>
          </p:cNvSpPr>
          <p:nvPr/>
        </p:nvSpPr>
        <p:spPr bwMode="auto">
          <a:xfrm>
            <a:off x="3039" y="5423879"/>
            <a:ext cx="9140959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1200150" indent="-4572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marL="0" indent="0" algn="ctr">
              <a:spcBef>
                <a:spcPts val="1800"/>
              </a:spcBef>
              <a:buNone/>
            </a:pP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HBx from integrations probably induces Smc5/6 degradation</a:t>
            </a:r>
            <a:endParaRPr lang="en-AU" alt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7284" name="Picture 4">
            <a:extLst>
              <a:ext uri="{FF2B5EF4-FFF2-40B4-BE49-F238E27FC236}">
                <a16:creationId xmlns:a16="http://schemas.microsoft.com/office/drawing/2014/main" xmlns="" id="{AE66C883-1ACA-87F0-5967-F95B6CC3F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32" y="1568774"/>
            <a:ext cx="7350920" cy="362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C11E837C-E499-29E8-B9A1-F175159E0FFA}"/>
              </a:ext>
            </a:extLst>
          </p:cNvPr>
          <p:cNvCxnSpPr>
            <a:cxnSpLocks/>
          </p:cNvCxnSpPr>
          <p:nvPr/>
        </p:nvCxnSpPr>
        <p:spPr>
          <a:xfrm>
            <a:off x="7060080" y="1519460"/>
            <a:ext cx="0" cy="327314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0BAA9B0-A1C2-AB50-6416-1BD268DE49CC}"/>
              </a:ext>
            </a:extLst>
          </p:cNvPr>
          <p:cNvSpPr txBox="1"/>
          <p:nvPr/>
        </p:nvSpPr>
        <p:spPr>
          <a:xfrm>
            <a:off x="3059833" y="4919894"/>
            <a:ext cx="60841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/>
              <a:t>Rivière, </a:t>
            </a:r>
            <a:r>
              <a:rPr lang="en-AU" dirty="0" err="1"/>
              <a:t>Ducroux</a:t>
            </a:r>
            <a:r>
              <a:rPr lang="en-AU" dirty="0"/>
              <a:t>, &amp; </a:t>
            </a:r>
            <a:r>
              <a:rPr lang="en-AU" dirty="0" err="1"/>
              <a:t>Buendia</a:t>
            </a:r>
            <a:r>
              <a:rPr lang="en-AU" dirty="0"/>
              <a:t> (2014) </a:t>
            </a:r>
            <a:r>
              <a:rPr lang="en-AU" i="1" dirty="0"/>
              <a:t>Viruses and Human Cancer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D7DEEF7E-8439-DA8B-C6EC-32B98DDE1DC5}"/>
              </a:ext>
            </a:extLst>
          </p:cNvPr>
          <p:cNvSpPr/>
          <p:nvPr/>
        </p:nvSpPr>
        <p:spPr>
          <a:xfrm>
            <a:off x="4323776" y="1519460"/>
            <a:ext cx="1444356" cy="3008035"/>
          </a:xfrm>
          <a:prstGeom prst="rect">
            <a:avLst/>
          </a:prstGeom>
          <a:noFill/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Text Box 85">
            <a:extLst>
              <a:ext uri="{FF2B5EF4-FFF2-40B4-BE49-F238E27FC236}">
                <a16:creationId xmlns:a16="http://schemas.microsoft.com/office/drawing/2014/main" xmlns="" id="{77802AB2-0035-CA47-BE12-672DE3C7A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288" y="3212976"/>
            <a:ext cx="1772440" cy="95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1200150" indent="-4572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marL="0" indent="0">
              <a:spcBef>
                <a:spcPts val="1800"/>
              </a:spcBef>
              <a:buNone/>
            </a:pPr>
            <a:r>
              <a:rPr lang="de-DE" altLang="en-US" sz="2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Terminus of dslDNA </a:t>
            </a:r>
            <a:endParaRPr lang="en-AU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Box 85">
            <a:extLst>
              <a:ext uri="{FF2B5EF4-FFF2-40B4-BE49-F238E27FC236}">
                <a16:creationId xmlns:a16="http://schemas.microsoft.com/office/drawing/2014/main" xmlns="" id="{7E0BCAE4-1F78-4686-9D5E-20DA3162F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1" y="841897"/>
            <a:ext cx="5073015" cy="5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1200150" indent="-4572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marL="0" indent="0" algn="ctr">
              <a:spcBef>
                <a:spcPts val="1800"/>
              </a:spcBef>
              <a:buNone/>
            </a:pP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HBx induces Smc5/6 degradation</a:t>
            </a:r>
            <a:endParaRPr lang="en-AU" alt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56F4EF0-13A9-14C5-2E9E-31D69CC7C58C}"/>
              </a:ext>
            </a:extLst>
          </p:cNvPr>
          <p:cNvSpPr txBox="1"/>
          <p:nvPr/>
        </p:nvSpPr>
        <p:spPr>
          <a:xfrm>
            <a:off x="4996884" y="962810"/>
            <a:ext cx="35355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dirty="0" err="1"/>
              <a:t>Decorsière</a:t>
            </a:r>
            <a:r>
              <a:rPr lang="en-AU" dirty="0"/>
              <a:t> et al. (2016), </a:t>
            </a:r>
            <a:r>
              <a:rPr lang="en-AU" i="1" dirty="0"/>
              <a:t>Nature</a:t>
            </a:r>
          </a:p>
        </p:txBody>
      </p:sp>
    </p:spTree>
    <p:extLst>
      <p:ext uri="{BB962C8B-B14F-4D97-AF65-F5344CB8AC3E}">
        <p14:creationId xmlns:p14="http://schemas.microsoft.com/office/powerpoint/2010/main" val="218606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8" grpId="0"/>
      <p:bldP spid="7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itle 1"/>
          <p:cNvSpPr>
            <a:spLocks noGrp="1"/>
          </p:cNvSpPr>
          <p:nvPr>
            <p:ph type="title"/>
          </p:nvPr>
        </p:nvSpPr>
        <p:spPr>
          <a:xfrm>
            <a:off x="-1588" y="188640"/>
            <a:ext cx="9145587" cy="704851"/>
          </a:xfrm>
        </p:spPr>
        <p:txBody>
          <a:bodyPr/>
          <a:lstStyle/>
          <a:p>
            <a:r>
              <a:rPr lang="en-AU" altLang="en-US" sz="400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Cellular changes driven by </a:t>
            </a:r>
            <a:r>
              <a:rPr lang="en-AU" altLang="en-US" sz="4000" dirty="0" err="1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HBx</a:t>
            </a:r>
            <a:endParaRPr lang="en-AU" altLang="en-US" sz="4000" dirty="0">
              <a:solidFill>
                <a:srgbClr val="FF6600"/>
              </a:solidFill>
              <a:latin typeface="Calibri" panose="020F050202020403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6" name="Text Box 85"/>
          <p:cNvSpPr txBox="1">
            <a:spLocks noChangeArrowheads="1"/>
          </p:cNvSpPr>
          <p:nvPr/>
        </p:nvSpPr>
        <p:spPr bwMode="auto">
          <a:xfrm>
            <a:off x="4282378" y="4416928"/>
            <a:ext cx="4754118" cy="95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1200150" indent="-4572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marL="0" indent="0">
              <a:spcBef>
                <a:spcPts val="1800"/>
              </a:spcBef>
              <a:buNone/>
            </a:pP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HBx =&gt; DNA damage via disruption of Smc5/6 complex</a:t>
            </a:r>
            <a:endParaRPr lang="en-AU" alt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Main graphic">
            <a:extLst>
              <a:ext uri="{FF2B5EF4-FFF2-40B4-BE49-F238E27FC236}">
                <a16:creationId xmlns:a16="http://schemas.microsoft.com/office/drawing/2014/main" xmlns="" id="{7D0AF944-0037-1EBE-2BFE-15DAA0548DDF}"/>
              </a:ext>
            </a:extLst>
          </p:cNvPr>
          <p:cNvPicPr/>
          <p:nvPr/>
        </p:nvPicPr>
        <p:blipFill rotWithShape="1">
          <a:blip r:embed="rId2"/>
          <a:srcRect l="40529" t="64777" r="34523" b="12549"/>
          <a:stretch/>
        </p:blipFill>
        <p:spPr>
          <a:xfrm>
            <a:off x="107504" y="3786230"/>
            <a:ext cx="3663844" cy="2088233"/>
          </a:xfrm>
          <a:prstGeom prst="rect">
            <a:avLst/>
          </a:prstGeom>
          <a:ln>
            <a:noFill/>
          </a:ln>
        </p:spPr>
      </p:pic>
      <p:pic>
        <p:nvPicPr>
          <p:cNvPr id="10" name="Main graphic">
            <a:extLst>
              <a:ext uri="{FF2B5EF4-FFF2-40B4-BE49-F238E27FC236}">
                <a16:creationId xmlns:a16="http://schemas.microsoft.com/office/drawing/2014/main" xmlns="" id="{9AD2BF0D-787E-F98D-58B7-174056A97A98}"/>
              </a:ext>
            </a:extLst>
          </p:cNvPr>
          <p:cNvPicPr/>
          <p:nvPr/>
        </p:nvPicPr>
        <p:blipFill rotWithShape="1">
          <a:blip r:embed="rId2"/>
          <a:srcRect t="52585" r="59177"/>
          <a:stretch/>
        </p:blipFill>
        <p:spPr>
          <a:xfrm>
            <a:off x="113647" y="1052736"/>
            <a:ext cx="3666265" cy="2670487"/>
          </a:xfrm>
          <a:prstGeom prst="rect">
            <a:avLst/>
          </a:prstGeom>
          <a:ln>
            <a:noFill/>
          </a:ln>
        </p:spPr>
      </p:pic>
      <p:pic>
        <p:nvPicPr>
          <p:cNvPr id="11" name="Main graphic">
            <a:extLst>
              <a:ext uri="{FF2B5EF4-FFF2-40B4-BE49-F238E27FC236}">
                <a16:creationId xmlns:a16="http://schemas.microsoft.com/office/drawing/2014/main" xmlns="" id="{489BE683-F21A-E28E-286E-35F7CA5F8422}"/>
              </a:ext>
            </a:extLst>
          </p:cNvPr>
          <p:cNvPicPr/>
          <p:nvPr/>
        </p:nvPicPr>
        <p:blipFill rotWithShape="1">
          <a:blip r:embed="rId2"/>
          <a:srcRect l="66610" t="63434"/>
          <a:stretch/>
        </p:blipFill>
        <p:spPr>
          <a:xfrm>
            <a:off x="4547045" y="1190561"/>
            <a:ext cx="3888432" cy="2670487"/>
          </a:xfrm>
          <a:prstGeom prst="rect">
            <a:avLst/>
          </a:prstGeom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0BAA9B0-A1C2-AB50-6416-1BD268DE49CC}"/>
              </a:ext>
            </a:extLst>
          </p:cNvPr>
          <p:cNvSpPr txBox="1"/>
          <p:nvPr/>
        </p:nvSpPr>
        <p:spPr>
          <a:xfrm>
            <a:off x="35496" y="5903270"/>
            <a:ext cx="360040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dirty="0" err="1"/>
              <a:t>Sekiba</a:t>
            </a:r>
            <a:r>
              <a:rPr lang="en-AU" dirty="0"/>
              <a:t> et al. (2022) Hepatology</a:t>
            </a:r>
          </a:p>
        </p:txBody>
      </p:sp>
    </p:spTree>
    <p:extLst>
      <p:ext uri="{BB962C8B-B14F-4D97-AF65-F5344CB8AC3E}">
        <p14:creationId xmlns:p14="http://schemas.microsoft.com/office/powerpoint/2010/main" val="45535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itle 1"/>
          <p:cNvSpPr>
            <a:spLocks noGrp="1"/>
          </p:cNvSpPr>
          <p:nvPr>
            <p:ph type="title"/>
          </p:nvPr>
        </p:nvSpPr>
        <p:spPr>
          <a:xfrm>
            <a:off x="-1588" y="188640"/>
            <a:ext cx="9145587" cy="704851"/>
          </a:xfrm>
        </p:spPr>
        <p:txBody>
          <a:bodyPr/>
          <a:lstStyle/>
          <a:p>
            <a:r>
              <a:rPr lang="en-AU" altLang="en-US" sz="400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Cellular changes driven by integrated HBs</a:t>
            </a:r>
          </a:p>
        </p:txBody>
      </p:sp>
      <p:pic>
        <p:nvPicPr>
          <p:cNvPr id="29" name="Picture 90">
            <a:extLst>
              <a:ext uri="{FF2B5EF4-FFF2-40B4-BE49-F238E27FC236}">
                <a16:creationId xmlns:a16="http://schemas.microsoft.com/office/drawing/2014/main" xmlns="" id="{E469E2B2-5941-B3CA-2544-B8EB5CE3D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20" t="5746" r="27899" b="10913"/>
          <a:stretch>
            <a:fillRect/>
          </a:stretch>
        </p:blipFill>
        <p:spPr bwMode="auto">
          <a:xfrm flipH="1">
            <a:off x="231908" y="1011337"/>
            <a:ext cx="4310874" cy="5658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F796D6C6-F9DA-9D7D-8099-71887F9AB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6413" y="6329229"/>
            <a:ext cx="28160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Tu </a:t>
            </a:r>
            <a:r>
              <a:rPr lang="en-AU" altLang="en-US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et al. </a:t>
            </a:r>
            <a:r>
              <a:rPr lang="en-A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(2015) J Viral Hepatitis</a:t>
            </a:r>
          </a:p>
        </p:txBody>
      </p:sp>
      <p:sp>
        <p:nvSpPr>
          <p:cNvPr id="120" name="Rectangle 16">
            <a:extLst>
              <a:ext uri="{FF2B5EF4-FFF2-40B4-BE49-F238E27FC236}">
                <a16:creationId xmlns:a16="http://schemas.microsoft.com/office/drawing/2014/main" xmlns="" id="{B02B6463-7AC5-F361-EF0C-BE9E73AC1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04800" y="1157288"/>
            <a:ext cx="3505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HBsAg IHC</a:t>
            </a:r>
          </a:p>
        </p:txBody>
      </p:sp>
      <p:pic>
        <p:nvPicPr>
          <p:cNvPr id="121" name="Object 2" descr="preencoded.png">
            <a:extLst>
              <a:ext uri="{FF2B5EF4-FFF2-40B4-BE49-F238E27FC236}">
                <a16:creationId xmlns:a16="http://schemas.microsoft.com/office/drawing/2014/main" xmlns="" id="{FD016B2C-0F80-F3B1-0F87-7119ADC546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34173" r="49819" b="34173"/>
          <a:stretch/>
        </p:blipFill>
        <p:spPr>
          <a:xfrm>
            <a:off x="4351785" y="1157288"/>
            <a:ext cx="4803228" cy="3423840"/>
          </a:xfrm>
          <a:prstGeom prst="rect">
            <a:avLst/>
          </a:prstGeom>
        </p:spPr>
      </p:pic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3B8CE050-0B36-FF38-FFF2-6F919BED9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3123" y="4581128"/>
            <a:ext cx="28160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A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Zhang </a:t>
            </a:r>
            <a:r>
              <a:rPr lang="en-AU" altLang="en-US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et al. </a:t>
            </a:r>
            <a:r>
              <a:rPr lang="en-A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(2016) JCI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xmlns="" id="{2AE27293-F451-BE01-F64C-2A9DCBEBF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3646" y="865454"/>
            <a:ext cx="11066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AU" altLang="en-US" sz="1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HBV DNA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xmlns="" id="{8F3A47BF-DBFF-A32E-293B-47657ACDB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4901" y="856113"/>
            <a:ext cx="11066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AU" altLang="en-US" sz="1600" b="1" dirty="0">
                <a:solidFill>
                  <a:srgbClr val="FF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HBsAg</a:t>
            </a:r>
          </a:p>
        </p:txBody>
      </p:sp>
      <p:sp>
        <p:nvSpPr>
          <p:cNvPr id="125" name="Text Box 85">
            <a:extLst>
              <a:ext uri="{FF2B5EF4-FFF2-40B4-BE49-F238E27FC236}">
                <a16:creationId xmlns:a16="http://schemas.microsoft.com/office/drawing/2014/main" xmlns="" id="{A48338CD-1E6F-59EA-4D4D-B2883711C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2792" y="4914791"/>
            <a:ext cx="4676424" cy="1571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1200150" indent="-4572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de-DE" alt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HBsAg clusters do not replicate virus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de-DE" alt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=&gt; likely intergrated</a:t>
            </a:r>
            <a:endParaRPr lang="en-AU" altLang="en-US" sz="2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813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3" grpId="0"/>
      <p:bldP spid="124" grpId="0"/>
      <p:bldP spid="1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itle 1"/>
          <p:cNvSpPr>
            <a:spLocks noGrp="1"/>
          </p:cNvSpPr>
          <p:nvPr>
            <p:ph type="title"/>
          </p:nvPr>
        </p:nvSpPr>
        <p:spPr>
          <a:xfrm>
            <a:off x="-1588" y="188640"/>
            <a:ext cx="9145587" cy="704851"/>
          </a:xfrm>
        </p:spPr>
        <p:txBody>
          <a:bodyPr/>
          <a:lstStyle/>
          <a:p>
            <a:r>
              <a:rPr lang="en-AU" altLang="en-US" sz="400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Cellular changes driven by integrated HBs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F796D6C6-F9DA-9D7D-8099-71887F9AB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481" y="5980170"/>
            <a:ext cx="318038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Li </a:t>
            </a:r>
            <a:r>
              <a:rPr lang="en-AU" altLang="en-US" sz="1600" i="1" dirty="0">
                <a:latin typeface="Calibri" panose="020F0502020204030204" pitchFamily="34" charset="0"/>
                <a:cs typeface="Calibri" panose="020F0502020204030204" pitchFamily="34" charset="0"/>
              </a:rPr>
              <a:t>et al. </a:t>
            </a:r>
            <a:r>
              <a:rPr lang="en-A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(2019) Viruses</a:t>
            </a:r>
          </a:p>
        </p:txBody>
      </p:sp>
      <p:pic>
        <p:nvPicPr>
          <p:cNvPr id="100354" name="Picture 2">
            <a:extLst>
              <a:ext uri="{FF2B5EF4-FFF2-40B4-BE49-F238E27FC236}">
                <a16:creationId xmlns:a16="http://schemas.microsoft.com/office/drawing/2014/main" xmlns="" id="{155FCBC8-16D1-4022-5B45-83E02E4F36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25" t="1" b="52322"/>
          <a:stretch/>
        </p:blipFill>
        <p:spPr bwMode="auto">
          <a:xfrm>
            <a:off x="35496" y="879377"/>
            <a:ext cx="3674443" cy="5128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xmlns="" id="{28C15FE7-0225-429E-220E-CABAE2A6F8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53" t="83427" r="31453"/>
          <a:stretch/>
        </p:blipFill>
        <p:spPr bwMode="auto">
          <a:xfrm>
            <a:off x="3284688" y="3981837"/>
            <a:ext cx="3143611" cy="202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xmlns="" id="{19F3501C-E780-4EF2-B9AF-6D6E75ED29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22" t="63366" b="17129"/>
          <a:stretch/>
        </p:blipFill>
        <p:spPr bwMode="auto">
          <a:xfrm>
            <a:off x="3428484" y="962478"/>
            <a:ext cx="3024336" cy="246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85">
            <a:extLst>
              <a:ext uri="{FF2B5EF4-FFF2-40B4-BE49-F238E27FC236}">
                <a16:creationId xmlns:a16="http://schemas.microsoft.com/office/drawing/2014/main" xmlns="" id="{B5BB0801-3B2E-9846-9333-061A2E288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176" y="3212976"/>
            <a:ext cx="2851022" cy="2064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1200150" indent="-4572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 defTabSz="449263">
              <a:spcBef>
                <a:spcPts val="1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 defTabSz="449263">
              <a:spcBef>
                <a:spcPts val="1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 defTabSz="449263">
              <a:spcBef>
                <a:spcPts val="1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de-DE" altLang="en-US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HBsAg clusters express UFP response markers</a:t>
            </a:r>
            <a:endParaRPr lang="en-AU" altLang="en-US" sz="2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091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B0FD64F-4414-294D-221C-B8A3752985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500"/>
          <a:stretch/>
        </p:blipFill>
        <p:spPr>
          <a:xfrm>
            <a:off x="644492" y="1473406"/>
            <a:ext cx="3865608" cy="38278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2EC425F-532C-C2CF-5690-FCD1DFCB58DA}"/>
              </a:ext>
            </a:extLst>
          </p:cNvPr>
          <p:cNvSpPr/>
          <p:nvPr/>
        </p:nvSpPr>
        <p:spPr>
          <a:xfrm>
            <a:off x="4828770" y="1593108"/>
            <a:ext cx="365966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dirty="0" err="1"/>
              <a:t>Wooddell</a:t>
            </a:r>
            <a:r>
              <a:rPr lang="en-AU" dirty="0"/>
              <a:t> </a:t>
            </a:r>
            <a:r>
              <a:rPr lang="en-AU" i="1" dirty="0"/>
              <a:t>et al.</a:t>
            </a:r>
            <a:r>
              <a:rPr lang="en-AU" dirty="0"/>
              <a:t> (2018) </a:t>
            </a:r>
            <a:r>
              <a:rPr lang="en-AU" i="1" dirty="0"/>
              <a:t>Sci Trans Med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FF5AB9B-D631-49F8-8206-76024B8FB3A2}"/>
              </a:ext>
            </a:extLst>
          </p:cNvPr>
          <p:cNvSpPr txBox="1"/>
          <p:nvPr/>
        </p:nvSpPr>
        <p:spPr>
          <a:xfrm>
            <a:off x="4499992" y="3717031"/>
            <a:ext cx="1809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Transitioning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1E5A115-8B4F-9CB9-5236-DA538D359571}"/>
              </a:ext>
            </a:extLst>
          </p:cNvPr>
          <p:cNvSpPr txBox="1"/>
          <p:nvPr/>
        </p:nvSpPr>
        <p:spPr>
          <a:xfrm>
            <a:off x="4662597" y="4579888"/>
            <a:ext cx="1037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/>
              <a:t>HBe-neg</a:t>
            </a:r>
            <a:endParaRPr lang="en-A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0A02070-665C-BA0F-DE61-CAEA6AB9796C}"/>
              </a:ext>
            </a:extLst>
          </p:cNvPr>
          <p:cNvSpPr txBox="1"/>
          <p:nvPr/>
        </p:nvSpPr>
        <p:spPr>
          <a:xfrm>
            <a:off x="4613360" y="2675106"/>
            <a:ext cx="1053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err="1"/>
              <a:t>HBe-pos</a:t>
            </a:r>
            <a:endParaRPr lang="en-AU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D7D50292-D8F2-D760-64AC-A64DAD6F1714}"/>
              </a:ext>
            </a:extLst>
          </p:cNvPr>
          <p:cNvCxnSpPr>
            <a:cxnSpLocks/>
          </p:cNvCxnSpPr>
          <p:nvPr/>
        </p:nvCxnSpPr>
        <p:spPr>
          <a:xfrm>
            <a:off x="4603488" y="2060847"/>
            <a:ext cx="0" cy="158417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9EAFE7F9-D7F2-0AF7-7410-548C255CF98C}"/>
              </a:ext>
            </a:extLst>
          </p:cNvPr>
          <p:cNvCxnSpPr>
            <a:cxnSpLocks/>
          </p:cNvCxnSpPr>
          <p:nvPr/>
        </p:nvCxnSpPr>
        <p:spPr>
          <a:xfrm>
            <a:off x="4601028" y="4149079"/>
            <a:ext cx="0" cy="106609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06E1633-FE26-27BF-1E8A-CD21D40AC1DE}"/>
              </a:ext>
            </a:extLst>
          </p:cNvPr>
          <p:cNvSpPr txBox="1"/>
          <p:nvPr/>
        </p:nvSpPr>
        <p:spPr>
          <a:xfrm>
            <a:off x="5724128" y="2492895"/>
            <a:ext cx="3025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~1% mRNA from integrated HBV DNA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D7AC5FF-9F2A-C8EA-DAC9-224B6166197D}"/>
              </a:ext>
            </a:extLst>
          </p:cNvPr>
          <p:cNvSpPr txBox="1"/>
          <p:nvPr/>
        </p:nvSpPr>
        <p:spPr>
          <a:xfrm>
            <a:off x="5737333" y="4326194"/>
            <a:ext cx="2884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&gt;60% mRNA from integrated HBV DNA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E8E27D3-636A-A0A5-44C2-6CD49292EE04}"/>
              </a:ext>
            </a:extLst>
          </p:cNvPr>
          <p:cNvSpPr txBox="1"/>
          <p:nvPr/>
        </p:nvSpPr>
        <p:spPr>
          <a:xfrm>
            <a:off x="0" y="5406315"/>
            <a:ext cx="9144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Consistent with human data from long-read sequencing </a:t>
            </a:r>
          </a:p>
          <a:p>
            <a:pPr algn="r"/>
            <a:r>
              <a:rPr lang="en-AU" sz="2000" dirty="0"/>
              <a:t>van </a:t>
            </a:r>
            <a:r>
              <a:rPr lang="en-AU" sz="2000" dirty="0" err="1"/>
              <a:t>Buuren</a:t>
            </a:r>
            <a:r>
              <a:rPr lang="en-AU" sz="2000" dirty="0"/>
              <a:t> et al. (2022) Hepatology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xmlns="" id="{AF77439E-5B68-A88D-826A-458D59BBF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88" y="1644"/>
            <a:ext cx="9145587" cy="704851"/>
          </a:xfrm>
        </p:spPr>
        <p:txBody>
          <a:bodyPr/>
          <a:lstStyle/>
          <a:p>
            <a:r>
              <a:rPr lang="en-AU" altLang="en-US" sz="400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2 - Integration and functional cure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1E7C09F-FB56-4AEA-AD2A-8718847551A1}"/>
              </a:ext>
            </a:extLst>
          </p:cNvPr>
          <p:cNvSpPr txBox="1"/>
          <p:nvPr/>
        </p:nvSpPr>
        <p:spPr>
          <a:xfrm>
            <a:off x="107504" y="612793"/>
            <a:ext cx="89289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2800" dirty="0"/>
              <a:t>Integrations can be major sources of HBsAg </a:t>
            </a:r>
          </a:p>
        </p:txBody>
      </p:sp>
    </p:spTree>
    <p:extLst>
      <p:ext uri="{BB962C8B-B14F-4D97-AF65-F5344CB8AC3E}">
        <p14:creationId xmlns:p14="http://schemas.microsoft.com/office/powerpoint/2010/main" val="67093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11" grpId="0"/>
      <p:bldP spid="12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Thomas\Dropbox\Personal\Papers\Submitted\Clonal proliferation of hepatocytes is associated with disease progression in chronic hepatitis B virus infection\Third time lucky\Old\HCC and HBeAg without B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80" r="28599" b="3169"/>
          <a:stretch/>
        </p:blipFill>
        <p:spPr bwMode="auto">
          <a:xfrm>
            <a:off x="323528" y="1412776"/>
            <a:ext cx="3570027" cy="270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-1588" y="260648"/>
            <a:ext cx="9145587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altLang="en-US" sz="36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Integrations increase and </a:t>
            </a:r>
            <a:r>
              <a:rPr lang="en-AU" altLang="en-US" sz="3600" kern="0" dirty="0" err="1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cccDNA</a:t>
            </a:r>
            <a:r>
              <a:rPr lang="en-AU" altLang="en-US" sz="36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decreases after </a:t>
            </a:r>
            <a:r>
              <a:rPr lang="en-AU" altLang="en-US" sz="3600" kern="0" dirty="0" err="1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HBeAg</a:t>
            </a:r>
            <a:r>
              <a:rPr lang="en-AU" altLang="en-US" sz="36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-seroconversion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3788" y="4170566"/>
            <a:ext cx="281609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Tu</a:t>
            </a:r>
            <a:r>
              <a:rPr lang="en-A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altLang="en-US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et al. </a:t>
            </a:r>
            <a:r>
              <a:rPr lang="en-A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(2015) J Viral Hepatitis</a:t>
            </a:r>
          </a:p>
        </p:txBody>
      </p:sp>
      <p:pic>
        <p:nvPicPr>
          <p:cNvPr id="90114" name="Picture 2" descr="Figure thumbnail GR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15" b="53619"/>
          <a:stretch/>
        </p:blipFill>
        <p:spPr bwMode="auto">
          <a:xfrm>
            <a:off x="4427984" y="1412776"/>
            <a:ext cx="4392488" cy="2610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840221" y="4144573"/>
            <a:ext cx="33023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Werle-Lapostolle</a:t>
            </a:r>
            <a:r>
              <a:rPr lang="en-A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AU" altLang="en-US" sz="1600" b="1" i="1" dirty="0">
                <a:latin typeface="Calibri" panose="020F0502020204030204" pitchFamily="34" charset="0"/>
                <a:cs typeface="Calibri" panose="020F0502020204030204" pitchFamily="34" charset="0"/>
              </a:rPr>
              <a:t>et al. </a:t>
            </a:r>
            <a:r>
              <a:rPr lang="en-A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(2004) Gastro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788" y="4725144"/>
            <a:ext cx="9012708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2800" dirty="0"/>
              <a:t>Likely due to clonal expansion of hepatocytes:</a:t>
            </a:r>
          </a:p>
          <a:p>
            <a:pPr algn="ctr"/>
            <a:r>
              <a:rPr lang="en-AU" sz="2800" dirty="0"/>
              <a:t>↑ integrations and ↓</a:t>
            </a:r>
            <a:r>
              <a:rPr lang="en-AU" sz="2800" dirty="0" err="1"/>
              <a:t>cccDNA</a:t>
            </a:r>
            <a:r>
              <a:rPr lang="en-AU" sz="2800" dirty="0"/>
              <a:t> with cell mitosis</a:t>
            </a:r>
          </a:p>
          <a:p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71409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itle 1"/>
          <p:cNvSpPr>
            <a:spLocks noGrp="1"/>
          </p:cNvSpPr>
          <p:nvPr>
            <p:ph type="title"/>
          </p:nvPr>
        </p:nvSpPr>
        <p:spPr>
          <a:xfrm>
            <a:off x="-1588" y="188640"/>
            <a:ext cx="9145587" cy="704851"/>
          </a:xfrm>
        </p:spPr>
        <p:txBody>
          <a:bodyPr/>
          <a:lstStyle/>
          <a:p>
            <a:r>
              <a:rPr lang="en-AU" altLang="en-US" sz="400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Integration rate and clearance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969C66B-67F5-6EE9-8000-1BF21F735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17" y="962725"/>
            <a:ext cx="4955932" cy="954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AU" altLang="en-US" sz="2800" dirty="0" err="1">
                <a:solidFill>
                  <a:srgbClr val="000000"/>
                </a:solidFill>
                <a:latin typeface="Calibri" panose="020F0502020204030204" pitchFamily="34" charset="0"/>
              </a:rPr>
              <a:t>Nucs</a:t>
            </a: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 drive </a:t>
            </a:r>
            <a:r>
              <a:rPr lang="en-AU" altLang="en-US" sz="2800" dirty="0" err="1">
                <a:solidFill>
                  <a:srgbClr val="000000"/>
                </a:solidFill>
                <a:latin typeface="Calibri" panose="020F0502020204030204" pitchFamily="34" charset="0"/>
              </a:rPr>
              <a:t>cccDNA</a:t>
            </a: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 reduction, but not much HBsAg reduction </a:t>
            </a:r>
            <a:endParaRPr lang="de-DE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52930457-4C3D-0D30-A8B4-17B8B7750C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01"/>
          <a:stretch/>
        </p:blipFill>
        <p:spPr bwMode="auto">
          <a:xfrm>
            <a:off x="288842" y="2011844"/>
            <a:ext cx="4329930" cy="350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49DBB2-87FB-7976-93BF-F73B679DDE6E}"/>
              </a:ext>
            </a:extLst>
          </p:cNvPr>
          <p:cNvSpPr txBox="1"/>
          <p:nvPr/>
        </p:nvSpPr>
        <p:spPr>
          <a:xfrm>
            <a:off x="1151334" y="5517232"/>
            <a:ext cx="34198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dirty="0"/>
              <a:t>Lai et al. 2016 J Hepatol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xmlns="" id="{99532B3C-2FE6-172A-136C-3E92A6F738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314671"/>
              </p:ext>
            </p:extLst>
          </p:nvPr>
        </p:nvGraphicFramePr>
        <p:xfrm>
          <a:off x="5050284" y="2357240"/>
          <a:ext cx="2952328" cy="3440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328" name="Prism 8" r:id="rId4" imgW="2408948" imgH="2807041" progId="Prism8.Document">
                  <p:embed/>
                </p:oleObj>
              </mc:Choice>
              <mc:Fallback>
                <p:oleObj name="Prism 8" r:id="rId4" imgW="2408948" imgH="2807041" progId="Prism8.Document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50284" y="2357240"/>
                        <a:ext cx="2952328" cy="34405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FE6A5FC-D16A-915E-CD7E-F3CCE19510C6}"/>
              </a:ext>
            </a:extLst>
          </p:cNvPr>
          <p:cNvSpPr txBox="1"/>
          <p:nvPr/>
        </p:nvSpPr>
        <p:spPr>
          <a:xfrm>
            <a:off x="5453479" y="5538466"/>
            <a:ext cx="34198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dirty="0"/>
              <a:t>Tu et al. (unpublished)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69428265-787D-7658-2458-B894F6D8F8C2}"/>
              </a:ext>
            </a:extLst>
          </p:cNvPr>
          <p:cNvCxnSpPr>
            <a:cxnSpLocks/>
          </p:cNvCxnSpPr>
          <p:nvPr/>
        </p:nvCxnSpPr>
        <p:spPr>
          <a:xfrm>
            <a:off x="6968357" y="2555184"/>
            <a:ext cx="49420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8049F91D-1275-1959-CD47-228C07A1E5BA}"/>
              </a:ext>
            </a:extLst>
          </p:cNvPr>
          <p:cNvSpPr txBox="1">
            <a:spLocks/>
          </p:cNvSpPr>
          <p:nvPr/>
        </p:nvSpPr>
        <p:spPr>
          <a:xfrm>
            <a:off x="6828757" y="2322963"/>
            <a:ext cx="773406" cy="44126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AU" sz="1800" b="1" dirty="0"/>
              <a:t>**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B6E7741-DAE2-6F1E-3863-1A3F55268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4178" y="962282"/>
            <a:ext cx="3800310" cy="954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Natural clearance linked to reduced integration</a:t>
            </a:r>
            <a:endParaRPr lang="de-DE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33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itle 1"/>
          <p:cNvSpPr>
            <a:spLocks noGrp="1"/>
          </p:cNvSpPr>
          <p:nvPr>
            <p:ph type="title"/>
          </p:nvPr>
        </p:nvSpPr>
        <p:spPr>
          <a:xfrm>
            <a:off x="-1588" y="188640"/>
            <a:ext cx="9145587" cy="704851"/>
          </a:xfrm>
        </p:spPr>
        <p:txBody>
          <a:bodyPr/>
          <a:lstStyle/>
          <a:p>
            <a:r>
              <a:rPr lang="en-AU" altLang="en-US" sz="400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3 - Reducing integrations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3A3AE27-ACD0-7907-3AE5-ED7FA131C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983625"/>
            <a:ext cx="8612187" cy="1815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AU" altLang="en-US" sz="28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What increases </a:t>
            </a:r>
            <a:r>
              <a:rPr lang="en-AU" altLang="en-US" sz="2800" b="1" u="sng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integration frequency?</a:t>
            </a:r>
            <a:endParaRPr lang="en-AU" altLang="en-US" sz="2800" b="1" u="sng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Inflammation =&gt; clonal proliferation =&gt; more of the same integrations</a:t>
            </a:r>
          </a:p>
          <a:p>
            <a:pPr>
              <a:spcBef>
                <a:spcPct val="0"/>
              </a:spcBef>
              <a:buNone/>
            </a:pP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New infection events =&gt; more integration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4EAC367-365C-9E71-8676-162D88BF6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638" y="3422176"/>
            <a:ext cx="8612187" cy="2246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AU" altLang="en-US" sz="28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What can reduce </a:t>
            </a:r>
            <a:r>
              <a:rPr lang="en-AU" altLang="en-US" sz="2800" b="1" u="sng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integration frequency?</a:t>
            </a:r>
            <a:endParaRPr lang="en-AU" altLang="en-US" sz="2800" b="1" u="sng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Inhibiting inflammation?</a:t>
            </a:r>
          </a:p>
          <a:p>
            <a:pPr>
              <a:spcBef>
                <a:spcPct val="0"/>
              </a:spcBef>
              <a:buNone/>
            </a:pP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Inhibiting new infection events?</a:t>
            </a:r>
          </a:p>
          <a:p>
            <a:pPr>
              <a:spcBef>
                <a:spcPct val="0"/>
              </a:spcBef>
              <a:buNone/>
            </a:pPr>
            <a:r>
              <a:rPr lang="de-DE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Direct destruction of integrated DNA (or the cells containing them) </a:t>
            </a:r>
          </a:p>
        </p:txBody>
      </p:sp>
    </p:spTree>
    <p:extLst>
      <p:ext uri="{BB962C8B-B14F-4D97-AF65-F5344CB8AC3E}">
        <p14:creationId xmlns:p14="http://schemas.microsoft.com/office/powerpoint/2010/main" val="190051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itle 1"/>
          <p:cNvSpPr>
            <a:spLocks noGrp="1"/>
          </p:cNvSpPr>
          <p:nvPr>
            <p:ph type="title"/>
          </p:nvPr>
        </p:nvSpPr>
        <p:spPr>
          <a:xfrm>
            <a:off x="-1588" y="188640"/>
            <a:ext cx="9145587" cy="704851"/>
          </a:xfrm>
        </p:spPr>
        <p:txBody>
          <a:bodyPr/>
          <a:lstStyle/>
          <a:p>
            <a:r>
              <a:rPr lang="en-AU" altLang="en-US" sz="400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3 - Reducing </a:t>
            </a:r>
            <a:r>
              <a:rPr lang="en-AU" altLang="en-US" sz="4000" dirty="0" smtClean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integrations with NAs</a:t>
            </a:r>
            <a:endParaRPr lang="en-AU" altLang="en-US" sz="4000" dirty="0">
              <a:solidFill>
                <a:srgbClr val="FF6600"/>
              </a:solidFill>
              <a:latin typeface="Calibri" panose="020F050202020403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137F03FE-5682-5F70-6288-E34594F3825D}"/>
              </a:ext>
            </a:extLst>
          </p:cNvPr>
          <p:cNvSpPr txBox="1"/>
          <p:nvPr/>
        </p:nvSpPr>
        <p:spPr>
          <a:xfrm>
            <a:off x="4970882" y="1124744"/>
            <a:ext cx="34911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000000"/>
                </a:solidFill>
                <a:latin typeface="Calibri"/>
              </a:rPr>
              <a:t>Reduction in hepatocyte clone size after NUC treatment (1yr)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xmlns="" id="{012973DF-C58E-AD3D-1E2B-EB6F591B6EDD}"/>
              </a:ext>
            </a:extLst>
          </p:cNvPr>
          <p:cNvGrpSpPr/>
          <p:nvPr/>
        </p:nvGrpSpPr>
        <p:grpSpPr>
          <a:xfrm>
            <a:off x="4533887" y="2051528"/>
            <a:ext cx="3782529" cy="3033656"/>
            <a:chOff x="7474612" y="1460907"/>
            <a:chExt cx="3197664" cy="2564584"/>
          </a:xfrm>
        </p:grpSpPr>
        <p:sp>
          <p:nvSpPr>
            <p:cNvPr id="38" name="Textfeld 10">
              <a:extLst>
                <a:ext uri="{FF2B5EF4-FFF2-40B4-BE49-F238E27FC236}">
                  <a16:creationId xmlns:a16="http://schemas.microsoft.com/office/drawing/2014/main" xmlns="" id="{E1D49984-05A7-7DDF-0942-5AFA2DB73CB6}"/>
                </a:ext>
              </a:extLst>
            </p:cNvPr>
            <p:cNvSpPr txBox="1"/>
            <p:nvPr/>
          </p:nvSpPr>
          <p:spPr>
            <a:xfrm rot="16200000">
              <a:off x="6346209" y="2589310"/>
              <a:ext cx="25645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</a:rPr>
                <a:t>Median hepatocyte clone size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7240D1AB-C7C4-32A6-4001-BEBF70F83B53}"/>
                </a:ext>
              </a:extLst>
            </p:cNvPr>
            <p:cNvCxnSpPr>
              <a:cxnSpLocks/>
            </p:cNvCxnSpPr>
            <p:nvPr/>
          </p:nvCxnSpPr>
          <p:spPr>
            <a:xfrm>
              <a:off x="8373248" y="1884720"/>
              <a:ext cx="0" cy="1745645"/>
            </a:xfrm>
            <a:prstGeom prst="line">
              <a:avLst/>
            </a:prstGeom>
            <a:noFill/>
            <a:ln w="9525" cap="sq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61C5B80A-51AD-F1BE-89A2-AD92BE3B216C}"/>
                </a:ext>
              </a:extLst>
            </p:cNvPr>
            <p:cNvSpPr txBox="1"/>
            <p:nvPr/>
          </p:nvSpPr>
          <p:spPr>
            <a:xfrm>
              <a:off x="8203053" y="3530795"/>
              <a:ext cx="91372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</a:rPr>
                <a:t>0</a:t>
              </a:r>
              <a:endParaRPr kumimoji="0" lang="en-GB" sz="14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xmlns="" id="{EA76707B-48CB-F860-68EA-EDDA3D878665}"/>
                </a:ext>
              </a:extLst>
            </p:cNvPr>
            <p:cNvCxnSpPr/>
            <p:nvPr/>
          </p:nvCxnSpPr>
          <p:spPr>
            <a:xfrm>
              <a:off x="8320699" y="1884720"/>
              <a:ext cx="50380" cy="0"/>
            </a:xfrm>
            <a:prstGeom prst="line">
              <a:avLst/>
            </a:prstGeom>
            <a:noFill/>
            <a:ln w="9525" cap="sq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DF99A6FA-F70B-2D3E-F7E8-8982F953C18C}"/>
                </a:ext>
              </a:extLst>
            </p:cNvPr>
            <p:cNvSpPr txBox="1"/>
            <p:nvPr/>
          </p:nvSpPr>
          <p:spPr>
            <a:xfrm>
              <a:off x="7880850" y="1780589"/>
              <a:ext cx="41357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</a:rPr>
                <a:t>4x10</a:t>
              </a:r>
              <a:r>
                <a:rPr kumimoji="0" lang="en-US" sz="1400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</a:rPr>
                <a:t>5</a:t>
              </a:r>
              <a:endParaRPr kumimoji="0" lang="en-GB" sz="14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B731953C-272D-D44E-92CB-59652D313C1B}"/>
                </a:ext>
              </a:extLst>
            </p:cNvPr>
            <p:cNvSpPr txBox="1"/>
            <p:nvPr/>
          </p:nvSpPr>
          <p:spPr>
            <a:xfrm>
              <a:off x="8639972" y="3695929"/>
              <a:ext cx="612347" cy="1938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</a:rPr>
                <a:t>Baseline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31B4F514-24A5-B915-C7E8-6B5374ACC3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946144" y="3634588"/>
              <a:ext cx="0" cy="50400"/>
            </a:xfrm>
            <a:prstGeom prst="line">
              <a:avLst/>
            </a:prstGeom>
            <a:noFill/>
            <a:ln w="9525" cap="sq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A2AB6980-8ABE-45B8-9C6A-B93385AC7172}"/>
                </a:ext>
              </a:extLst>
            </p:cNvPr>
            <p:cNvCxnSpPr/>
            <p:nvPr/>
          </p:nvCxnSpPr>
          <p:spPr>
            <a:xfrm>
              <a:off x="8320699" y="3411653"/>
              <a:ext cx="50380" cy="0"/>
            </a:xfrm>
            <a:prstGeom prst="line">
              <a:avLst/>
            </a:prstGeom>
            <a:noFill/>
            <a:ln w="9525" cap="sq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xmlns="" id="{A0CC1A03-7178-3AB6-EA14-08EAEE65E2A5}"/>
                </a:ext>
              </a:extLst>
            </p:cNvPr>
            <p:cNvCxnSpPr/>
            <p:nvPr/>
          </p:nvCxnSpPr>
          <p:spPr>
            <a:xfrm>
              <a:off x="8320699" y="3194013"/>
              <a:ext cx="50380" cy="0"/>
            </a:xfrm>
            <a:prstGeom prst="line">
              <a:avLst/>
            </a:prstGeom>
            <a:noFill/>
            <a:ln w="9525" cap="sq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1138116A-C7E5-52CF-5304-9B8D20EC9CB8}"/>
                </a:ext>
              </a:extLst>
            </p:cNvPr>
            <p:cNvSpPr txBox="1"/>
            <p:nvPr/>
          </p:nvSpPr>
          <p:spPr>
            <a:xfrm>
              <a:off x="7880850" y="3089882"/>
              <a:ext cx="41357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</a:rPr>
                <a:t>1x10</a:t>
              </a:r>
              <a:r>
                <a:rPr kumimoji="0" lang="en-US" sz="1400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</a:rPr>
                <a:t>5</a:t>
              </a:r>
              <a:endParaRPr kumimoji="0" lang="en-GB" sz="14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xmlns="" id="{C5028EB6-25CB-D526-77D9-9CEC9C85A735}"/>
                </a:ext>
              </a:extLst>
            </p:cNvPr>
            <p:cNvGrpSpPr/>
            <p:nvPr/>
          </p:nvGrpSpPr>
          <p:grpSpPr>
            <a:xfrm>
              <a:off x="8836209" y="2302613"/>
              <a:ext cx="219871" cy="803147"/>
              <a:chOff x="8808228" y="2313277"/>
              <a:chExt cx="219871" cy="803147"/>
            </a:xfrm>
          </p:grpSpPr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xmlns="" id="{FFC4EA74-BB72-781E-1AD7-2B8FB980880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18163" y="2320304"/>
                <a:ext cx="0" cy="796120"/>
              </a:xfrm>
              <a:prstGeom prst="line">
                <a:avLst/>
              </a:prstGeom>
              <a:noFill/>
              <a:ln w="9525" cap="sq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xmlns="" id="{298D26E8-AB8C-51EB-BAF1-EF2EDC3F920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08228" y="2313277"/>
                <a:ext cx="219871" cy="0"/>
              </a:xfrm>
              <a:prstGeom prst="line">
                <a:avLst/>
              </a:prstGeom>
              <a:noFill/>
              <a:ln w="9525" cap="sq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86A816E5-DB98-BB66-4588-0A72963ADB79}"/>
                </a:ext>
              </a:extLst>
            </p:cNvPr>
            <p:cNvSpPr/>
            <p:nvPr/>
          </p:nvSpPr>
          <p:spPr>
            <a:xfrm>
              <a:off x="8575117" y="3009790"/>
              <a:ext cx="742054" cy="620576"/>
            </a:xfrm>
            <a:prstGeom prst="rect">
              <a:avLst/>
            </a:prstGeom>
            <a:solidFill>
              <a:srgbClr val="FFFFFF">
                <a:lumMod val="50000"/>
              </a:srgbClr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4209EE06-EC1F-F588-57A2-7A7F41C51F68}"/>
                </a:ext>
              </a:extLst>
            </p:cNvPr>
            <p:cNvCxnSpPr/>
            <p:nvPr/>
          </p:nvCxnSpPr>
          <p:spPr>
            <a:xfrm>
              <a:off x="8320699" y="2976865"/>
              <a:ext cx="50380" cy="0"/>
            </a:xfrm>
            <a:prstGeom prst="line">
              <a:avLst/>
            </a:prstGeom>
            <a:noFill/>
            <a:ln w="9525" cap="sq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898A4CD4-DA19-AA76-3318-3ACA99E3CCCB}"/>
                </a:ext>
              </a:extLst>
            </p:cNvPr>
            <p:cNvCxnSpPr/>
            <p:nvPr/>
          </p:nvCxnSpPr>
          <p:spPr>
            <a:xfrm>
              <a:off x="8320699" y="2757044"/>
              <a:ext cx="50380" cy="0"/>
            </a:xfrm>
            <a:prstGeom prst="line">
              <a:avLst/>
            </a:prstGeom>
            <a:noFill/>
            <a:ln w="9525" cap="sq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xmlns="" id="{439F3CF0-1387-2726-4447-86930DF487D6}"/>
                </a:ext>
              </a:extLst>
            </p:cNvPr>
            <p:cNvSpPr txBox="1"/>
            <p:nvPr/>
          </p:nvSpPr>
          <p:spPr>
            <a:xfrm>
              <a:off x="7880850" y="2652913"/>
              <a:ext cx="41357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</a:rPr>
                <a:t>2x10</a:t>
              </a:r>
              <a:r>
                <a:rPr kumimoji="0" lang="en-US" sz="1400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</a:rPr>
                <a:t>5</a:t>
              </a:r>
              <a:endParaRPr kumimoji="0" lang="en-GB" sz="14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1AB00487-986C-D9EA-2824-BA50BD1D2D97}"/>
                </a:ext>
              </a:extLst>
            </p:cNvPr>
            <p:cNvCxnSpPr/>
            <p:nvPr/>
          </p:nvCxnSpPr>
          <p:spPr>
            <a:xfrm>
              <a:off x="8320699" y="2539896"/>
              <a:ext cx="50380" cy="0"/>
            </a:xfrm>
            <a:prstGeom prst="line">
              <a:avLst/>
            </a:prstGeom>
            <a:noFill/>
            <a:ln w="9525" cap="sq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B61F25DC-DEEE-09A7-60CF-338A98A330C4}"/>
                </a:ext>
              </a:extLst>
            </p:cNvPr>
            <p:cNvCxnSpPr/>
            <p:nvPr/>
          </p:nvCxnSpPr>
          <p:spPr>
            <a:xfrm>
              <a:off x="8320699" y="2321064"/>
              <a:ext cx="50380" cy="0"/>
            </a:xfrm>
            <a:prstGeom prst="line">
              <a:avLst/>
            </a:prstGeom>
            <a:noFill/>
            <a:ln w="9525" cap="sq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66589D41-B35B-4718-D323-D697F4A78344}"/>
                </a:ext>
              </a:extLst>
            </p:cNvPr>
            <p:cNvSpPr txBox="1"/>
            <p:nvPr/>
          </p:nvSpPr>
          <p:spPr>
            <a:xfrm>
              <a:off x="7880850" y="2216933"/>
              <a:ext cx="41357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</a:rPr>
                <a:t>3x10</a:t>
              </a:r>
              <a:r>
                <a:rPr kumimoji="0" lang="en-US" sz="1400" b="0" i="0" u="none" strike="noStrike" kern="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</a:rPr>
                <a:t>5</a:t>
              </a:r>
              <a:endParaRPr kumimoji="0" lang="en-GB" sz="14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xmlns="" id="{D202C710-B4A1-3BBA-B789-D00B879586E3}"/>
                </a:ext>
              </a:extLst>
            </p:cNvPr>
            <p:cNvCxnSpPr/>
            <p:nvPr/>
          </p:nvCxnSpPr>
          <p:spPr>
            <a:xfrm>
              <a:off x="8320699" y="2103916"/>
              <a:ext cx="50380" cy="0"/>
            </a:xfrm>
            <a:prstGeom prst="line">
              <a:avLst/>
            </a:prstGeom>
            <a:noFill/>
            <a:ln w="9525" cap="sq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B91A9906-6CC4-90FE-33BC-C7C48C481840}"/>
                </a:ext>
              </a:extLst>
            </p:cNvPr>
            <p:cNvSpPr txBox="1"/>
            <p:nvPr/>
          </p:nvSpPr>
          <p:spPr>
            <a:xfrm>
              <a:off x="9866185" y="3695929"/>
              <a:ext cx="445571" cy="1938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</a:rPr>
                <a:t>Year 1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endParaRPr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xmlns="" id="{A8207DE8-4EC7-BA5A-01EA-64B19298661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88967" y="3634588"/>
              <a:ext cx="0" cy="50400"/>
            </a:xfrm>
            <a:prstGeom prst="line">
              <a:avLst/>
            </a:prstGeom>
            <a:noFill/>
            <a:ln w="9525" cap="sq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xmlns="" id="{CA9880F2-05D2-1D93-2E85-A3314050172D}"/>
                </a:ext>
              </a:extLst>
            </p:cNvPr>
            <p:cNvGrpSpPr/>
            <p:nvPr/>
          </p:nvGrpSpPr>
          <p:grpSpPr>
            <a:xfrm>
              <a:off x="9979032" y="2619266"/>
              <a:ext cx="219871" cy="803147"/>
              <a:chOff x="8808228" y="2313277"/>
              <a:chExt cx="219871" cy="803147"/>
            </a:xfrm>
          </p:grpSpPr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xmlns="" id="{4198985B-49FC-E8E7-10ED-4F3FFB6B36A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918163" y="2320304"/>
                <a:ext cx="0" cy="796120"/>
              </a:xfrm>
              <a:prstGeom prst="line">
                <a:avLst/>
              </a:prstGeom>
              <a:noFill/>
              <a:ln w="9525" cap="sq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xmlns="" id="{D4ECEC29-0DB3-A9FA-D247-6C9835B5DB0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08228" y="2313277"/>
                <a:ext cx="219871" cy="0"/>
              </a:xfrm>
              <a:prstGeom prst="line">
                <a:avLst/>
              </a:prstGeom>
              <a:noFill/>
              <a:ln w="9525" cap="sq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xmlns="" id="{F3FA785C-FAAF-1FBC-2584-121C0F1C9E4C}"/>
                </a:ext>
              </a:extLst>
            </p:cNvPr>
            <p:cNvSpPr/>
            <p:nvPr/>
          </p:nvSpPr>
          <p:spPr>
            <a:xfrm>
              <a:off x="9717940" y="3331420"/>
              <a:ext cx="742054" cy="298945"/>
            </a:xfrm>
            <a:prstGeom prst="rect">
              <a:avLst/>
            </a:prstGeom>
            <a:solidFill>
              <a:srgbClr val="DD4E4C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xmlns="" id="{73002220-AF60-D2E0-3415-3581F35E5CFC}"/>
                </a:ext>
              </a:extLst>
            </p:cNvPr>
            <p:cNvCxnSpPr>
              <a:cxnSpLocks/>
            </p:cNvCxnSpPr>
            <p:nvPr/>
          </p:nvCxnSpPr>
          <p:spPr>
            <a:xfrm>
              <a:off x="8320699" y="3632273"/>
              <a:ext cx="2351577" cy="0"/>
            </a:xfrm>
            <a:prstGeom prst="line">
              <a:avLst/>
            </a:prstGeom>
            <a:noFill/>
            <a:ln w="9525" cap="sq" cmpd="sng" algn="ctr">
              <a:solidFill>
                <a:srgbClr val="000000"/>
              </a:solidFill>
              <a:prstDash val="solid"/>
              <a:miter lim="800000"/>
            </a:ln>
            <a:effectLst/>
          </p:spPr>
        </p:cxnSp>
        <p:sp>
          <p:nvSpPr>
            <p:cNvPr id="62" name="Right Bracket 61">
              <a:extLst>
                <a:ext uri="{FF2B5EF4-FFF2-40B4-BE49-F238E27FC236}">
                  <a16:creationId xmlns:a16="http://schemas.microsoft.com/office/drawing/2014/main" xmlns="" id="{444A8A88-B969-B1F1-6548-FF23B5112FBF}"/>
                </a:ext>
              </a:extLst>
            </p:cNvPr>
            <p:cNvSpPr/>
            <p:nvPr/>
          </p:nvSpPr>
          <p:spPr>
            <a:xfrm rot="16200000">
              <a:off x="9465952" y="1237843"/>
              <a:ext cx="103211" cy="1142824"/>
            </a:xfrm>
            <a:prstGeom prst="rightBracket">
              <a:avLst>
                <a:gd name="adj" fmla="val 0"/>
              </a:avLst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85F188FB-B059-75AE-A480-095E7770AEDF}"/>
                </a:ext>
              </a:extLst>
            </p:cNvPr>
            <p:cNvSpPr txBox="1"/>
            <p:nvPr/>
          </p:nvSpPr>
          <p:spPr>
            <a:xfrm>
              <a:off x="9220199" y="1521544"/>
              <a:ext cx="594715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</a:rPr>
                <a:t>p=0.003</a:t>
              </a:r>
              <a:endParaRPr kumimoji="0" lang="en-GB" sz="14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68" name="Text Placeholder 3">
            <a:extLst>
              <a:ext uri="{FF2B5EF4-FFF2-40B4-BE49-F238E27FC236}">
                <a16:creationId xmlns:a16="http://schemas.microsoft.com/office/drawing/2014/main" xmlns="" id="{E7F6A64C-6C55-C41B-CDEA-6408B1EC00F7}"/>
              </a:ext>
            </a:extLst>
          </p:cNvPr>
          <p:cNvSpPr txBox="1">
            <a:spLocks/>
          </p:cNvSpPr>
          <p:nvPr/>
        </p:nvSpPr>
        <p:spPr>
          <a:xfrm>
            <a:off x="5184729" y="5157192"/>
            <a:ext cx="3616052" cy="3955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Chow et al. (2022) </a:t>
            </a:r>
            <a:r>
              <a:rPr lang="en-GB" i="1" dirty="0"/>
              <a:t>Clin Infect Dis</a:t>
            </a:r>
            <a:endParaRPr lang="en-GB" dirty="0"/>
          </a:p>
        </p:txBody>
      </p:sp>
      <p:pic>
        <p:nvPicPr>
          <p:cNvPr id="73" name="Grafik 13">
            <a:extLst>
              <a:ext uri="{FF2B5EF4-FFF2-40B4-BE49-F238E27FC236}">
                <a16:creationId xmlns:a16="http://schemas.microsoft.com/office/drawing/2014/main" xmlns="" id="{8AB2A25E-C7AA-1707-510B-5BE059BBB1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60" y="1607425"/>
            <a:ext cx="3149598" cy="2660589"/>
          </a:xfrm>
          <a:prstGeom prst="rect">
            <a:avLst/>
          </a:prstGeom>
        </p:spPr>
      </p:pic>
      <p:sp>
        <p:nvSpPr>
          <p:cNvPr id="74" name="Rechteck 18">
            <a:extLst>
              <a:ext uri="{FF2B5EF4-FFF2-40B4-BE49-F238E27FC236}">
                <a16:creationId xmlns:a16="http://schemas.microsoft.com/office/drawing/2014/main" xmlns="" id="{68AAE764-D5D9-1E13-A367-0390B11D027E}"/>
              </a:ext>
            </a:extLst>
          </p:cNvPr>
          <p:cNvSpPr/>
          <p:nvPr/>
        </p:nvSpPr>
        <p:spPr>
          <a:xfrm>
            <a:off x="2346810" y="4301215"/>
            <a:ext cx="17328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-0.516 (±0.143)</a:t>
            </a:r>
          </a:p>
        </p:txBody>
      </p:sp>
      <p:sp>
        <p:nvSpPr>
          <p:cNvPr id="75" name="Rechteck 19">
            <a:extLst>
              <a:ext uri="{FF2B5EF4-FFF2-40B4-BE49-F238E27FC236}">
                <a16:creationId xmlns:a16="http://schemas.microsoft.com/office/drawing/2014/main" xmlns="" id="{DD88FF00-0D23-39BA-791F-DA6646C67F52}"/>
              </a:ext>
            </a:extLst>
          </p:cNvPr>
          <p:cNvSpPr/>
          <p:nvPr/>
        </p:nvSpPr>
        <p:spPr>
          <a:xfrm>
            <a:off x="828675" y="4322637"/>
            <a:ext cx="17328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00"/>
                </a:solidFill>
                <a:latin typeface="Calibri"/>
              </a:rPr>
              <a:t>-0.258 (±0.139)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84EF3779-0233-E46F-CEEC-A18036785013}"/>
              </a:ext>
            </a:extLst>
          </p:cNvPr>
          <p:cNvSpPr txBox="1"/>
          <p:nvPr/>
        </p:nvSpPr>
        <p:spPr>
          <a:xfrm>
            <a:off x="343761" y="1105429"/>
            <a:ext cx="4319210" cy="70788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Reduction in integration-derived </a:t>
            </a:r>
            <a:r>
              <a:rPr lang="en-US" sz="2000" b="1" kern="0" dirty="0">
                <a:solidFill>
                  <a:srgbClr val="000000"/>
                </a:solidFill>
                <a:latin typeface="Calibri"/>
              </a:rPr>
              <a:t>transcripts with TDF (3yr)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77" name="Text Placeholder 3">
            <a:extLst>
              <a:ext uri="{FF2B5EF4-FFF2-40B4-BE49-F238E27FC236}">
                <a16:creationId xmlns:a16="http://schemas.microsoft.com/office/drawing/2014/main" xmlns="" id="{587DD83E-730D-17AA-5C7D-CDA8CBD24A7F}"/>
              </a:ext>
            </a:extLst>
          </p:cNvPr>
          <p:cNvSpPr txBox="1">
            <a:spLocks/>
          </p:cNvSpPr>
          <p:nvPr/>
        </p:nvSpPr>
        <p:spPr>
          <a:xfrm>
            <a:off x="170531" y="5165413"/>
            <a:ext cx="3616052" cy="326622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Hsu </a:t>
            </a:r>
            <a:r>
              <a:rPr lang="en-GB" i="1" dirty="0"/>
              <a:t>et al. </a:t>
            </a:r>
            <a:r>
              <a:rPr lang="en-GB" dirty="0"/>
              <a:t>(2022) </a:t>
            </a:r>
            <a:r>
              <a:rPr lang="en-GB" i="1" dirty="0"/>
              <a:t>Gastroenterology</a:t>
            </a:r>
          </a:p>
        </p:txBody>
      </p:sp>
    </p:spTree>
    <p:extLst>
      <p:ext uri="{BB962C8B-B14F-4D97-AF65-F5344CB8AC3E}">
        <p14:creationId xmlns:p14="http://schemas.microsoft.com/office/powerpoint/2010/main" val="195307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7360C15D-DDD7-B565-7AFB-FECB830C7F58}"/>
              </a:ext>
            </a:extLst>
          </p:cNvPr>
          <p:cNvSpPr txBox="1">
            <a:spLocks/>
          </p:cNvSpPr>
          <p:nvPr/>
        </p:nvSpPr>
        <p:spPr bwMode="auto">
          <a:xfrm>
            <a:off x="-1588" y="347885"/>
            <a:ext cx="9145587" cy="70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altLang="en-US" sz="48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Upcoming approaches </a:t>
            </a:r>
          </a:p>
          <a:p>
            <a:r>
              <a:rPr lang="en-AU" altLang="en-US" sz="40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(repeat of </a:t>
            </a:r>
            <a:r>
              <a:rPr lang="en-AU" altLang="en-US" sz="4000" kern="0" dirty="0" err="1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cccDNA</a:t>
            </a:r>
            <a:r>
              <a:rPr lang="en-AU" altLang="en-US" sz="4000" kern="0" dirty="0">
                <a:solidFill>
                  <a:srgbClr val="FF6600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debate)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94C93A1-6A78-2418-4C10-6BE0BD26748A}"/>
              </a:ext>
            </a:extLst>
          </p:cNvPr>
          <p:cNvSpPr txBox="1"/>
          <p:nvPr/>
        </p:nvSpPr>
        <p:spPr>
          <a:xfrm>
            <a:off x="330976" y="1340768"/>
            <a:ext cx="8489496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Direct </a:t>
            </a:r>
            <a:r>
              <a:rPr kumimoji="0" lang="de-DE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targeting</a:t>
            </a:r>
            <a:r>
              <a:rPr kumimoji="0" lang="de-DE" alt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 of DNA </a:t>
            </a:r>
            <a:r>
              <a:rPr kumimoji="0" lang="de-DE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(CRISPR</a:t>
            </a:r>
            <a:r>
              <a:rPr kumimoji="0" lang="de-DE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, TALENS, ZFN, base </a:t>
            </a:r>
            <a:r>
              <a:rPr kumimoji="0" lang="de-DE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editors, </a:t>
            </a:r>
            <a:r>
              <a:rPr kumimoji="0" lang="de-DE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etc)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  <a:defRPr/>
            </a:pPr>
            <a:r>
              <a:rPr lang="de-DE" altLang="en-US" sz="3600" dirty="0">
                <a:solidFill>
                  <a:srgbClr val="000000"/>
                </a:solidFill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CAR-T cells </a:t>
            </a:r>
            <a:r>
              <a:rPr lang="de-DE" altLang="en-US" sz="3600" dirty="0" smtClean="0">
                <a:solidFill>
                  <a:srgbClr val="000000"/>
                </a:solidFill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(killing </a:t>
            </a:r>
            <a:r>
              <a:rPr lang="de-DE" altLang="en-US" sz="3600" dirty="0">
                <a:solidFill>
                  <a:srgbClr val="000000"/>
                </a:solidFill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of infected cells)</a:t>
            </a:r>
            <a:endParaRPr kumimoji="0" lang="de-DE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S PGothic"/>
              <a:cs typeface="Calibri" panose="020F0502020204030204" pitchFamily="34" charset="0"/>
            </a:endParaRPr>
          </a:p>
          <a:p>
            <a:pPr marL="432000" marR="0" lvl="0" indent="-457200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altLang="en-US" sz="3600" dirty="0">
                <a:solidFill>
                  <a:srgbClr val="000000"/>
                </a:solidFill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Immunomodulators to induce </a:t>
            </a:r>
            <a:r>
              <a:rPr lang="de-DE" altLang="en-US" sz="3600" dirty="0" smtClean="0">
                <a:solidFill>
                  <a:srgbClr val="000000"/>
                </a:solidFill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direct </a:t>
            </a:r>
            <a:r>
              <a:rPr lang="de-DE" altLang="en-US" sz="3600" dirty="0">
                <a:solidFill>
                  <a:srgbClr val="000000"/>
                </a:solidFill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killing of infected cells (IFN, TLR agonists, IAP inhibitors, etc.)</a:t>
            </a:r>
          </a:p>
          <a:p>
            <a:pPr marL="432000" marR="0" lvl="0" indent="-457200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altLang="en-US" sz="3600" dirty="0">
                <a:solidFill>
                  <a:srgbClr val="000000"/>
                </a:solidFill>
                <a:latin typeface="Calibri" panose="020F0502020204030204" pitchFamily="34" charset="0"/>
                <a:ea typeface="MS PGothic"/>
                <a:cs typeface="Calibri" panose="020F0502020204030204" pitchFamily="34" charset="0"/>
              </a:rPr>
              <a:t>Unexplored avenues... </a:t>
            </a:r>
          </a:p>
        </p:txBody>
      </p:sp>
    </p:spTree>
    <p:extLst>
      <p:ext uri="{BB962C8B-B14F-4D97-AF65-F5344CB8AC3E}">
        <p14:creationId xmlns:p14="http://schemas.microsoft.com/office/powerpoint/2010/main" val="112135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74638" y="862836"/>
            <a:ext cx="8612187" cy="5570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>
              <a:spcBef>
                <a:spcPts val="1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HBV DNA integrations: </a:t>
            </a:r>
          </a:p>
          <a:p>
            <a:pPr marL="457200" indent="-457200">
              <a:spcBef>
                <a:spcPct val="0"/>
              </a:spcBef>
            </a:pP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occur early and increase in frequency over time</a:t>
            </a:r>
          </a:p>
          <a:p>
            <a:pPr marL="457200" indent="-457200">
              <a:spcBef>
                <a:spcPct val="0"/>
              </a:spcBef>
            </a:pP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can drive multiple phenotypical effects (translocations, DNA damage, ER stress)</a:t>
            </a:r>
          </a:p>
          <a:p>
            <a:pPr marL="457200" indent="-457200">
              <a:spcBef>
                <a:spcPct val="0"/>
              </a:spcBef>
            </a:pP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Driver(s) of selective clonal expansion unknown</a:t>
            </a:r>
          </a:p>
          <a:p>
            <a:pPr marL="457200" indent="-457200">
              <a:spcBef>
                <a:spcPct val="0"/>
              </a:spcBef>
            </a:pP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Can be the main source of HBV RNAs (esp. in </a:t>
            </a:r>
            <a:r>
              <a:rPr lang="en-AU" altLang="en-US" sz="2800" dirty="0" err="1">
                <a:solidFill>
                  <a:srgbClr val="000000"/>
                </a:solidFill>
                <a:latin typeface="Calibri" panose="020F0502020204030204" pitchFamily="34" charset="0"/>
              </a:rPr>
              <a:t>HBeAg</a:t>
            </a: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-negative phase)</a:t>
            </a:r>
          </a:p>
          <a:p>
            <a:pPr marL="914400" lvl="1" indent="-457200">
              <a:spcBef>
                <a:spcPct val="0"/>
              </a:spcBef>
            </a:pPr>
            <a:endParaRPr lang="en-AU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Current and upcoming therapies may reduce integrations</a:t>
            </a:r>
            <a:endParaRPr lang="de-DE" alt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spcBef>
                <a:spcPct val="0"/>
              </a:spcBef>
            </a:pPr>
            <a:r>
              <a:rPr lang="en-AU" alt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NAs </a:t>
            </a: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limit clonal expansion driven by </a:t>
            </a:r>
            <a:r>
              <a:rPr lang="en-AU" alt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inflammation or new integrations?</a:t>
            </a:r>
            <a:endParaRPr lang="en-AU" alt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spcBef>
                <a:spcPct val="0"/>
              </a:spcBef>
            </a:pPr>
            <a:r>
              <a:rPr lang="en-AU" alt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Early NA </a:t>
            </a:r>
            <a:r>
              <a:rPr lang="en-AU" alt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treatment to</a:t>
            </a:r>
            <a:r>
              <a:rPr lang="en-AU" alt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limit </a:t>
            </a:r>
            <a:r>
              <a:rPr lang="en-AU" alt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integrations?  </a:t>
            </a:r>
            <a:endParaRPr lang="en-AU" altLang="en-US" sz="28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457200" indent="-457200">
              <a:spcBef>
                <a:spcPct val="0"/>
              </a:spcBef>
            </a:pPr>
            <a:r>
              <a:rPr lang="en-AU" alt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New </a:t>
            </a:r>
            <a:r>
              <a:rPr lang="en-AU" altLang="en-US" sz="2800" dirty="0">
                <a:solidFill>
                  <a:srgbClr val="000000"/>
                </a:solidFill>
                <a:latin typeface="Calibri" panose="020F0502020204030204" pitchFamily="34" charset="0"/>
              </a:rPr>
              <a:t>antiviral </a:t>
            </a:r>
            <a:r>
              <a:rPr lang="en-AU" altLang="en-US" sz="2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approaches</a:t>
            </a:r>
            <a:endParaRPr lang="en-AU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0" y="-99392"/>
            <a:ext cx="9122702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sz="4400" kern="0" dirty="0">
                <a:solidFill>
                  <a:srgbClr val="FF6600"/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77805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/>
          <p:cNvSpPr txBox="1">
            <a:spLocks/>
          </p:cNvSpPr>
          <p:nvPr/>
        </p:nvSpPr>
        <p:spPr bwMode="auto">
          <a:xfrm>
            <a:off x="0" y="-27384"/>
            <a:ext cx="9122701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sz="5400" kern="0" dirty="0">
                <a:solidFill>
                  <a:srgbClr val="FF6600"/>
                </a:solidFill>
              </a:rPr>
              <a:t>Thanks to the organisers for sponsoring my attendance</a:t>
            </a:r>
          </a:p>
        </p:txBody>
      </p:sp>
      <p:pic>
        <p:nvPicPr>
          <p:cNvPr id="93186" name="Picture 2" descr="Home - Science of HBV Cure">
            <a:extLst>
              <a:ext uri="{FF2B5EF4-FFF2-40B4-BE49-F238E27FC236}">
                <a16:creationId xmlns:a16="http://schemas.microsoft.com/office/drawing/2014/main" xmlns="" id="{C461CD97-682D-652B-DF77-99BB409FA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8880"/>
            <a:ext cx="9085715" cy="187220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xmlns="" id="{FD26D52A-6976-6966-195C-F23EB3676C55}"/>
              </a:ext>
            </a:extLst>
          </p:cNvPr>
          <p:cNvSpPr txBox="1">
            <a:spLocks/>
          </p:cNvSpPr>
          <p:nvPr/>
        </p:nvSpPr>
        <p:spPr bwMode="auto">
          <a:xfrm>
            <a:off x="-36986" y="4437112"/>
            <a:ext cx="9122701" cy="109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MetaBold-Roman" pitchFamily="-84" charset="0"/>
                <a:ea typeface="MS PGothic" pitchFamily="34" charset="-128"/>
              </a:defRPr>
            </a:lvl9pPr>
          </a:lstStyle>
          <a:p>
            <a:r>
              <a:rPr lang="en-AU" sz="4400" kern="0" dirty="0">
                <a:solidFill>
                  <a:srgbClr val="FF6600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51586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-Design">
  <a:themeElements>
    <a:clrScheme name="2_Office-Design 1">
      <a:dk1>
        <a:srgbClr val="000000"/>
      </a:dk1>
      <a:lt1>
        <a:srgbClr val="FFFFFF"/>
      </a:lt1>
      <a:dk2>
        <a:srgbClr val="262626"/>
      </a:dk2>
      <a:lt2>
        <a:srgbClr val="B4B4B4"/>
      </a:lt2>
      <a:accent1>
        <a:srgbClr val="C30717"/>
      </a:accent1>
      <a:accent2>
        <a:srgbClr val="3E9420"/>
      </a:accent2>
      <a:accent3>
        <a:srgbClr val="FFFFFF"/>
      </a:accent3>
      <a:accent4>
        <a:srgbClr val="000000"/>
      </a:accent4>
      <a:accent5>
        <a:srgbClr val="DEAAAB"/>
      </a:accent5>
      <a:accent6>
        <a:srgbClr val="37861C"/>
      </a:accent6>
      <a:hlink>
        <a:srgbClr val="0000FF"/>
      </a:hlink>
      <a:folHlink>
        <a:srgbClr val="800080"/>
      </a:folHlink>
    </a:clrScheme>
    <a:fontScheme name="2_Office-Design">
      <a:majorFont>
        <a:latin typeface="MetaBold-Roman"/>
        <a:ea typeface="MS PGothic"/>
        <a:cs typeface=""/>
      </a:majorFont>
      <a:minorFont>
        <a:latin typeface="MetaNormal-Roman"/>
        <a:ea typeface="MS PGothic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Office-Design 1">
        <a:dk1>
          <a:srgbClr val="000000"/>
        </a:dk1>
        <a:lt1>
          <a:srgbClr val="FFFFFF"/>
        </a:lt1>
        <a:dk2>
          <a:srgbClr val="262626"/>
        </a:dk2>
        <a:lt2>
          <a:srgbClr val="B4B4B4"/>
        </a:lt2>
        <a:accent1>
          <a:srgbClr val="C30717"/>
        </a:accent1>
        <a:accent2>
          <a:srgbClr val="3E9420"/>
        </a:accent2>
        <a:accent3>
          <a:srgbClr val="FFFFFF"/>
        </a:accent3>
        <a:accent4>
          <a:srgbClr val="000000"/>
        </a:accent4>
        <a:accent5>
          <a:srgbClr val="DEAAAB"/>
        </a:accent5>
        <a:accent6>
          <a:srgbClr val="37861C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5AAA40FBF0BB4E93E31C83EB571B65" ma:contentTypeVersion="18" ma:contentTypeDescription="Create a new document." ma:contentTypeScope="" ma:versionID="d41d6113c490142d36fa31566c8f3232">
  <xsd:schema xmlns:xsd="http://www.w3.org/2001/XMLSchema" xmlns:xs="http://www.w3.org/2001/XMLSchema" xmlns:p="http://schemas.microsoft.com/office/2006/metadata/properties" xmlns:ns2="296c7afe-f355-4e52-aae5-beb159fdc873" xmlns:ns3="f76de12f-14cb-468b-afdf-bfce3bcf6cc1" targetNamespace="http://schemas.microsoft.com/office/2006/metadata/properties" ma:root="true" ma:fieldsID="fd45ccf76bf84295546a2bfab1c53eeb" ns2:_="" ns3:_="">
    <xsd:import namespace="296c7afe-f355-4e52-aae5-beb159fdc873"/>
    <xsd:import namespace="f76de12f-14cb-468b-afdf-bfce3bcf6c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_Flow_SignoffStatu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6c7afe-f355-4e52-aae5-beb159fdc8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hidden="true" ma:internalName="MediaServiceKeyPoint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302a4cf-1533-46b9-ae83-357b1fac95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6de12f-14cb-468b-afdf-bfce3bcf6cc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dc32c87-a4f8-4c70-a21a-7804850a24ff}" ma:internalName="TaxCatchAll" ma:showField="CatchAllData" ma:web="f76de12f-14cb-468b-afdf-bfce3bcf6c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6c7afe-f355-4e52-aae5-beb159fdc873">
      <Terms xmlns="http://schemas.microsoft.com/office/infopath/2007/PartnerControls"/>
    </lcf76f155ced4ddcb4097134ff3c332f>
    <TaxCatchAll xmlns="f76de12f-14cb-468b-afdf-bfce3bcf6cc1" xsi:nil="true"/>
    <_Flow_SignoffStatus xmlns="296c7afe-f355-4e52-aae5-beb159fdc873" xsi:nil="true"/>
  </documentManagement>
</p:properties>
</file>

<file path=customXml/itemProps1.xml><?xml version="1.0" encoding="utf-8"?>
<ds:datastoreItem xmlns:ds="http://schemas.openxmlformats.org/officeDocument/2006/customXml" ds:itemID="{BF62B34A-4C14-44A0-A245-B0FF2F814C10}"/>
</file>

<file path=customXml/itemProps2.xml><?xml version="1.0" encoding="utf-8"?>
<ds:datastoreItem xmlns:ds="http://schemas.openxmlformats.org/officeDocument/2006/customXml" ds:itemID="{8C5D5D29-1AA6-4099-99A2-3839471FE515}"/>
</file>

<file path=customXml/itemProps3.xml><?xml version="1.0" encoding="utf-8"?>
<ds:datastoreItem xmlns:ds="http://schemas.openxmlformats.org/officeDocument/2006/customXml" ds:itemID="{AFFBAEE8-47BA-403B-B3AA-04B3AD18F026}"/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16063</TotalTime>
  <Words>1016</Words>
  <Application>Microsoft Office PowerPoint</Application>
  <PresentationFormat>On-screen Show (4:3)</PresentationFormat>
  <Paragraphs>165</Paragraphs>
  <Slides>21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MS PGothic</vt:lpstr>
      <vt:lpstr>MS PGothic</vt:lpstr>
      <vt:lpstr>Arial</vt:lpstr>
      <vt:lpstr>Calibri</vt:lpstr>
      <vt:lpstr>MetaBold-Roman</vt:lpstr>
      <vt:lpstr>MetaNormal-Roman</vt:lpstr>
      <vt:lpstr>Wingdings 2</vt:lpstr>
      <vt:lpstr>3_Office-Design</vt:lpstr>
      <vt:lpstr>Prism 8</vt:lpstr>
      <vt:lpstr>PowerPoint Presentation</vt:lpstr>
      <vt:lpstr>PowerPoint Presentation</vt:lpstr>
      <vt:lpstr>PowerPoint Presentation</vt:lpstr>
      <vt:lpstr>PowerPoint Presentation</vt:lpstr>
      <vt:lpstr>1 - Cellular changes driven by integrations</vt:lpstr>
      <vt:lpstr>History of detecting integrations</vt:lpstr>
      <vt:lpstr>PowerPoint Presentation</vt:lpstr>
      <vt:lpstr>PowerPoint Presentation</vt:lpstr>
      <vt:lpstr>Integrations can be associated with chromosomal translocations</vt:lpstr>
      <vt:lpstr>Cellular changes driven by HBx</vt:lpstr>
      <vt:lpstr>Cellular changes driven by HBx</vt:lpstr>
      <vt:lpstr>Cellular changes driven by integrated HBs</vt:lpstr>
      <vt:lpstr>Cellular changes driven by integrated HBs</vt:lpstr>
      <vt:lpstr>2 - Integration and functional cure</vt:lpstr>
      <vt:lpstr>PowerPoint Presentation</vt:lpstr>
      <vt:lpstr>Integration rate and clearance</vt:lpstr>
      <vt:lpstr>3 - Reducing integrations</vt:lpstr>
      <vt:lpstr>3 - Reducing integrations with NAs</vt:lpstr>
      <vt:lpstr>PowerPoint Presentation</vt:lpstr>
      <vt:lpstr>PowerPoint Presentation</vt:lpstr>
      <vt:lpstr>PowerPoint Presentation</vt:lpstr>
    </vt:vector>
  </TitlesOfParts>
  <Company>mv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Ralf Bartenschlager</dc:creator>
  <cp:lastModifiedBy>Thomas</cp:lastModifiedBy>
  <cp:revision>1006</cp:revision>
  <dcterms:created xsi:type="dcterms:W3CDTF">2018-01-31T12:57:41Z</dcterms:created>
  <dcterms:modified xsi:type="dcterms:W3CDTF">2022-05-29T09:20:52Z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0x010100615AAA40FBF0BB4E93E31C83EB571B65</vt:lpwstr>
  </property>
</Properties>
</file>