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77" r:id="rId6"/>
    <p:sldId id="262" r:id="rId7"/>
    <p:sldId id="264" r:id="rId8"/>
    <p:sldId id="267" r:id="rId9"/>
    <p:sldId id="265" r:id="rId10"/>
    <p:sldId id="266" r:id="rId11"/>
    <p:sldId id="268" r:id="rId12"/>
    <p:sldId id="270" r:id="rId13"/>
    <p:sldId id="271" r:id="rId14"/>
    <p:sldId id="272" r:id="rId15"/>
    <p:sldId id="274" r:id="rId16"/>
    <p:sldId id="275" r:id="rId17"/>
    <p:sldId id="276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>
        <p:scale>
          <a:sx n="90" d="100"/>
          <a:sy n="90" d="100"/>
        </p:scale>
        <p:origin x="-918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8554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7244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437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2290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2805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102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35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31094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250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0223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2744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2CE3-BB51-4A43-8554-DCA2FC7102D2}" type="datetimeFigureOut">
              <a:rPr lang="en-NZ" smtClean="0"/>
              <a:t>24/05/2022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AE47A-9BBD-4315-8E94-C160B56AD41C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7485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309634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CODONS UNDER POSITIVE SELECTION IN THE S OPEN READING FRAME OF THE GENOTYPE B2 HEPATITIS B </a:t>
            </a:r>
            <a:r>
              <a:rPr lang="en-US" b="1" dirty="0" smtClean="0"/>
              <a:t>VIRUS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5978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1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r>
              <a:rPr lang="en-US" dirty="0" smtClean="0"/>
              <a:t>Defining the repertoire of amino acids in HBV proteins that are vulnerable to immune attack may assist with the development of novel immunotherapies.</a:t>
            </a:r>
          </a:p>
          <a:p>
            <a:endParaRPr lang="en-US" dirty="0" smtClean="0"/>
          </a:p>
          <a:p>
            <a:r>
              <a:rPr lang="en-US" dirty="0" smtClean="0"/>
              <a:t>This can be done using PAML, a program that identifies codons in which non-synonymous mutations occur at a greater rate than predicted by genetic drift (Pr </a:t>
            </a:r>
            <a:r>
              <a:rPr lang="en-US" dirty="0"/>
              <a:t>(</a:t>
            </a:r>
            <a:r>
              <a:rPr lang="en-US" dirty="0" smtClean="0">
                <a:latin typeface="Symbol" panose="05050102010706020507" pitchFamily="18" charset="2"/>
              </a:rPr>
              <a:t>w</a:t>
            </a:r>
            <a:r>
              <a:rPr lang="en-US" dirty="0" smtClean="0"/>
              <a:t>&gt;1) &gt;95%).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22103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2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r>
              <a:rPr lang="en-US" dirty="0" smtClean="0"/>
              <a:t>The input for PAML is a phylogenetic tree built from complete haplotypes of the relevant open reading frame (ORF).</a:t>
            </a:r>
          </a:p>
          <a:p>
            <a:r>
              <a:rPr lang="en-US" dirty="0" smtClean="0"/>
              <a:t>Complete haplotypes have usually been obtained by Sanger sequencing of cloned PCR products containing the full ORF from HBeAg-negative subjects.</a:t>
            </a:r>
          </a:p>
          <a:p>
            <a:r>
              <a:rPr lang="en-US" dirty="0" smtClean="0"/>
              <a:t>This is laborious for a number of reasons.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9805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 smtClean="0"/>
              <a:t>INTRODUCTION 3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/>
          </a:bodyPr>
          <a:lstStyle/>
          <a:p>
            <a:r>
              <a:rPr lang="en-US" dirty="0" smtClean="0"/>
              <a:t>MinION sequencing technology routinely produces read lengths of between 10-30,000 bases, but at a cost of an increased error rate that is believed to be random.</a:t>
            </a:r>
          </a:p>
          <a:p>
            <a:endParaRPr lang="en-US" dirty="0" smtClean="0"/>
          </a:p>
          <a:p>
            <a:r>
              <a:rPr lang="en-US" dirty="0"/>
              <a:t>To overcome the problem of random errors, we have used </a:t>
            </a:r>
            <a:r>
              <a:rPr lang="en-US" dirty="0" err="1"/>
              <a:t>MinION</a:t>
            </a:r>
            <a:r>
              <a:rPr lang="en-US" dirty="0"/>
              <a:t> technology to sequence concatemers comprised of 6-10 repeats of a single PCR amplimer </a:t>
            </a:r>
            <a:r>
              <a:rPr lang="en-US" dirty="0" smtClean="0"/>
              <a:t>that contains </a:t>
            </a:r>
            <a:r>
              <a:rPr lang="en-US" dirty="0"/>
              <a:t>the S ORF</a:t>
            </a:r>
            <a:r>
              <a:rPr lang="en-US" dirty="0" smtClean="0"/>
              <a:t>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06858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 smtClean="0"/>
              <a:t>INTRODUCTION 4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txBody>
          <a:bodyPr>
            <a:normAutofit/>
          </a:bodyPr>
          <a:lstStyle/>
          <a:p>
            <a:r>
              <a:rPr lang="en-US" dirty="0" smtClean="0"/>
              <a:t>The sequence of that amplimer is then taken as the consensus of these repeats.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607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792" y="260648"/>
            <a:ext cx="824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HBV-DNA from 6 HBeAg-negative subjects with a chronic  genotype B infection</a:t>
            </a:r>
            <a:endParaRPr lang="en-NZ" dirty="0"/>
          </a:p>
        </p:txBody>
      </p:sp>
      <p:sp>
        <p:nvSpPr>
          <p:cNvPr id="3" name="TextBox 2"/>
          <p:cNvSpPr txBox="1"/>
          <p:nvPr/>
        </p:nvSpPr>
        <p:spPr>
          <a:xfrm>
            <a:off x="1691680" y="1268760"/>
            <a:ext cx="568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6-10 PCR amplifications of the S ORF using external primers</a:t>
            </a:r>
            <a:endParaRPr lang="en-NZ" dirty="0"/>
          </a:p>
        </p:txBody>
      </p:sp>
      <p:sp>
        <p:nvSpPr>
          <p:cNvPr id="5" name="TextBox 4"/>
          <p:cNvSpPr txBox="1"/>
          <p:nvPr/>
        </p:nvSpPr>
        <p:spPr>
          <a:xfrm>
            <a:off x="3203848" y="2269123"/>
            <a:ext cx="2319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Nested PCR producing </a:t>
            </a:r>
          </a:p>
          <a:p>
            <a:pPr algn="ctr"/>
            <a:r>
              <a:rPr lang="en-US" dirty="0" smtClean="0"/>
              <a:t>2.1 kb </a:t>
            </a:r>
            <a:r>
              <a:rPr lang="en-US" dirty="0" smtClean="0"/>
              <a:t>amplimers</a:t>
            </a:r>
            <a:endParaRPr lang="en-NZ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355976" y="674666"/>
            <a:ext cx="0" cy="5667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220141" y="2915454"/>
            <a:ext cx="1847118" cy="6266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45579" y="3357396"/>
            <a:ext cx="974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 clone</a:t>
            </a:r>
            <a:endParaRPr lang="en-NZ" dirty="0"/>
          </a:p>
        </p:txBody>
      </p:sp>
      <p:sp>
        <p:nvSpPr>
          <p:cNvPr id="12" name="TextBox 11"/>
          <p:cNvSpPr txBox="1"/>
          <p:nvPr/>
        </p:nvSpPr>
        <p:spPr>
          <a:xfrm>
            <a:off x="544874" y="4501639"/>
            <a:ext cx="23759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Sanger sequence 6-10 </a:t>
            </a:r>
          </a:p>
          <a:p>
            <a:pPr algn="ctr"/>
            <a:r>
              <a:rPr lang="en-US" dirty="0" smtClean="0"/>
              <a:t>independent  S ORF</a:t>
            </a:r>
          </a:p>
          <a:p>
            <a:pPr algn="ctr"/>
            <a:r>
              <a:rPr lang="en-US" dirty="0" smtClean="0"/>
              <a:t> haplotypes per subject</a:t>
            </a:r>
            <a:endParaRPr lang="en-NZ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744033" y="3726728"/>
            <a:ext cx="0" cy="6575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9" idx="1"/>
          </p:cNvCxnSpPr>
          <p:nvPr/>
        </p:nvCxnSpPr>
        <p:spPr>
          <a:xfrm>
            <a:off x="4536145" y="2915454"/>
            <a:ext cx="1980071" cy="5378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16216" y="3268686"/>
            <a:ext cx="2056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Pool PCR </a:t>
            </a:r>
            <a:r>
              <a:rPr lang="en-US" dirty="0" smtClean="0"/>
              <a:t>amplimers</a:t>
            </a:r>
            <a:endParaRPr lang="en-NZ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485142" y="3632448"/>
            <a:ext cx="0" cy="4947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468174" y="4132307"/>
            <a:ext cx="222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Circularise</a:t>
            </a:r>
            <a:r>
              <a:rPr lang="en-US" dirty="0" smtClean="0"/>
              <a:t> </a:t>
            </a:r>
            <a:r>
              <a:rPr lang="en-US" dirty="0" smtClean="0"/>
              <a:t>Amplimers</a:t>
            </a:r>
            <a:endParaRPr lang="en-NZ" dirty="0"/>
          </a:p>
        </p:txBody>
      </p:sp>
      <p:sp>
        <p:nvSpPr>
          <p:cNvPr id="25" name="TextBox 24"/>
          <p:cNvSpPr txBox="1"/>
          <p:nvPr/>
        </p:nvSpPr>
        <p:spPr>
          <a:xfrm>
            <a:off x="6075556" y="5021842"/>
            <a:ext cx="2888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Rolling circle amplification to</a:t>
            </a:r>
          </a:p>
          <a:p>
            <a:r>
              <a:rPr lang="en-US" dirty="0" smtClean="0"/>
              <a:t>produce linear concatemers</a:t>
            </a:r>
            <a:endParaRPr lang="en-NZ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7510304" y="4590460"/>
            <a:ext cx="0" cy="4947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501766" y="5668173"/>
            <a:ext cx="0" cy="4947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96305" y="6093296"/>
            <a:ext cx="203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MinION sequencing</a:t>
            </a:r>
            <a:endParaRPr lang="en-NZ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345515" y="1638092"/>
            <a:ext cx="0" cy="5667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965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MinION METHOD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Nested PCR primers include</a:t>
            </a:r>
          </a:p>
          <a:p>
            <a:pPr lvl="1"/>
            <a:r>
              <a:rPr lang="en-US" dirty="0" smtClean="0"/>
              <a:t>same </a:t>
            </a:r>
            <a:r>
              <a:rPr lang="en-US" dirty="0"/>
              <a:t>HBV recognition sequence as </a:t>
            </a:r>
            <a:r>
              <a:rPr lang="en-US" dirty="0" smtClean="0"/>
              <a:t>the cloning primers</a:t>
            </a:r>
          </a:p>
          <a:p>
            <a:pPr lvl="1"/>
            <a:r>
              <a:rPr lang="en-US" dirty="0" smtClean="0"/>
              <a:t>5’ 12mer followed by EcoR1 recognition sequence</a:t>
            </a:r>
          </a:p>
          <a:p>
            <a:pPr lvl="1"/>
            <a:r>
              <a:rPr lang="en-US" dirty="0" smtClean="0"/>
              <a:t>different 8mer patient-specific barcodes on forward and reverse primers</a:t>
            </a:r>
          </a:p>
          <a:p>
            <a:pPr lvl="1"/>
            <a:r>
              <a:rPr lang="en-US" dirty="0" smtClean="0"/>
              <a:t>7mer sequence-specific barcode on lower primer</a:t>
            </a:r>
          </a:p>
          <a:p>
            <a:endParaRPr lang="en-US" dirty="0"/>
          </a:p>
          <a:p>
            <a:r>
              <a:rPr lang="en-US" dirty="0" smtClean="0"/>
              <a:t>EcoR1-digested amplimers circularised with T4 DNA ligase</a:t>
            </a:r>
          </a:p>
        </p:txBody>
      </p:sp>
    </p:spTree>
    <p:extLst>
      <p:ext uri="{BB962C8B-B14F-4D97-AF65-F5344CB8AC3E}">
        <p14:creationId xmlns:p14="http://schemas.microsoft.com/office/powerpoint/2010/main" val="3786113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MinION METHOD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Linear concatemers were removed with plasmid-safe DNase</a:t>
            </a:r>
          </a:p>
          <a:p>
            <a:endParaRPr lang="en-US" dirty="0" smtClean="0"/>
          </a:p>
          <a:p>
            <a:r>
              <a:rPr lang="en-US" dirty="0" smtClean="0"/>
              <a:t>Rolling circle amplification was conducted </a:t>
            </a:r>
            <a:endParaRPr lang="en-US" dirty="0"/>
          </a:p>
          <a:p>
            <a:pPr lvl="1"/>
            <a:r>
              <a:rPr lang="en-US" dirty="0" smtClean="0"/>
              <a:t>using </a:t>
            </a:r>
            <a:r>
              <a:rPr lang="en-US" dirty="0"/>
              <a:t>phi29 DNA polymerase </a:t>
            </a:r>
            <a:r>
              <a:rPr lang="en-US" dirty="0" smtClean="0"/>
              <a:t>which has strand displacement activity</a:t>
            </a:r>
          </a:p>
          <a:p>
            <a:pPr lvl="1"/>
            <a:r>
              <a:rPr lang="en-US" dirty="0" smtClean="0"/>
              <a:t>using primers with a phosphothiorate bond between the 3’ nucleotides to combat the 3’ to 5’ ssDNA exonuclease activity of </a:t>
            </a:r>
            <a:r>
              <a:rPr lang="en-US" dirty="0" err="1" smtClean="0"/>
              <a:t>phi29</a:t>
            </a:r>
            <a:endParaRPr lang="en-US" dirty="0" smtClean="0"/>
          </a:p>
          <a:p>
            <a:pPr lvl="1"/>
            <a:r>
              <a:rPr lang="en-US" dirty="0"/>
              <a:t>using forward and reverse sequencing primers recognising a sequence within the nested primer </a:t>
            </a:r>
            <a:r>
              <a:rPr lang="en-US" dirty="0" smtClean="0"/>
              <a:t>sequences.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248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614" y="116632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Rolling Circle Amplification of Denatured Plasmids</a:t>
            </a:r>
            <a:endParaRPr lang="en-NZ" dirty="0"/>
          </a:p>
        </p:txBody>
      </p:sp>
      <p:cxnSp>
        <p:nvCxnSpPr>
          <p:cNvPr id="12" name="Straight Connector 11"/>
          <p:cNvCxnSpPr>
            <a:endCxn id="24" idx="3"/>
          </p:cNvCxnSpPr>
          <p:nvPr/>
        </p:nvCxnSpPr>
        <p:spPr>
          <a:xfrm flipH="1">
            <a:off x="3174842" y="2564904"/>
            <a:ext cx="5501616" cy="184975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635791" y="3258516"/>
            <a:ext cx="2441931" cy="231987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5" name="Oval 4"/>
          <p:cNvSpPr/>
          <p:nvPr/>
        </p:nvSpPr>
        <p:spPr>
          <a:xfrm>
            <a:off x="550109" y="3175663"/>
            <a:ext cx="2613294" cy="248558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4" name="Rectangle 23"/>
          <p:cNvSpPr/>
          <p:nvPr/>
        </p:nvSpPr>
        <p:spPr>
          <a:xfrm rot="4790114">
            <a:off x="3144380" y="4366315"/>
            <a:ext cx="51785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785624" y="3258516"/>
            <a:ext cx="135394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160501" y="4293096"/>
            <a:ext cx="0" cy="937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520171" y="3278210"/>
            <a:ext cx="133294" cy="19695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676456" y="2510244"/>
            <a:ext cx="174244" cy="5466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22508" y="3031648"/>
            <a:ext cx="174244" cy="5466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714444" y="3501008"/>
            <a:ext cx="174244" cy="5466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3995936" y="4078198"/>
            <a:ext cx="174244" cy="5466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3974092" y="4015126"/>
            <a:ext cx="174244" cy="5466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148012" y="2465566"/>
            <a:ext cx="4585338" cy="15601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5580112" y="2066411"/>
            <a:ext cx="2910008" cy="9925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6948264" y="1628800"/>
            <a:ext cx="1253824" cy="43761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407254" y="3063656"/>
            <a:ext cx="174244" cy="5466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6819362" y="2066411"/>
            <a:ext cx="174244" cy="5466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8480462" y="1999468"/>
            <a:ext cx="174244" cy="5466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8138000" y="1578966"/>
            <a:ext cx="174244" cy="5466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8646228" y="2438236"/>
            <a:ext cx="174244" cy="5466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30092" y="2699628"/>
            <a:ext cx="2046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Primer binding sites</a:t>
            </a:r>
            <a:endParaRPr lang="en-NZ" dirty="0"/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5618774" y="2155766"/>
            <a:ext cx="2910008" cy="9925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5462011" y="3148333"/>
            <a:ext cx="174244" cy="5466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8527831" y="2101182"/>
            <a:ext cx="174244" cy="5466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788024" y="485986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Strand displacement by phi29</a:t>
            </a:r>
            <a:endParaRPr lang="en-NZ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347864" y="4509120"/>
            <a:ext cx="1512168" cy="5354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500397" y="1700808"/>
            <a:ext cx="135394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489115" y="2046716"/>
            <a:ext cx="133294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3568" y="1516142"/>
            <a:ext cx="2902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forward sequencing primer</a:t>
            </a:r>
            <a:endParaRPr lang="en-NZ" dirty="0"/>
          </a:p>
        </p:txBody>
      </p:sp>
      <p:sp>
        <p:nvSpPr>
          <p:cNvPr id="37" name="TextBox 36"/>
          <p:cNvSpPr txBox="1"/>
          <p:nvPr/>
        </p:nvSpPr>
        <p:spPr>
          <a:xfrm>
            <a:off x="683568" y="1844824"/>
            <a:ext cx="285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reverse sequencing primer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43471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944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 – Production of Concatemers    </a:t>
            </a:r>
            <a:endParaRPr lang="en-NZ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269557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63" y="2348880"/>
            <a:ext cx="28860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1268760"/>
            <a:ext cx="2725215" cy="396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0770" y="5949280"/>
            <a:ext cx="1327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Ligation</a:t>
            </a:r>
            <a:endParaRPr lang="en-NZ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943274" y="5502022"/>
            <a:ext cx="18447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Rolling Circle</a:t>
            </a:r>
          </a:p>
          <a:p>
            <a:r>
              <a:rPr lang="en-US" sz="2400" dirty="0" smtClean="0"/>
              <a:t>Amplification</a:t>
            </a:r>
            <a:endParaRPr lang="en-NZ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948264" y="1772816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12kb</a:t>
            </a:r>
            <a:endParaRPr lang="en-NZ" dirty="0"/>
          </a:p>
        </p:txBody>
      </p:sp>
      <p:sp>
        <p:nvSpPr>
          <p:cNvPr id="23" name="TextBox 22"/>
          <p:cNvSpPr txBox="1"/>
          <p:nvPr/>
        </p:nvSpPr>
        <p:spPr>
          <a:xfrm>
            <a:off x="539552" y="3789040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2.1kb</a:t>
            </a:r>
            <a:endParaRPr lang="en-NZ" dirty="0"/>
          </a:p>
        </p:txBody>
      </p:sp>
      <p:sp>
        <p:nvSpPr>
          <p:cNvPr id="18" name="TextBox 17"/>
          <p:cNvSpPr txBox="1"/>
          <p:nvPr/>
        </p:nvSpPr>
        <p:spPr>
          <a:xfrm>
            <a:off x="4839047" y="3163034"/>
            <a:ext cx="431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RC</a:t>
            </a:r>
            <a:endParaRPr lang="en-NZ" dirty="0"/>
          </a:p>
        </p:txBody>
      </p:sp>
      <p:sp>
        <p:nvSpPr>
          <p:cNvPr id="19" name="TextBox 18"/>
          <p:cNvSpPr txBox="1"/>
          <p:nvPr/>
        </p:nvSpPr>
        <p:spPr>
          <a:xfrm>
            <a:off x="4806176" y="4643844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</a:t>
            </a:r>
            <a:endParaRPr lang="en-NZ" dirty="0"/>
          </a:p>
        </p:txBody>
      </p:sp>
      <p:sp>
        <p:nvSpPr>
          <p:cNvPr id="26" name="TextBox 25"/>
          <p:cNvSpPr txBox="1"/>
          <p:nvPr/>
        </p:nvSpPr>
        <p:spPr>
          <a:xfrm>
            <a:off x="3779912" y="5805264"/>
            <a:ext cx="20170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Plasmid Safe</a:t>
            </a:r>
          </a:p>
          <a:p>
            <a:pPr algn="ctr"/>
            <a:r>
              <a:rPr lang="en-US" sz="2800" dirty="0" smtClean="0"/>
              <a:t>DNase</a:t>
            </a:r>
            <a:endParaRPr lang="en-NZ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3635896" y="3782993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2.1kb</a:t>
            </a:r>
            <a:endParaRPr lang="en-NZ" dirty="0"/>
          </a:p>
        </p:txBody>
      </p:sp>
      <p:sp>
        <p:nvSpPr>
          <p:cNvPr id="28" name="TextBox 27"/>
          <p:cNvSpPr txBox="1"/>
          <p:nvPr/>
        </p:nvSpPr>
        <p:spPr>
          <a:xfrm>
            <a:off x="6732240" y="4130692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2.1kb</a:t>
            </a:r>
            <a:endParaRPr lang="en-NZ" dirty="0"/>
          </a:p>
        </p:txBody>
      </p:sp>
      <p:sp>
        <p:nvSpPr>
          <p:cNvPr id="20" name="TextBox 19"/>
          <p:cNvSpPr txBox="1"/>
          <p:nvPr/>
        </p:nvSpPr>
        <p:spPr>
          <a:xfrm>
            <a:off x="261511" y="1168476"/>
            <a:ext cx="2867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RC = relaxed circular plasmid</a:t>
            </a:r>
          </a:p>
          <a:p>
            <a:r>
              <a:rPr lang="en-US" dirty="0" smtClean="0"/>
              <a:t>SC = </a:t>
            </a:r>
            <a:r>
              <a:rPr lang="en-US" smtClean="0"/>
              <a:t>supercoiled plasmid</a:t>
            </a: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581532" y="2924944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4.2kb</a:t>
            </a:r>
            <a:endParaRPr lang="en-NZ" dirty="0"/>
          </a:p>
        </p:txBody>
      </p:sp>
      <p:sp>
        <p:nvSpPr>
          <p:cNvPr id="21" name="TextBox 20"/>
          <p:cNvSpPr txBox="1"/>
          <p:nvPr/>
        </p:nvSpPr>
        <p:spPr>
          <a:xfrm>
            <a:off x="3563888" y="2564904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6.3kb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50707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Results – </a:t>
            </a:r>
            <a:r>
              <a:rPr lang="en-US" dirty="0" smtClean="0"/>
              <a:t>Analysis </a:t>
            </a:r>
            <a:r>
              <a:rPr lang="en-US" dirty="0"/>
              <a:t>of Concatemers </a:t>
            </a:r>
            <a:endParaRPr lang="en-NZ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619574"/>
              </p:ext>
            </p:extLst>
          </p:nvPr>
        </p:nvGraphicFramePr>
        <p:xfrm>
          <a:off x="457200" y="1600200"/>
          <a:ext cx="8229605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/>
                <a:gridCol w="899864"/>
                <a:gridCol w="899864"/>
                <a:gridCol w="899864"/>
                <a:gridCol w="899864"/>
                <a:gridCol w="899864"/>
                <a:gridCol w="899864"/>
                <a:gridCol w="9478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   ID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106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1281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1432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1907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3922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10969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N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Concatemers</a:t>
                      </a:r>
                    </a:p>
                    <a:p>
                      <a:pPr algn="ctr"/>
                      <a:r>
                        <a:rPr lang="en-US" dirty="0" smtClean="0"/>
                        <a:t>with &gt;6 repeats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203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136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750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Wild-type or Poor Quality Sequence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Indels and Nonsense Mutations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158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Repeated Haplotypes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Suitable for PAML Analysis</a:t>
                      </a:r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131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179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543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742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– </a:t>
            </a:r>
            <a:r>
              <a:rPr lang="en-US" dirty="0" smtClean="0"/>
              <a:t>Substitution Mutations in Nucleotide Sequences</a:t>
            </a:r>
            <a:endParaRPr lang="en-NZ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763796"/>
              </p:ext>
            </p:extLst>
          </p:nvPr>
        </p:nvGraphicFramePr>
        <p:xfrm>
          <a:off x="1043608" y="1700808"/>
          <a:ext cx="7281732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768085"/>
                <a:gridCol w="768085"/>
                <a:gridCol w="768085"/>
                <a:gridCol w="768085"/>
                <a:gridCol w="768085"/>
                <a:gridCol w="768085"/>
                <a:gridCol w="94503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   ID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106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1281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1432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1907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3922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10969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 </a:t>
                      </a:r>
                      <a:r>
                        <a:rPr lang="en-US" u="sng" dirty="0" smtClean="0"/>
                        <a:t>+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sem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6-10 cloned Sequences*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 </a:t>
                      </a:r>
                      <a:r>
                        <a:rPr lang="en-US" u="sng" dirty="0" smtClean="0"/>
                        <a:t>+</a:t>
                      </a:r>
                      <a:r>
                        <a:rPr lang="en-US" dirty="0" smtClean="0"/>
                        <a:t> 4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MinION Sequences * # $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94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66 </a:t>
                      </a:r>
                      <a:r>
                        <a:rPr lang="en-US" u="sng" dirty="0" smtClean="0"/>
                        <a:t>+</a:t>
                      </a:r>
                      <a:r>
                        <a:rPr lang="en-US" dirty="0" smtClean="0"/>
                        <a:t> 10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4437112"/>
            <a:ext cx="83053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= The number of total S ORF nucleotides (out of 1200) in which at least 2 haplotypes </a:t>
            </a:r>
          </a:p>
          <a:p>
            <a:r>
              <a:rPr lang="en-US" dirty="0"/>
              <a:t> </a:t>
            </a:r>
            <a:r>
              <a:rPr lang="en-US" dirty="0" smtClean="0"/>
              <a:t>        have a substitution mutation (ie common mutations)</a:t>
            </a:r>
          </a:p>
          <a:p>
            <a:endParaRPr lang="en-US" dirty="0"/>
          </a:p>
          <a:p>
            <a:r>
              <a:rPr lang="en-US" dirty="0" smtClean="0"/>
              <a:t># = All mutations detected in the clones were also found in the MinION sequences</a:t>
            </a:r>
          </a:p>
          <a:p>
            <a:endParaRPr lang="en-US" dirty="0"/>
          </a:p>
          <a:p>
            <a:r>
              <a:rPr lang="en-US" dirty="0" smtClean="0"/>
              <a:t>$ = The difference between cloned and MinION sequences,  Wilcoxon SR p=0.03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06528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– </a:t>
            </a:r>
            <a:r>
              <a:rPr lang="en-US" dirty="0" smtClean="0"/>
              <a:t>Codons Containing Substitution Mutations</a:t>
            </a:r>
            <a:endParaRPr lang="en-NZ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51878"/>
              </p:ext>
            </p:extLst>
          </p:nvPr>
        </p:nvGraphicFramePr>
        <p:xfrm>
          <a:off x="1043608" y="1700808"/>
          <a:ext cx="7281734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5497"/>
                <a:gridCol w="800891"/>
                <a:gridCol w="800891"/>
                <a:gridCol w="800891"/>
                <a:gridCol w="800891"/>
                <a:gridCol w="800891"/>
                <a:gridCol w="800891"/>
                <a:gridCol w="8008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Subject   ID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106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1281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1432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1907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3922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10969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Mean </a:t>
                      </a:r>
                      <a:r>
                        <a:rPr lang="en-US" u="sng" dirty="0" smtClean="0"/>
                        <a:t>+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sem</a:t>
                      </a:r>
                      <a:endParaRPr lang="en-NZ" dirty="0" smtClean="0"/>
                    </a:p>
                    <a:p>
                      <a:pPr algn="ctr"/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6-10 cloned Sequences*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 </a:t>
                      </a:r>
                      <a:r>
                        <a:rPr lang="en-US" u="sng" dirty="0" smtClean="0"/>
                        <a:t>+</a:t>
                      </a:r>
                      <a:r>
                        <a:rPr lang="en-US" dirty="0" smtClean="0"/>
                        <a:t> 3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 MinION Sequences * $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46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</a:t>
                      </a:r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 </a:t>
                      </a:r>
                      <a:r>
                        <a:rPr lang="en-US" u="sng" dirty="0" smtClean="0"/>
                        <a:t>+</a:t>
                      </a:r>
                      <a:r>
                        <a:rPr lang="en-US" dirty="0" smtClean="0"/>
                        <a:t> 9</a:t>
                      </a:r>
                      <a:endParaRPr lang="en-N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NZ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4437112"/>
            <a:ext cx="7772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= The number of total S ORF codons (out of 400) in which at least 2 haplotypes </a:t>
            </a:r>
          </a:p>
          <a:p>
            <a:r>
              <a:rPr lang="en-US" dirty="0"/>
              <a:t> </a:t>
            </a:r>
            <a:r>
              <a:rPr lang="en-US" dirty="0" smtClean="0"/>
              <a:t>        have a substitution mutation</a:t>
            </a:r>
          </a:p>
          <a:p>
            <a:endParaRPr lang="en-US" dirty="0"/>
          </a:p>
          <a:p>
            <a:r>
              <a:rPr lang="en-US" dirty="0" smtClean="0"/>
              <a:t>$ = The difference between cloned and MinION sequences,  Wilcoxon SR p=0.03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49555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Codons under Strong Positive Selection (Pr(</a:t>
            </a:r>
            <a:r>
              <a:rPr lang="en-US" dirty="0" smtClean="0">
                <a:latin typeface="Symbol" panose="05050102010706020507" pitchFamily="18" charset="2"/>
              </a:rPr>
              <a:t>w</a:t>
            </a:r>
            <a:r>
              <a:rPr lang="en-US" dirty="0" smtClean="0"/>
              <a:t>&gt;1</a:t>
            </a:r>
            <a:r>
              <a:rPr lang="en-US" dirty="0"/>
              <a:t>) &gt; </a:t>
            </a:r>
            <a:r>
              <a:rPr lang="en-US" dirty="0" smtClean="0"/>
              <a:t>95%)</a:t>
            </a:r>
            <a:r>
              <a:rPr lang="en-NZ" dirty="0"/>
              <a:t/>
            </a:r>
            <a:br>
              <a:rPr lang="en-NZ" dirty="0"/>
            </a:br>
            <a:endParaRPr lang="en-NZ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845388"/>
              </p:ext>
            </p:extLst>
          </p:nvPr>
        </p:nvGraphicFramePr>
        <p:xfrm>
          <a:off x="467544" y="1988840"/>
          <a:ext cx="8229600" cy="1987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662372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</a:tr>
              <a:tr h="66237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33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47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83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87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102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endParaRPr lang="en-N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114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141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165</a:t>
                      </a:r>
                      <a:endParaRPr lang="en-NZ" sz="2400" dirty="0"/>
                    </a:p>
                  </a:txBody>
                  <a:tcPr/>
                </a:tc>
              </a:tr>
              <a:tr h="66237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167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173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179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195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214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224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308</a:t>
                      </a:r>
                      <a:endParaRPr lang="en-N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335</a:t>
                      </a:r>
                      <a:endParaRPr lang="en-N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388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391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72514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XX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4725144"/>
            <a:ext cx="7946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codons in which no non-synonymous mutations were present in clones from any </a:t>
            </a:r>
          </a:p>
          <a:p>
            <a:r>
              <a:rPr lang="en-US" dirty="0" smtClean="0"/>
              <a:t>subject. Positive selection could not therefore be detected from the cloning data.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3861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584176"/>
          </a:xfrm>
        </p:spPr>
        <p:txBody>
          <a:bodyPr>
            <a:normAutofit/>
          </a:bodyPr>
          <a:lstStyle/>
          <a:p>
            <a:r>
              <a:rPr lang="en-US" dirty="0" smtClean="0"/>
              <a:t>Codons under Positive Selection in Both Genotypes B and C</a:t>
            </a:r>
            <a:endParaRPr lang="en-NZ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1569039"/>
              </p:ext>
            </p:extLst>
          </p:nvPr>
        </p:nvGraphicFramePr>
        <p:xfrm>
          <a:off x="467544" y="2276872"/>
          <a:ext cx="8229600" cy="1987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662372"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</a:tr>
              <a:tr h="66237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33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47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83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87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102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108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114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141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165</a:t>
                      </a:r>
                      <a:endParaRPr lang="en-NZ" sz="2400" dirty="0"/>
                    </a:p>
                  </a:txBody>
                  <a:tcPr/>
                </a:tc>
              </a:tr>
              <a:tr h="66237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167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173</a:t>
                      </a:r>
                      <a:endParaRPr lang="en-NZ" sz="2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179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195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214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224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308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335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388</a:t>
                      </a:r>
                      <a:endParaRPr lang="en-N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391</a:t>
                      </a:r>
                      <a:endParaRPr lang="en-NZ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5445224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XX</a:t>
            </a:r>
            <a:endParaRPr lang="en-NZ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4952373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XX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6676" y="4952373"/>
            <a:ext cx="7989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codon under strong positive selection in 298 genotype C clones from 36 subjects</a:t>
            </a:r>
            <a:endParaRPr lang="en-NZ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5435932"/>
            <a:ext cx="788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codon under weak positive selection in 298 genotype C clones from 36 subjects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9624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advantages of a MinION-based  relative to a cloning-based approach to studies of HBV sequence variability are</a:t>
            </a:r>
          </a:p>
          <a:p>
            <a:pPr lvl="1"/>
            <a:r>
              <a:rPr lang="en-US" dirty="0" smtClean="0"/>
              <a:t>less work and expense</a:t>
            </a:r>
          </a:p>
          <a:p>
            <a:pPr lvl="1"/>
            <a:r>
              <a:rPr lang="en-US" dirty="0" smtClean="0"/>
              <a:t>more sensitive detection of common mutations</a:t>
            </a:r>
          </a:p>
          <a:p>
            <a:pPr lvl="1"/>
            <a:r>
              <a:rPr lang="en-US" dirty="0" smtClean="0"/>
              <a:t>more sensitive detection of positive selection</a:t>
            </a:r>
            <a:endParaRPr lang="en-NZ" dirty="0"/>
          </a:p>
          <a:p>
            <a:r>
              <a:rPr lang="en-US" dirty="0" smtClean="0"/>
              <a:t>Most codons under selection pressure in genotype B </a:t>
            </a:r>
            <a:r>
              <a:rPr lang="en-US" dirty="0" err="1" smtClean="0"/>
              <a:t>HBVs</a:t>
            </a:r>
            <a:r>
              <a:rPr lang="en-US" dirty="0" smtClean="0"/>
              <a:t> are not under selection pressure in genotype C </a:t>
            </a:r>
            <a:r>
              <a:rPr lang="en-US" dirty="0" err="1" smtClean="0"/>
              <a:t>HBVs</a:t>
            </a:r>
            <a:r>
              <a:rPr lang="en-US" dirty="0" smtClean="0"/>
              <a:t>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97419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MinION</a:t>
            </a:r>
            <a:r>
              <a:rPr lang="en-US" dirty="0" smtClean="0"/>
              <a:t> sequencing of RCA-generated S ORF haplotypes is possible</a:t>
            </a:r>
          </a:p>
          <a:p>
            <a:r>
              <a:rPr lang="en-US" dirty="0"/>
              <a:t>Minion sequencing of RCA-generated S ORF haplotypes </a:t>
            </a:r>
            <a:r>
              <a:rPr lang="en-US" dirty="0" smtClean="0"/>
              <a:t>is a sensitive method for detecting positively selected codons in the S ORF</a:t>
            </a:r>
          </a:p>
          <a:p>
            <a:r>
              <a:rPr lang="en-US" dirty="0" smtClean="0"/>
              <a:t>Finding different repertoires of positively selected codons between patients with genotype B and C HBVs raises the possibility that </a:t>
            </a:r>
            <a:r>
              <a:rPr lang="en-US" dirty="0"/>
              <a:t>genotype-specific immunotherapies may be required for treatment of chronic hepatitis </a:t>
            </a:r>
            <a:r>
              <a:rPr lang="en-US" dirty="0" smtClean="0"/>
              <a:t>B.</a:t>
            </a:r>
          </a:p>
          <a:p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3030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Bioinformatics</a:t>
            </a:r>
            <a:endParaRPr lang="en-NZ" sz="2400" dirty="0" smtClean="0"/>
          </a:p>
          <a:p>
            <a:pPr lvl="1"/>
            <a:r>
              <a:rPr lang="en-US" sz="2400" dirty="0" smtClean="0"/>
              <a:t>Dr. Klaus Lehnert</a:t>
            </a:r>
          </a:p>
          <a:p>
            <a:pPr lvl="1"/>
            <a:r>
              <a:rPr lang="en-US" sz="2400" dirty="0" smtClean="0"/>
              <a:t>Dr. Peter Tsai</a:t>
            </a:r>
          </a:p>
          <a:p>
            <a:r>
              <a:rPr lang="en-US" sz="2400" dirty="0" smtClean="0"/>
              <a:t>Sequencing</a:t>
            </a:r>
          </a:p>
          <a:p>
            <a:pPr lvl="1"/>
            <a:r>
              <a:rPr lang="en-US" sz="2400" dirty="0" smtClean="0"/>
              <a:t>Kristine Boxen</a:t>
            </a:r>
          </a:p>
          <a:p>
            <a:pPr lvl="1"/>
            <a:r>
              <a:rPr lang="en-US" sz="2400" dirty="0" smtClean="0"/>
              <a:t>Andrew Jiang</a:t>
            </a:r>
          </a:p>
          <a:p>
            <a:r>
              <a:rPr lang="en-US" sz="2400" dirty="0" smtClean="0"/>
              <a:t>Clinical Samples</a:t>
            </a:r>
          </a:p>
          <a:p>
            <a:pPr lvl="1"/>
            <a:r>
              <a:rPr lang="en-US" sz="2400" dirty="0" smtClean="0"/>
              <a:t>New Zealand Hepatitis B Screening Program</a:t>
            </a:r>
          </a:p>
          <a:p>
            <a:r>
              <a:rPr lang="en-US" sz="2400" dirty="0" smtClean="0"/>
              <a:t>Clinical Advice</a:t>
            </a:r>
          </a:p>
          <a:p>
            <a:pPr lvl="1"/>
            <a:r>
              <a:rPr lang="en-US" sz="2400" dirty="0" smtClean="0"/>
              <a:t>Professor Edward Gane</a:t>
            </a:r>
          </a:p>
          <a:p>
            <a:r>
              <a:rPr lang="en-US" sz="2400" dirty="0" smtClean="0"/>
              <a:t>Funding</a:t>
            </a:r>
          </a:p>
          <a:p>
            <a:pPr lvl="1"/>
            <a:r>
              <a:rPr lang="en-US" sz="2400" dirty="0"/>
              <a:t>H</a:t>
            </a:r>
            <a:r>
              <a:rPr lang="en-US" sz="2400" dirty="0" smtClean="0"/>
              <a:t>ealth Research Council of New Zealand</a:t>
            </a:r>
            <a:endParaRPr lang="en-US" sz="2400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203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BAA4DFF4-ED4F-4955-8484-2FFDF40A4783}"/>
</file>

<file path=customXml/itemProps2.xml><?xml version="1.0" encoding="utf-8"?>
<ds:datastoreItem xmlns:ds="http://schemas.openxmlformats.org/officeDocument/2006/customXml" ds:itemID="{8E8D71B2-9E79-4B2B-B96A-84A988FA60B2}"/>
</file>

<file path=customXml/itemProps3.xml><?xml version="1.0" encoding="utf-8"?>
<ds:datastoreItem xmlns:ds="http://schemas.openxmlformats.org/officeDocument/2006/customXml" ds:itemID="{2D314422-639C-404F-B783-6AC7282C537A}"/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942</Words>
  <Application>Microsoft Office PowerPoint</Application>
  <PresentationFormat>On-screen Show (4:3)</PresentationFormat>
  <Paragraphs>247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CODONS UNDER POSITIVE SELECTION IN THE S OPEN READING FRAME OF THE GENOTYPE B2 HEPATITIS B VIRUS</vt:lpstr>
      <vt:lpstr>INTRODUCTION 1</vt:lpstr>
      <vt:lpstr>INTRODUCTION 2</vt:lpstr>
      <vt:lpstr>INTRODUCTION 3</vt:lpstr>
      <vt:lpstr>INTRODUCTION 4</vt:lpstr>
      <vt:lpstr>PowerPoint Presentation</vt:lpstr>
      <vt:lpstr>MinION METHOD</vt:lpstr>
      <vt:lpstr>MinION METHOD</vt:lpstr>
      <vt:lpstr>Rolling Circle Amplification of Denatured Plasmids</vt:lpstr>
      <vt:lpstr>Results – Production of Concatemers    </vt:lpstr>
      <vt:lpstr>Results – Analysis of Concatemers </vt:lpstr>
      <vt:lpstr>Results – Substitution Mutations in Nucleotide Sequences</vt:lpstr>
      <vt:lpstr>Results – Codons Containing Substitution Mutations</vt:lpstr>
      <vt:lpstr>Codons under Strong Positive Selection (Pr(w&gt;1) &gt; 95%) </vt:lpstr>
      <vt:lpstr>Codons under Positive Selection in Both Genotypes B and C</vt:lpstr>
      <vt:lpstr>Summary</vt:lpstr>
      <vt:lpstr>Conclusions</vt:lpstr>
      <vt:lpstr>Acknowledgements</vt:lpstr>
    </vt:vector>
  </TitlesOfParts>
  <Company>healthAlliance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CODONS UNDER POSITIVE SELECTION IN THE S OPEN READING FRAME OF THE GENOTYPE B2 HEPATITIS B VIRUS</dc:title>
  <dc:creator>wabb001</dc:creator>
  <cp:lastModifiedBy>wabb001</cp:lastModifiedBy>
  <cp:revision>82</cp:revision>
  <dcterms:created xsi:type="dcterms:W3CDTF">2022-05-17T21:44:59Z</dcterms:created>
  <dcterms:modified xsi:type="dcterms:W3CDTF">2022-05-24T02:04:42Z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-274860585</vt:i4>
  </property>
  <property fmtid="{D5CDD505-2E9C-101B-9397-08002B2CF9AE}" pid="3" name="_NewReviewCycle">
    <vt:lpwstr/>
  </property>
  <property fmtid="{D5CDD505-2E9C-101B-9397-08002B2CF9AE}" pid="4" name="_EmailSubject">
    <vt:lpwstr>REMINDER: HBV Cure Programme 2022</vt:lpwstr>
  </property>
  <property fmtid="{D5CDD505-2E9C-101B-9397-08002B2CF9AE}" pid="5" name="_AuthorEmail">
    <vt:lpwstr>WAbbott@adhb.govt.nz</vt:lpwstr>
  </property>
  <property fmtid="{D5CDD505-2E9C-101B-9397-08002B2CF9AE}" pid="6" name="_AuthorEmailDisplayName">
    <vt:lpwstr>William Abbott (ADHB)</vt:lpwstr>
  </property>
  <property fmtid="{D5CDD505-2E9C-101B-9397-08002B2CF9AE}" pid="7" name="ContentTypeId">
    <vt:lpwstr>0x010100615AAA40FBF0BB4E93E31C83EB571B65</vt:lpwstr>
  </property>
</Properties>
</file>