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  <p:sldMasterId id="2147483660" r:id="rId5"/>
    <p:sldMasterId id="2147483686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</p:sldIdLst>
  <p:sldSz cy="6858000" cx="12192000"/>
  <p:notesSz cx="6858000" cy="9144000"/>
  <p:embeddedFontLst>
    <p:embeddedFont>
      <p:font typeface="Raleway"/>
      <p:regular r:id="rId26"/>
      <p:bold r:id="rId27"/>
      <p:italic r:id="rId28"/>
      <p:boldItalic r:id="rId29"/>
    </p:embeddedFont>
    <p:embeddedFont>
      <p:font typeface="Raleway SemiBold"/>
      <p:regular r:id="rId30"/>
      <p:bold r:id="rId31"/>
      <p:italic r:id="rId32"/>
      <p:boldItalic r:id="rId33"/>
    </p:embeddedFont>
    <p:embeddedFont>
      <p:font typeface="Open Sans SemiBold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8" roundtripDataSignature="AMtx7mjNZxh+20D1oVGkemKi3yMsLA7T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815CD1BB-7080-4CD8-B6AA-3BFB5D520A4E}">
  <a:tblStyle styleId="{815CD1BB-7080-4CD8-B6AA-3BFB5D520A4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6F1FC"/>
          </a:solidFill>
        </a:fill>
      </a:tcStyle>
    </a:wholeTbl>
    <a:band1H>
      <a:tcTxStyle/>
      <a:tcStyle>
        <a:fill>
          <a:solidFill>
            <a:srgbClr val="CAE3F9"/>
          </a:solidFill>
        </a:fill>
      </a:tcStyle>
    </a:band1H>
    <a:band2H>
      <a:tcTxStyle/>
    </a:band2H>
    <a:band1V>
      <a:tcTxStyle/>
      <a:tcStyle>
        <a:fill>
          <a:solidFill>
            <a:srgbClr val="CAE3F9"/>
          </a:solidFill>
        </a:fill>
      </a:tcStyle>
    </a:band1V>
    <a:band2V>
      <a:tcTxStyle/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slide" Target="slides/slide17.xml"/><Relationship Id="rId23" Type="http://schemas.openxmlformats.org/officeDocument/2006/relationships/slide" Target="slides/slide16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26" Type="http://schemas.openxmlformats.org/officeDocument/2006/relationships/font" Target="fonts/Raleway-regular.fntdata"/><Relationship Id="rId25" Type="http://schemas.openxmlformats.org/officeDocument/2006/relationships/slide" Target="slides/slide18.xml"/><Relationship Id="rId28" Type="http://schemas.openxmlformats.org/officeDocument/2006/relationships/font" Target="fonts/Raleway-italic.fntdata"/><Relationship Id="rId27" Type="http://schemas.openxmlformats.org/officeDocument/2006/relationships/font" Target="fonts/Raleway-bold.fntdata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font" Target="fonts/Raleway-boldItalic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RalewaySemiBold-bold.fntdata"/><Relationship Id="rId30" Type="http://schemas.openxmlformats.org/officeDocument/2006/relationships/font" Target="fonts/RalewaySemiBold-regular.fntdata"/><Relationship Id="rId11" Type="http://schemas.openxmlformats.org/officeDocument/2006/relationships/slide" Target="slides/slide4.xml"/><Relationship Id="rId33" Type="http://schemas.openxmlformats.org/officeDocument/2006/relationships/font" Target="fonts/RalewaySemiBold-boldItalic.fntdata"/><Relationship Id="rId10" Type="http://schemas.openxmlformats.org/officeDocument/2006/relationships/slide" Target="slides/slide3.xml"/><Relationship Id="rId32" Type="http://schemas.openxmlformats.org/officeDocument/2006/relationships/font" Target="fonts/RalewaySemiBold-italic.fntdata"/><Relationship Id="rId13" Type="http://schemas.openxmlformats.org/officeDocument/2006/relationships/slide" Target="slides/slide6.xml"/><Relationship Id="rId35" Type="http://schemas.openxmlformats.org/officeDocument/2006/relationships/font" Target="fonts/OpenSansSemiBold-bold.fntdata"/><Relationship Id="rId12" Type="http://schemas.openxmlformats.org/officeDocument/2006/relationships/slide" Target="slides/slide5.xml"/><Relationship Id="rId34" Type="http://schemas.openxmlformats.org/officeDocument/2006/relationships/font" Target="fonts/OpenSansSemiBold-regular.fntdata"/><Relationship Id="rId15" Type="http://schemas.openxmlformats.org/officeDocument/2006/relationships/slide" Target="slides/slide8.xml"/><Relationship Id="rId37" Type="http://schemas.openxmlformats.org/officeDocument/2006/relationships/font" Target="fonts/OpenSansSemiBold-boldItalic.fntdata"/><Relationship Id="rId14" Type="http://schemas.openxmlformats.org/officeDocument/2006/relationships/slide" Target="slides/slide7.xml"/><Relationship Id="rId36" Type="http://schemas.openxmlformats.org/officeDocument/2006/relationships/font" Target="fonts/OpenSansSemiBold-italic.fntdata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38" Type="http://customschemas.google.com/relationships/presentationmetadata" Target="metadata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6" name="Google Shape;34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5" name="Google Shape;35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62" name="Google Shape;362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Hepatocytes hybridized with RNA probe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HIV RNA by in situ hybridization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Huh7.5 cells could be infected with HIV at low level. Kong et al 2012 Virology Journal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HepG2 infected with various striain of HIV-1, p24 production Banerjee et al 1992 AIDS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Five hepatoma cell lines, including CZHC/8571, PLC/PRF/5, Hep3B, HepG2, and HUH7, Cao et al 1990 J virol</a:t>
            </a:r>
            <a:endParaRPr b="0" i="0"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Covalently closed circular DNA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71" name="Google Shape;371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Typical retrovirus, directly infect t-helper cells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Upon receptor and chemokine co-receptor binding, followed by membrane fusion，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Single strand viral RNA.   Insert into host chromosome.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HIV mRNA encoding for different viral proteins are transcribed.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Eventually,  progeny virions bud off at the cell surface.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However, integrated HIV DNA can also stay dormant in T cells, which leads to HIV latency.</a:t>
            </a:r>
            <a:endParaRPr/>
          </a:p>
        </p:txBody>
      </p:sp>
      <p:sp>
        <p:nvSpPr>
          <p:cNvPr id="372" name="Google Shape;372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7" name="Google Shape;387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</a:rPr>
              <a:t>‹#›</a:t>
            </a:fld>
            <a:endParaRPr b="0" i="0" sz="1800" u="none" cap="none" strike="noStrike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5" name="Google Shape;395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36" name="Google Shape;436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1" name="Google Shape;451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2" name="Google Shape;452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8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" name="Google Shape;480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1" name="Google Shape;481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2" name="Google Shape;482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8" name="Google Shape;49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9" name="Google Shape;499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08" name="Google Shape;508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9" name="Google Shape;509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0" name="Google Shape;52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1" name="Google Shape;521;p1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9" name="Google Shape;529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0" name="Google Shape;530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" name="Google Shape;548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9" name="Google Shape;549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0" name="Google Shape;550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67" name="Google Shape;567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8" name="Google Shape;568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1" name="Google Shape;591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1" i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92" name="Google Shape;592;p1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09" name="Google Shape;609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0" name="Google Shape;610;p1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6.png"/><Relationship Id="rId4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9.png"/><Relationship Id="rId3" Type="http://schemas.openxmlformats.org/officeDocument/2006/relationships/image" Target="../media/image2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4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2.png"/><Relationship Id="rId3" Type="http://schemas.openxmlformats.org/officeDocument/2006/relationships/image" Target="../media/image4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7.png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5.png"/><Relationship Id="rId3" Type="http://schemas.openxmlformats.org/officeDocument/2006/relationships/image" Target="../media/image27.png"/><Relationship Id="rId4" Type="http://schemas.openxmlformats.org/officeDocument/2006/relationships/image" Target="../media/image13.png"/><Relationship Id="rId5" Type="http://schemas.openxmlformats.org/officeDocument/2006/relationships/image" Target="../media/image2.jpg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0.png"/><Relationship Id="rId3" Type="http://schemas.openxmlformats.org/officeDocument/2006/relationships/image" Target="../media/image21.png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>
  <p:cSld name="Cover"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oogle Shape;15;p20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879479" y="260350"/>
            <a:ext cx="1906122" cy="744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086773" y="5729579"/>
            <a:ext cx="3668671" cy="847434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0"/>
          <p:cNvSpPr txBox="1"/>
          <p:nvPr>
            <p:ph idx="1" type="body"/>
          </p:nvPr>
        </p:nvSpPr>
        <p:spPr>
          <a:xfrm>
            <a:off x="1" y="0"/>
            <a:ext cx="9169397" cy="6858001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0"/>
          <p:cNvSpPr txBox="1"/>
          <p:nvPr>
            <p:ph type="title"/>
          </p:nvPr>
        </p:nvSpPr>
        <p:spPr>
          <a:xfrm>
            <a:off x="371475" y="3136468"/>
            <a:ext cx="6192577" cy="498598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0"/>
          <p:cNvSpPr/>
          <p:nvPr>
            <p:ph idx="2" type="body"/>
          </p:nvPr>
        </p:nvSpPr>
        <p:spPr>
          <a:xfrm>
            <a:off x="371475" y="3805991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0"/>
          <p:cNvSpPr txBox="1"/>
          <p:nvPr>
            <p:ph idx="3" type="body"/>
          </p:nvPr>
        </p:nvSpPr>
        <p:spPr>
          <a:xfrm>
            <a:off x="371475" y="4048125"/>
            <a:ext cx="4716463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0"/>
          <p:cNvSpPr/>
          <p:nvPr>
            <p:ph idx="4" type="pic"/>
          </p:nvPr>
        </p:nvSpPr>
        <p:spPr>
          <a:xfrm>
            <a:off x="-1" y="0"/>
            <a:ext cx="12192001" cy="6858000"/>
          </a:xfrm>
          <a:prstGeom prst="rect">
            <a:avLst/>
          </a:prstGeom>
          <a:solidFill>
            <a:schemeClr val="lt2">
              <a:alpha val="80000"/>
            </a:schemeClr>
          </a:solidFill>
          <a:ln>
            <a:noFill/>
          </a:ln>
        </p:spPr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column text (w/ subtitle)">
  <p:cSld name="Title and 2 column text (w/ subtitle)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9"/>
          <p:cNvSpPr/>
          <p:nvPr>
            <p:ph idx="1" type="body"/>
          </p:nvPr>
        </p:nvSpPr>
        <p:spPr>
          <a:xfrm>
            <a:off x="371475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59"/>
          <p:cNvSpPr txBox="1"/>
          <p:nvPr>
            <p:ph idx="2" type="body"/>
          </p:nvPr>
        </p:nvSpPr>
        <p:spPr>
          <a:xfrm>
            <a:off x="371475" y="1809750"/>
            <a:ext cx="11412538" cy="464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59"/>
          <p:cNvSpPr txBox="1"/>
          <p:nvPr>
            <p:ph idx="3" type="body"/>
          </p:nvPr>
        </p:nvSpPr>
        <p:spPr>
          <a:xfrm>
            <a:off x="371475" y="396875"/>
            <a:ext cx="6732637" cy="868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2 column text">
  <p:cSld name="Title and 2 column 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60"/>
          <p:cNvSpPr/>
          <p:nvPr>
            <p:ph idx="1" type="body"/>
          </p:nvPr>
        </p:nvSpPr>
        <p:spPr>
          <a:xfrm>
            <a:off x="371475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60"/>
          <p:cNvSpPr txBox="1"/>
          <p:nvPr>
            <p:ph idx="2" type="body"/>
          </p:nvPr>
        </p:nvSpPr>
        <p:spPr>
          <a:xfrm>
            <a:off x="371475" y="1809750"/>
            <a:ext cx="11412538" cy="464343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60"/>
          <p:cNvSpPr txBox="1"/>
          <p:nvPr>
            <p:ph type="title"/>
          </p:nvPr>
        </p:nvSpPr>
        <p:spPr>
          <a:xfrm>
            <a:off x="371474" y="384794"/>
            <a:ext cx="6732000" cy="997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alew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half image and text (A)">
  <p:cSld name="Title, half image and text (A)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61"/>
          <p:cNvSpPr txBox="1"/>
          <p:nvPr>
            <p:ph idx="1" type="body"/>
          </p:nvPr>
        </p:nvSpPr>
        <p:spPr>
          <a:xfrm>
            <a:off x="0" y="0"/>
            <a:ext cx="7248126" cy="6858002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b="0"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1"/>
          <p:cNvSpPr/>
          <p:nvPr>
            <p:ph idx="2" type="pic"/>
          </p:nvPr>
        </p:nvSpPr>
        <p:spPr>
          <a:xfrm>
            <a:off x="0" y="-2"/>
            <a:ext cx="12203053" cy="6858002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61"/>
          <p:cNvSpPr/>
          <p:nvPr>
            <p:ph idx="3" type="body"/>
          </p:nvPr>
        </p:nvSpPr>
        <p:spPr>
          <a:xfrm>
            <a:off x="371475" y="2642824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61"/>
          <p:cNvSpPr txBox="1"/>
          <p:nvPr>
            <p:ph idx="4" type="body"/>
          </p:nvPr>
        </p:nvSpPr>
        <p:spPr>
          <a:xfrm>
            <a:off x="371475" y="1432427"/>
            <a:ext cx="3996333" cy="963341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5" name="Google Shape;35;p61"/>
          <p:cNvSpPr txBox="1"/>
          <p:nvPr>
            <p:ph idx="5" type="body"/>
          </p:nvPr>
        </p:nvSpPr>
        <p:spPr>
          <a:xfrm>
            <a:off x="371475" y="2940280"/>
            <a:ext cx="4680409" cy="141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half image and text (B)">
  <p:cSld name="Title, half image and text (B)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2"/>
          <p:cNvSpPr txBox="1"/>
          <p:nvPr>
            <p:ph idx="1" type="body"/>
          </p:nvPr>
        </p:nvSpPr>
        <p:spPr>
          <a:xfrm flipH="1">
            <a:off x="3445328" y="0"/>
            <a:ext cx="8746671" cy="6858002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b="0"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62"/>
          <p:cNvSpPr/>
          <p:nvPr>
            <p:ph idx="2" type="pic"/>
          </p:nvPr>
        </p:nvSpPr>
        <p:spPr>
          <a:xfrm>
            <a:off x="0" y="0"/>
            <a:ext cx="12203053" cy="6858002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62"/>
          <p:cNvSpPr/>
          <p:nvPr>
            <p:ph idx="3" type="body"/>
          </p:nvPr>
        </p:nvSpPr>
        <p:spPr>
          <a:xfrm>
            <a:off x="7149138" y="2660732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2"/>
          <p:cNvSpPr txBox="1"/>
          <p:nvPr>
            <p:ph idx="4" type="body"/>
          </p:nvPr>
        </p:nvSpPr>
        <p:spPr>
          <a:xfrm>
            <a:off x="7149138" y="1525710"/>
            <a:ext cx="3996333" cy="868363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62"/>
          <p:cNvSpPr txBox="1"/>
          <p:nvPr>
            <p:ph idx="5" type="body"/>
          </p:nvPr>
        </p:nvSpPr>
        <p:spPr>
          <a:xfrm>
            <a:off x="7149138" y="2938584"/>
            <a:ext cx="4634875" cy="141782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>
                <a:solidFill>
                  <a:schemeClr val="lt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half image and text (C)">
  <p:cSld name="Title, half image and text (C)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3"/>
          <p:cNvSpPr/>
          <p:nvPr>
            <p:ph idx="2" type="pic"/>
          </p:nvPr>
        </p:nvSpPr>
        <p:spPr>
          <a:xfrm>
            <a:off x="4619836" y="-2"/>
            <a:ext cx="7560000" cy="6858002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63"/>
          <p:cNvSpPr txBox="1"/>
          <p:nvPr>
            <p:ph idx="1" type="body"/>
          </p:nvPr>
        </p:nvSpPr>
        <p:spPr>
          <a:xfrm>
            <a:off x="1955540" y="0"/>
            <a:ext cx="7105105" cy="6858000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63"/>
          <p:cNvSpPr txBox="1"/>
          <p:nvPr>
            <p:ph idx="3" type="body"/>
          </p:nvPr>
        </p:nvSpPr>
        <p:spPr>
          <a:xfrm rot="5400000">
            <a:off x="-161675" y="150563"/>
            <a:ext cx="6858000" cy="6556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63"/>
          <p:cNvSpPr/>
          <p:nvPr>
            <p:ph idx="4" type="body"/>
          </p:nvPr>
        </p:nvSpPr>
        <p:spPr>
          <a:xfrm>
            <a:off x="371475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3"/>
          <p:cNvSpPr txBox="1"/>
          <p:nvPr>
            <p:ph idx="5" type="body"/>
          </p:nvPr>
        </p:nvSpPr>
        <p:spPr>
          <a:xfrm>
            <a:off x="371475" y="396875"/>
            <a:ext cx="4931999" cy="868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3"/>
          <p:cNvSpPr txBox="1"/>
          <p:nvPr>
            <p:ph idx="6" type="body"/>
          </p:nvPr>
        </p:nvSpPr>
        <p:spPr>
          <a:xfrm>
            <a:off x="371474" y="1809750"/>
            <a:ext cx="4932000" cy="4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8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half image and text (D)">
  <p:cSld name="Title, half image and text (D)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64"/>
          <p:cNvSpPr txBox="1"/>
          <p:nvPr>
            <p:ph idx="1" type="body"/>
          </p:nvPr>
        </p:nvSpPr>
        <p:spPr>
          <a:xfrm flipH="1">
            <a:off x="3359696" y="0"/>
            <a:ext cx="7105105" cy="6858000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1" name="Google Shape;51;p64"/>
          <p:cNvSpPr txBox="1"/>
          <p:nvPr>
            <p:ph idx="2" type="body"/>
          </p:nvPr>
        </p:nvSpPr>
        <p:spPr>
          <a:xfrm flipH="1" rot="-5400000">
            <a:off x="5484562" y="150563"/>
            <a:ext cx="6858000" cy="6556875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600"/>
              <a:buChar char="•"/>
              <a:defRPr/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64"/>
          <p:cNvSpPr/>
          <p:nvPr>
            <p:ph idx="3" type="body"/>
          </p:nvPr>
        </p:nvSpPr>
        <p:spPr>
          <a:xfrm>
            <a:off x="6830332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64"/>
          <p:cNvSpPr txBox="1"/>
          <p:nvPr>
            <p:ph idx="4" type="body"/>
          </p:nvPr>
        </p:nvSpPr>
        <p:spPr>
          <a:xfrm>
            <a:off x="6830332" y="396875"/>
            <a:ext cx="4932000" cy="868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4" name="Google Shape;54;p64"/>
          <p:cNvSpPr txBox="1"/>
          <p:nvPr>
            <p:ph idx="5" type="body"/>
          </p:nvPr>
        </p:nvSpPr>
        <p:spPr>
          <a:xfrm>
            <a:off x="6830332" y="1809750"/>
            <a:ext cx="4932000" cy="414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solidFill>
                  <a:schemeClr val="dk1"/>
                </a:solidFill>
              </a:defRPr>
            </a:lvl2pPr>
            <a:lvl3pPr indent="-3302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>
                <a:solidFill>
                  <a:schemeClr val="dk1"/>
                </a:solidFill>
              </a:defRPr>
            </a:lvl3pPr>
            <a:lvl4pPr indent="-3175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4pPr>
            <a:lvl5pPr indent="-3175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>
                <a:solidFill>
                  <a:schemeClr val="dk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64"/>
          <p:cNvSpPr/>
          <p:nvPr>
            <p:ph idx="6" type="pic"/>
          </p:nvPr>
        </p:nvSpPr>
        <p:spPr>
          <a:xfrm>
            <a:off x="0" y="0"/>
            <a:ext cx="7560000" cy="685800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2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9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x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able">
  <p:cSld name="Title and Tab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65"/>
          <p:cNvSpPr/>
          <p:nvPr>
            <p:ph idx="2" type="pic"/>
          </p:nvPr>
        </p:nvSpPr>
        <p:spPr>
          <a:xfrm>
            <a:off x="0" y="-2"/>
            <a:ext cx="12192000" cy="2312878"/>
          </a:xfrm>
          <a:prstGeom prst="rect">
            <a:avLst/>
          </a:prstGeom>
          <a:solidFill>
            <a:schemeClr val="lt2"/>
          </a:solidFill>
          <a:ln>
            <a:noFill/>
          </a:ln>
        </p:spPr>
      </p:sp>
      <p:sp>
        <p:nvSpPr>
          <p:cNvPr id="58" name="Google Shape;58;p65"/>
          <p:cNvSpPr/>
          <p:nvPr>
            <p:ph idx="1" type="body"/>
          </p:nvPr>
        </p:nvSpPr>
        <p:spPr>
          <a:xfrm>
            <a:off x="371475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65"/>
          <p:cNvSpPr txBox="1"/>
          <p:nvPr>
            <p:ph idx="3" type="body"/>
          </p:nvPr>
        </p:nvSpPr>
        <p:spPr>
          <a:xfrm>
            <a:off x="371475" y="396875"/>
            <a:ext cx="5292477" cy="868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0" name="Google Shape;60;p65"/>
          <p:cNvSpPr txBox="1"/>
          <p:nvPr>
            <p:ph idx="4" type="body"/>
          </p:nvPr>
        </p:nvSpPr>
        <p:spPr>
          <a:xfrm flipH="1">
            <a:off x="0" y="1438507"/>
            <a:ext cx="12192000" cy="874369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600"/>
              <a:buNone/>
              <a:defRPr b="0" sz="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2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75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-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75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itle and subtitle only">
  <p:cSld name="Slide title and subtitle onl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66"/>
          <p:cNvSpPr/>
          <p:nvPr>
            <p:ph idx="1" type="body"/>
          </p:nvPr>
        </p:nvSpPr>
        <p:spPr>
          <a:xfrm>
            <a:off x="371475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66"/>
          <p:cNvSpPr txBox="1"/>
          <p:nvPr>
            <p:ph idx="2" type="body"/>
          </p:nvPr>
        </p:nvSpPr>
        <p:spPr>
          <a:xfrm>
            <a:off x="371475" y="396875"/>
            <a:ext cx="6732637" cy="86836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None/>
              <a:defRPr sz="3600">
                <a:solidFill>
                  <a:schemeClr val="accen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transition>
    <p:fade/>
  </p:transition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lide title only">
  <p:cSld name="Slide title only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67"/>
          <p:cNvSpPr/>
          <p:nvPr>
            <p:ph idx="1" type="body"/>
          </p:nvPr>
        </p:nvSpPr>
        <p:spPr>
          <a:xfrm>
            <a:off x="371475" y="1531897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 cap="flat" cmpd="sng" w="952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SzPts val="400"/>
              <a:buNone/>
              <a:defRPr sz="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67"/>
          <p:cNvSpPr txBox="1"/>
          <p:nvPr>
            <p:ph type="title"/>
          </p:nvPr>
        </p:nvSpPr>
        <p:spPr>
          <a:xfrm>
            <a:off x="371475" y="384794"/>
            <a:ext cx="5903913" cy="9971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aleway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transition>
    <p:fade/>
  </p:transition>
  <p:extLst>
    <p:ext uri="{DCECCB84-F9BA-43D5-87BE-67443E8EF086}">
      <p15:sldGuideLst>
        <p15:guide id="1" pos="3727">
          <p15:clr>
            <a:srgbClr val="FBAE40"/>
          </p15:clr>
        </p15:guide>
        <p15:guide id="2" pos="3953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o background, no footer" showMasterSp="0">
  <p:cSld name="No background, no footer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22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" type="body"/>
          </p:nvPr>
        </p:nvSpPr>
        <p:spPr>
          <a:xfrm>
            <a:off x="551999" y="1368000"/>
            <a:ext cx="10972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3">
  <p:cSld name="Layout 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5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5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5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2" name="Google Shape;82;p25"/>
          <p:cNvSpPr txBox="1"/>
          <p:nvPr>
            <p:ph idx="1" type="body"/>
          </p:nvPr>
        </p:nvSpPr>
        <p:spPr>
          <a:xfrm>
            <a:off x="551999" y="1368000"/>
            <a:ext cx="10972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83" name="Google Shape;83;p25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 with picture" showMasterSp="0">
  <p:cSld name="Final Slide with picture"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/>
          <p:nvPr/>
        </p:nvSpPr>
        <p:spPr>
          <a:xfrm>
            <a:off x="0" y="5301208"/>
            <a:ext cx="12192000" cy="15567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4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6" name="Google Shape;86;p26"/>
          <p:cNvGrpSpPr/>
          <p:nvPr/>
        </p:nvGrpSpPr>
        <p:grpSpPr>
          <a:xfrm>
            <a:off x="2" y="-5144"/>
            <a:ext cx="12214788" cy="6895403"/>
            <a:chOff x="0" y="-7204"/>
            <a:chExt cx="12825525" cy="9653565"/>
          </a:xfrm>
        </p:grpSpPr>
        <p:sp>
          <p:nvSpPr>
            <p:cNvPr id="87" name="Google Shape;87;p26"/>
            <p:cNvSpPr/>
            <p:nvPr/>
          </p:nvSpPr>
          <p:spPr>
            <a:xfrm>
              <a:off x="0" y="0"/>
              <a:ext cx="12814300" cy="7421691"/>
            </a:xfrm>
            <a:prstGeom prst="rect">
              <a:avLst/>
            </a:prstGeom>
            <a:solidFill>
              <a:srgbClr val="00334C">
                <a:alpha val="24705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26"/>
            <p:cNvSpPr/>
            <p:nvPr/>
          </p:nvSpPr>
          <p:spPr>
            <a:xfrm>
              <a:off x="5291876" y="5728"/>
              <a:ext cx="7520712" cy="9639763"/>
            </a:xfrm>
            <a:custGeom>
              <a:rect b="b" l="l" r="r" t="t"/>
              <a:pathLst>
                <a:path extrusionOk="0" h="9639762" w="7520710">
                  <a:moveTo>
                    <a:pt x="0" y="7971213"/>
                  </a:moveTo>
                  <a:lnTo>
                    <a:pt x="6803274" y="0"/>
                  </a:lnTo>
                  <a:lnTo>
                    <a:pt x="7520710" y="12931"/>
                  </a:lnTo>
                  <a:lnTo>
                    <a:pt x="7520710" y="9639762"/>
                  </a:lnTo>
                  <a:lnTo>
                    <a:pt x="4240183" y="9613900"/>
                  </a:lnTo>
                  <a:lnTo>
                    <a:pt x="0" y="7971213"/>
                  </a:lnTo>
                  <a:close/>
                </a:path>
              </a:pathLst>
            </a:custGeom>
            <a:solidFill>
              <a:srgbClr val="007EB0">
                <a:alpha val="3490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26"/>
            <p:cNvSpPr/>
            <p:nvPr/>
          </p:nvSpPr>
          <p:spPr>
            <a:xfrm>
              <a:off x="6804044" y="1698931"/>
              <a:ext cx="6009409" cy="7947430"/>
            </a:xfrm>
            <a:custGeom>
              <a:rect b="b" l="l" r="r" t="t"/>
              <a:pathLst>
                <a:path extrusionOk="0" h="7947430" w="6009410">
                  <a:moveTo>
                    <a:pt x="6009408" y="0"/>
                  </a:moveTo>
                  <a:lnTo>
                    <a:pt x="0" y="1313180"/>
                  </a:lnTo>
                  <a:lnTo>
                    <a:pt x="5553826" y="7934498"/>
                  </a:lnTo>
                  <a:lnTo>
                    <a:pt x="6009410" y="7947430"/>
                  </a:lnTo>
                  <a:cubicBezTo>
                    <a:pt x="6009409" y="5298287"/>
                    <a:pt x="6009409" y="2649143"/>
                    <a:pt x="6009408" y="0"/>
                  </a:cubicBezTo>
                  <a:close/>
                </a:path>
              </a:pathLst>
            </a:custGeom>
            <a:solidFill>
              <a:srgbClr val="3A4044">
                <a:alpha val="2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26"/>
            <p:cNvSpPr/>
            <p:nvPr/>
          </p:nvSpPr>
          <p:spPr>
            <a:xfrm>
              <a:off x="5291876" y="-7204"/>
              <a:ext cx="7533649" cy="9626832"/>
            </a:xfrm>
            <a:custGeom>
              <a:rect b="b" l="l" r="r" t="t"/>
              <a:pathLst>
                <a:path extrusionOk="0" h="9626832" w="7533644">
                  <a:moveTo>
                    <a:pt x="0" y="7984145"/>
                  </a:moveTo>
                  <a:lnTo>
                    <a:pt x="6803276" y="0"/>
                  </a:lnTo>
                  <a:lnTo>
                    <a:pt x="7533644" y="12933"/>
                  </a:lnTo>
                  <a:cubicBezTo>
                    <a:pt x="7533644" y="3226186"/>
                    <a:pt x="7533643" y="6400647"/>
                    <a:pt x="7533643" y="9613900"/>
                  </a:cubicBezTo>
                  <a:lnTo>
                    <a:pt x="4266044" y="9626832"/>
                  </a:lnTo>
                  <a:lnTo>
                    <a:pt x="0" y="7984145"/>
                  </a:lnTo>
                  <a:close/>
                </a:path>
              </a:pathLst>
            </a:custGeom>
            <a:solidFill>
              <a:srgbClr val="00334C">
                <a:alpha val="14901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91" name="Google Shape;91;p26"/>
          <p:cNvCxnSpPr/>
          <p:nvPr/>
        </p:nvCxnSpPr>
        <p:spPr>
          <a:xfrm>
            <a:off x="691618" y="1754090"/>
            <a:ext cx="264001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92" name="Google Shape;92;p26"/>
          <p:cNvSpPr txBox="1"/>
          <p:nvPr/>
        </p:nvSpPr>
        <p:spPr>
          <a:xfrm>
            <a:off x="527381" y="1052736"/>
            <a:ext cx="5568619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With thanks</a:t>
            </a:r>
            <a:endParaRPr/>
          </a:p>
        </p:txBody>
      </p:sp>
      <p:sp>
        <p:nvSpPr>
          <p:cNvPr id="93" name="Google Shape;93;p26"/>
          <p:cNvSpPr txBox="1"/>
          <p:nvPr/>
        </p:nvSpPr>
        <p:spPr>
          <a:xfrm>
            <a:off x="532971" y="2613996"/>
            <a:ext cx="5568619" cy="3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doherty.edu.au</a:t>
            </a:r>
            <a:endParaRPr/>
          </a:p>
        </p:txBody>
      </p:sp>
      <p:sp>
        <p:nvSpPr>
          <p:cNvPr id="94" name="Google Shape;94;p26"/>
          <p:cNvSpPr txBox="1"/>
          <p:nvPr/>
        </p:nvSpPr>
        <p:spPr>
          <a:xfrm>
            <a:off x="1079999" y="3446794"/>
            <a:ext cx="5568619" cy="3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/DohertyInstitute</a:t>
            </a:r>
            <a:endParaRPr/>
          </a:p>
        </p:txBody>
      </p:sp>
      <p:sp>
        <p:nvSpPr>
          <p:cNvPr id="95" name="Google Shape;95;p26"/>
          <p:cNvSpPr txBox="1"/>
          <p:nvPr/>
        </p:nvSpPr>
        <p:spPr>
          <a:xfrm>
            <a:off x="1055999" y="3794387"/>
            <a:ext cx="5568619" cy="3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@TheDohertyInst  #DohertyInstitute</a:t>
            </a:r>
            <a:endParaRPr/>
          </a:p>
        </p:txBody>
      </p:sp>
      <p:pic>
        <p:nvPicPr>
          <p:cNvPr id="96" name="Google Shape;96;p2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712703" y="3446795"/>
            <a:ext cx="333054" cy="311889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1230" y="3846743"/>
            <a:ext cx="336000" cy="347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9223" y="5562779"/>
            <a:ext cx="3993493" cy="106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Picture" showMasterSp="0">
  <p:cSld name="Title Slide with Picture"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27"/>
          <p:cNvGrpSpPr/>
          <p:nvPr/>
        </p:nvGrpSpPr>
        <p:grpSpPr>
          <a:xfrm>
            <a:off x="1295469" y="-6526"/>
            <a:ext cx="10920240" cy="6885840"/>
            <a:chOff x="971601" y="-6527"/>
            <a:chExt cx="8190180" cy="6885840"/>
          </a:xfrm>
        </p:grpSpPr>
        <p:sp>
          <p:nvSpPr>
            <p:cNvPr id="101" name="Google Shape;101;p27"/>
            <p:cNvSpPr/>
            <p:nvPr/>
          </p:nvSpPr>
          <p:spPr>
            <a:xfrm>
              <a:off x="971601" y="75743"/>
              <a:ext cx="8190180" cy="6803570"/>
            </a:xfrm>
            <a:custGeom>
              <a:rect b="b" l="l" r="r" t="t"/>
              <a:pathLst>
                <a:path extrusionOk="0" h="9524999" w="11466253">
                  <a:moveTo>
                    <a:pt x="11466253" y="0"/>
                  </a:moveTo>
                  <a:lnTo>
                    <a:pt x="0" y="2502823"/>
                  </a:lnTo>
                  <a:lnTo>
                    <a:pt x="5864168" y="9524999"/>
                  </a:lnTo>
                  <a:lnTo>
                    <a:pt x="7974907" y="9524999"/>
                  </a:lnTo>
                  <a:lnTo>
                    <a:pt x="11454290" y="4639605"/>
                  </a:lnTo>
                  <a:cubicBezTo>
                    <a:pt x="11458278" y="3093070"/>
                    <a:pt x="11462265" y="1546535"/>
                    <a:pt x="11466253" y="0"/>
                  </a:cubicBezTo>
                  <a:close/>
                </a:path>
              </a:pathLst>
            </a:custGeom>
            <a:solidFill>
              <a:srgbClr val="232729">
                <a:alpha val="2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27"/>
            <p:cNvSpPr/>
            <p:nvPr/>
          </p:nvSpPr>
          <p:spPr>
            <a:xfrm>
              <a:off x="1302558" y="-6527"/>
              <a:ext cx="7850244" cy="5361270"/>
            </a:xfrm>
            <a:custGeom>
              <a:rect b="b" l="l" r="r" t="t"/>
              <a:pathLst>
                <a:path extrusionOk="0" h="7505779" w="10990343">
                  <a:moveTo>
                    <a:pt x="10990343" y="0"/>
                  </a:moveTo>
                  <a:lnTo>
                    <a:pt x="5273568" y="3577"/>
                  </a:lnTo>
                  <a:lnTo>
                    <a:pt x="0" y="4877579"/>
                  </a:lnTo>
                  <a:lnTo>
                    <a:pt x="5005528" y="7505779"/>
                  </a:lnTo>
                  <a:lnTo>
                    <a:pt x="10969946" y="7505777"/>
                  </a:lnTo>
                  <a:lnTo>
                    <a:pt x="10990343" y="0"/>
                  </a:lnTo>
                  <a:close/>
                </a:path>
              </a:pathLst>
            </a:custGeom>
            <a:gradFill>
              <a:gsLst>
                <a:gs pos="0">
                  <a:srgbClr val="13A8FF">
                    <a:alpha val="49803"/>
                  </a:srgbClr>
                </a:gs>
                <a:gs pos="39000">
                  <a:srgbClr val="007AC1">
                    <a:alpha val="40784"/>
                  </a:srgbClr>
                </a:gs>
                <a:gs pos="100000">
                  <a:srgbClr val="004896">
                    <a:alpha val="70980"/>
                  </a:srgbClr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43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3" name="Google Shape;103;p27"/>
          <p:cNvSpPr/>
          <p:nvPr/>
        </p:nvSpPr>
        <p:spPr>
          <a:xfrm>
            <a:off x="0" y="5301208"/>
            <a:ext cx="12192000" cy="15567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4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7"/>
          <p:cNvSpPr txBox="1"/>
          <p:nvPr>
            <p:ph type="ctrTitle"/>
          </p:nvPr>
        </p:nvSpPr>
        <p:spPr>
          <a:xfrm>
            <a:off x="3942618" y="1844824"/>
            <a:ext cx="7278402" cy="1594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976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4"/>
              <a:buFont typeface="Arial"/>
              <a:buNone/>
              <a:defRPr b="1" i="0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5" name="Google Shape;105;p27"/>
          <p:cNvSpPr txBox="1"/>
          <p:nvPr>
            <p:ph idx="1" type="subTitle"/>
          </p:nvPr>
        </p:nvSpPr>
        <p:spPr>
          <a:xfrm>
            <a:off x="3942618" y="3573016"/>
            <a:ext cx="7278402" cy="31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23"/>
              </a:spcBef>
              <a:spcAft>
                <a:spcPts val="0"/>
              </a:spcAft>
              <a:buSzPts val="211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81"/>
              </a:spcBef>
              <a:spcAft>
                <a:spcPts val="0"/>
              </a:spcAft>
              <a:buSzPts val="190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6" name="Google Shape;106;p27"/>
          <p:cNvSpPr txBox="1"/>
          <p:nvPr>
            <p:ph idx="2" type="body"/>
          </p:nvPr>
        </p:nvSpPr>
        <p:spPr>
          <a:xfrm>
            <a:off x="3942618" y="3870002"/>
            <a:ext cx="7278402" cy="309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836" lvl="1" marL="9144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42836" lvl="2" marL="1371600" algn="l">
              <a:spcBef>
                <a:spcPts val="360"/>
              </a:spcBef>
              <a:spcAft>
                <a:spcPts val="0"/>
              </a:spcAft>
              <a:buSzPts val="1799"/>
              <a:buChar char="▪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42836" lvl="3" marL="1828800" algn="l">
              <a:spcBef>
                <a:spcPts val="360"/>
              </a:spcBef>
              <a:spcAft>
                <a:spcPts val="0"/>
              </a:spcAft>
              <a:buSzPts val="1799"/>
              <a:buChar char="◆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42836" lvl="4" marL="22860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07" name="Google Shape;107;p27"/>
          <p:cNvSpPr/>
          <p:nvPr>
            <p:ph idx="3" type="pic"/>
          </p:nvPr>
        </p:nvSpPr>
        <p:spPr>
          <a:xfrm>
            <a:off x="10788651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08" name="Google Shape;108;p27"/>
          <p:cNvCxnSpPr/>
          <p:nvPr/>
        </p:nvCxnSpPr>
        <p:spPr>
          <a:xfrm>
            <a:off x="4079776" y="3433536"/>
            <a:ext cx="171428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09" name="Google Shape;109;p2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223" y="5562779"/>
            <a:ext cx="3993493" cy="106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 with Picture" showMasterSp="0">
  <p:cSld name="2_Title Slide with Picture"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>
            <p:ph idx="2" type="pic"/>
          </p:nvPr>
        </p:nvSpPr>
        <p:spPr>
          <a:xfrm>
            <a:off x="0" y="-6350"/>
            <a:ext cx="12192000" cy="5307013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28"/>
          <p:cNvSpPr/>
          <p:nvPr/>
        </p:nvSpPr>
        <p:spPr>
          <a:xfrm>
            <a:off x="0" y="5301208"/>
            <a:ext cx="12192000" cy="155679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43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3" name="Google Shape;113;p28"/>
          <p:cNvSpPr txBox="1"/>
          <p:nvPr>
            <p:ph type="ctrTitle"/>
          </p:nvPr>
        </p:nvSpPr>
        <p:spPr>
          <a:xfrm>
            <a:off x="3942618" y="1844824"/>
            <a:ext cx="7278402" cy="1594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976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4"/>
              <a:buFont typeface="Arial"/>
              <a:buNone/>
              <a:defRPr b="1" i="0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8"/>
          <p:cNvSpPr txBox="1"/>
          <p:nvPr>
            <p:ph idx="1" type="subTitle"/>
          </p:nvPr>
        </p:nvSpPr>
        <p:spPr>
          <a:xfrm>
            <a:off x="3942618" y="3573016"/>
            <a:ext cx="7278402" cy="31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23"/>
              </a:spcBef>
              <a:spcAft>
                <a:spcPts val="0"/>
              </a:spcAft>
              <a:buSzPts val="211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81"/>
              </a:spcBef>
              <a:spcAft>
                <a:spcPts val="0"/>
              </a:spcAft>
              <a:buSzPts val="190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5" name="Google Shape;115;p28"/>
          <p:cNvSpPr txBox="1"/>
          <p:nvPr>
            <p:ph idx="3" type="body"/>
          </p:nvPr>
        </p:nvSpPr>
        <p:spPr>
          <a:xfrm>
            <a:off x="3942618" y="3870002"/>
            <a:ext cx="7278402" cy="309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836" lvl="1" marL="9144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42836" lvl="2" marL="1371600" algn="l">
              <a:spcBef>
                <a:spcPts val="360"/>
              </a:spcBef>
              <a:spcAft>
                <a:spcPts val="0"/>
              </a:spcAft>
              <a:buSzPts val="1799"/>
              <a:buChar char="▪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42836" lvl="3" marL="1828800" algn="l">
              <a:spcBef>
                <a:spcPts val="360"/>
              </a:spcBef>
              <a:spcAft>
                <a:spcPts val="0"/>
              </a:spcAft>
              <a:buSzPts val="1799"/>
              <a:buChar char="◆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42836" lvl="4" marL="22860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16" name="Google Shape;116;p28"/>
          <p:cNvSpPr/>
          <p:nvPr>
            <p:ph idx="4" type="pic"/>
          </p:nvPr>
        </p:nvSpPr>
        <p:spPr>
          <a:xfrm>
            <a:off x="10788651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117" name="Google Shape;117;p28"/>
          <p:cNvCxnSpPr/>
          <p:nvPr/>
        </p:nvCxnSpPr>
        <p:spPr>
          <a:xfrm>
            <a:off x="4079776" y="3433536"/>
            <a:ext cx="171428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18" name="Google Shape;118;p2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09223" y="5562779"/>
            <a:ext cx="3993493" cy="106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 with Picture + 3 logos" showMasterSp="0">
  <p:cSld name="1_Title Slide with Picture + 3 logo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9"/>
          <p:cNvSpPr txBox="1"/>
          <p:nvPr>
            <p:ph type="ctrTitle"/>
          </p:nvPr>
        </p:nvSpPr>
        <p:spPr>
          <a:xfrm>
            <a:off x="3942618" y="1844824"/>
            <a:ext cx="7278402" cy="1594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976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4"/>
              <a:buFont typeface="Arial"/>
              <a:buNone/>
              <a:defRPr b="1" i="0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9"/>
          <p:cNvSpPr txBox="1"/>
          <p:nvPr>
            <p:ph idx="1" type="subTitle"/>
          </p:nvPr>
        </p:nvSpPr>
        <p:spPr>
          <a:xfrm>
            <a:off x="3942618" y="3573016"/>
            <a:ext cx="7278402" cy="31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23"/>
              </a:spcBef>
              <a:spcAft>
                <a:spcPts val="0"/>
              </a:spcAft>
              <a:buSzPts val="211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81"/>
              </a:spcBef>
              <a:spcAft>
                <a:spcPts val="0"/>
              </a:spcAft>
              <a:buSzPts val="190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22" name="Google Shape;122;p29"/>
          <p:cNvSpPr txBox="1"/>
          <p:nvPr>
            <p:ph idx="2" type="body"/>
          </p:nvPr>
        </p:nvSpPr>
        <p:spPr>
          <a:xfrm>
            <a:off x="3942618" y="3870002"/>
            <a:ext cx="7278402" cy="309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836" lvl="1" marL="9144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42836" lvl="2" marL="1371600" algn="l">
              <a:spcBef>
                <a:spcPts val="360"/>
              </a:spcBef>
              <a:spcAft>
                <a:spcPts val="0"/>
              </a:spcAft>
              <a:buSzPts val="1799"/>
              <a:buChar char="▪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42836" lvl="3" marL="1828800" algn="l">
              <a:spcBef>
                <a:spcPts val="360"/>
              </a:spcBef>
              <a:spcAft>
                <a:spcPts val="0"/>
              </a:spcAft>
              <a:buSzPts val="1799"/>
              <a:buChar char="◆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42836" lvl="4" marL="22860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23" name="Google Shape;123;p29"/>
          <p:cNvSpPr/>
          <p:nvPr>
            <p:ph idx="3" type="pic"/>
          </p:nvPr>
        </p:nvSpPr>
        <p:spPr>
          <a:xfrm>
            <a:off x="10788651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29"/>
          <p:cNvSpPr/>
          <p:nvPr>
            <p:ph idx="4" type="pic"/>
          </p:nvPr>
        </p:nvSpPr>
        <p:spPr>
          <a:xfrm>
            <a:off x="9793302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sp>
        <p:nvSpPr>
          <p:cNvPr id="125" name="Google Shape;125;p29"/>
          <p:cNvSpPr/>
          <p:nvPr>
            <p:ph idx="5" type="pic"/>
          </p:nvPr>
        </p:nvSpPr>
        <p:spPr>
          <a:xfrm>
            <a:off x="8797953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26" name="Google Shape;12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223" y="5562779"/>
            <a:ext cx="3993493" cy="106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no picture" showMasterSp="0">
  <p:cSld name="Title Slide no pictur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0"/>
          <p:cNvSpPr txBox="1"/>
          <p:nvPr>
            <p:ph type="ctrTitle"/>
          </p:nvPr>
        </p:nvSpPr>
        <p:spPr>
          <a:xfrm>
            <a:off x="2784002" y="1844824"/>
            <a:ext cx="7278402" cy="1594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976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4"/>
              <a:buFont typeface="Arial"/>
              <a:buNone/>
              <a:defRPr b="1" i="0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30"/>
          <p:cNvSpPr txBox="1"/>
          <p:nvPr>
            <p:ph idx="1" type="subTitle"/>
          </p:nvPr>
        </p:nvSpPr>
        <p:spPr>
          <a:xfrm>
            <a:off x="2784002" y="3573016"/>
            <a:ext cx="7278402" cy="31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i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23"/>
              </a:spcBef>
              <a:spcAft>
                <a:spcPts val="0"/>
              </a:spcAft>
              <a:buSzPts val="211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81"/>
              </a:spcBef>
              <a:spcAft>
                <a:spcPts val="0"/>
              </a:spcAft>
              <a:buSzPts val="190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0" name="Google Shape;130;p30"/>
          <p:cNvSpPr txBox="1"/>
          <p:nvPr>
            <p:ph idx="2" type="body"/>
          </p:nvPr>
        </p:nvSpPr>
        <p:spPr>
          <a:xfrm>
            <a:off x="2784002" y="3870002"/>
            <a:ext cx="7278402" cy="309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i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836" lvl="1" marL="9144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42836" lvl="2" marL="1371600" algn="l">
              <a:spcBef>
                <a:spcPts val="360"/>
              </a:spcBef>
              <a:spcAft>
                <a:spcPts val="0"/>
              </a:spcAft>
              <a:buSzPts val="1799"/>
              <a:buChar char="▪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42836" lvl="3" marL="1828800" algn="l">
              <a:spcBef>
                <a:spcPts val="360"/>
              </a:spcBef>
              <a:spcAft>
                <a:spcPts val="0"/>
              </a:spcAft>
              <a:buSzPts val="1799"/>
              <a:buChar char="◆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42836" lvl="4" marL="22860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31" name="Google Shape;131;p30"/>
          <p:cNvCxnSpPr/>
          <p:nvPr/>
        </p:nvCxnSpPr>
        <p:spPr>
          <a:xfrm>
            <a:off x="2880000" y="3433536"/>
            <a:ext cx="171428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2" name="Google Shape;132;p30"/>
          <p:cNvSpPr/>
          <p:nvPr>
            <p:ph idx="3" type="pic"/>
          </p:nvPr>
        </p:nvSpPr>
        <p:spPr>
          <a:xfrm>
            <a:off x="575477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33" name="Google Shape;133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3899" y="5550714"/>
            <a:ext cx="4038878" cy="1073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 no picture extra logos" showMasterSp="0">
  <p:cSld name="2_Title Slide no picture extra logo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31"/>
          <p:cNvSpPr txBox="1"/>
          <p:nvPr>
            <p:ph type="ctrTitle"/>
          </p:nvPr>
        </p:nvSpPr>
        <p:spPr>
          <a:xfrm>
            <a:off x="2784002" y="1844824"/>
            <a:ext cx="7278402" cy="1594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976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4"/>
              <a:buFont typeface="Arial"/>
              <a:buNone/>
              <a:defRPr b="1" i="0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6" name="Google Shape;136;p31"/>
          <p:cNvSpPr txBox="1"/>
          <p:nvPr>
            <p:ph idx="1" type="subTitle"/>
          </p:nvPr>
        </p:nvSpPr>
        <p:spPr>
          <a:xfrm>
            <a:off x="2784002" y="3573016"/>
            <a:ext cx="7278402" cy="31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i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23"/>
              </a:spcBef>
              <a:spcAft>
                <a:spcPts val="0"/>
              </a:spcAft>
              <a:buSzPts val="211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81"/>
              </a:spcBef>
              <a:spcAft>
                <a:spcPts val="0"/>
              </a:spcAft>
              <a:buSzPts val="190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37" name="Google Shape;137;p31"/>
          <p:cNvSpPr txBox="1"/>
          <p:nvPr>
            <p:ph idx="2" type="body"/>
          </p:nvPr>
        </p:nvSpPr>
        <p:spPr>
          <a:xfrm>
            <a:off x="2784002" y="3870002"/>
            <a:ext cx="7278402" cy="3091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i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836" lvl="1" marL="9144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42836" lvl="2" marL="1371600" algn="l">
              <a:spcBef>
                <a:spcPts val="360"/>
              </a:spcBef>
              <a:spcAft>
                <a:spcPts val="0"/>
              </a:spcAft>
              <a:buSzPts val="1799"/>
              <a:buChar char="▪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42836" lvl="3" marL="1828800" algn="l">
              <a:spcBef>
                <a:spcPts val="360"/>
              </a:spcBef>
              <a:spcAft>
                <a:spcPts val="0"/>
              </a:spcAft>
              <a:buSzPts val="1799"/>
              <a:buChar char="◆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42836" lvl="4" marL="2286000" algn="l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38" name="Google Shape;138;p31"/>
          <p:cNvCxnSpPr/>
          <p:nvPr/>
        </p:nvCxnSpPr>
        <p:spPr>
          <a:xfrm>
            <a:off x="2880000" y="3433536"/>
            <a:ext cx="171428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139" name="Google Shape;139;p31"/>
          <p:cNvSpPr/>
          <p:nvPr>
            <p:ph idx="3" type="pic"/>
          </p:nvPr>
        </p:nvSpPr>
        <p:spPr>
          <a:xfrm>
            <a:off x="575477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31"/>
          <p:cNvSpPr/>
          <p:nvPr>
            <p:ph idx="4" type="pic"/>
          </p:nvPr>
        </p:nvSpPr>
        <p:spPr>
          <a:xfrm>
            <a:off x="1679510" y="5619751"/>
            <a:ext cx="816000" cy="792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41" name="Google Shape;141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43899" y="5550714"/>
            <a:ext cx="4038878" cy="1073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" showMasterSp="0">
  <p:cSld name="Layout 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2"/>
          <p:cNvSpPr txBox="1"/>
          <p:nvPr>
            <p:ph idx="1" type="body"/>
          </p:nvPr>
        </p:nvSpPr>
        <p:spPr>
          <a:xfrm>
            <a:off x="5423928" y="1412777"/>
            <a:ext cx="6240692" cy="4320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905"/>
              <a:buNone/>
              <a:defRPr b="1" i="0" sz="19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5374" lvl="1" marL="9144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524"/>
              <a:buFont typeface="Arial"/>
              <a:buChar char="•"/>
              <a:defRPr b="1" i="0" sz="19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905"/>
              <a:buNone/>
              <a:defRPr b="0" sz="1904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3pPr>
            <a:lvl4pPr indent="-349567" lvl="3" marL="18288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905"/>
              <a:buChar char="◆"/>
              <a:defRPr b="0" sz="1904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indent="-228600" lvl="4" marL="22860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905"/>
              <a:buNone/>
              <a:defRPr b="0" sz="1904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indent="-342900" lvl="5" marL="2743200" algn="l">
              <a:spcBef>
                <a:spcPts val="127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44" name="Google Shape;144;p32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32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46" name="Google Shape;146;p32"/>
          <p:cNvSpPr txBox="1"/>
          <p:nvPr/>
        </p:nvSpPr>
        <p:spPr>
          <a:xfrm>
            <a:off x="7440150" y="6066000"/>
            <a:ext cx="4219089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Peter Doherty Institute for Infection and Immunity </a:t>
            </a:r>
            <a:endParaRPr/>
          </a:p>
        </p:txBody>
      </p:sp>
      <p:sp>
        <p:nvSpPr>
          <p:cNvPr id="147" name="Google Shape;147;p32"/>
          <p:cNvSpPr txBox="1"/>
          <p:nvPr/>
        </p:nvSpPr>
        <p:spPr>
          <a:xfrm>
            <a:off x="5231903" y="6210000"/>
            <a:ext cx="6432716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joint venture between The University of Melbourne and The Royal Melbourne Hospital</a:t>
            </a: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Title and Content" showMasterSp="0">
  <p:cSld name="4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3"/>
          <p:cNvSpPr txBox="1"/>
          <p:nvPr>
            <p:ph idx="1" type="body"/>
          </p:nvPr>
        </p:nvSpPr>
        <p:spPr>
          <a:xfrm>
            <a:off x="6049993" y="1340770"/>
            <a:ext cx="5614627" cy="4392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2328"/>
              </a:spcBef>
              <a:spcAft>
                <a:spcPts val="0"/>
              </a:spcAft>
              <a:buClr>
                <a:srgbClr val="FFFFFF"/>
              </a:buClr>
              <a:buSzPts val="2117"/>
              <a:buNone/>
              <a:defRPr b="1" i="0" sz="2117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25000"/>
              </a:lnSpc>
              <a:spcBef>
                <a:spcPts val="317"/>
              </a:spcBef>
              <a:spcAft>
                <a:spcPts val="0"/>
              </a:spcAft>
              <a:buSzPts val="1186"/>
              <a:buFont typeface="Arial"/>
              <a:buNone/>
              <a:defRPr b="0" i="0" sz="148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22707" lvl="2" marL="13716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482"/>
              <a:buFont typeface="Arial"/>
              <a:buChar char="•"/>
              <a:defRPr b="0" i="0" sz="148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9567" lvl="3" marL="18288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905"/>
              <a:buChar char="◆"/>
              <a:defRPr b="0" sz="1904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4pPr>
            <a:lvl5pPr indent="-228600" lvl="4" marL="2286000" algn="l">
              <a:lnSpc>
                <a:spcPct val="120000"/>
              </a:lnSpc>
              <a:spcBef>
                <a:spcPts val="1270"/>
              </a:spcBef>
              <a:spcAft>
                <a:spcPts val="0"/>
              </a:spcAft>
              <a:buSzPts val="1905"/>
              <a:buNone/>
              <a:defRPr b="0" sz="1904">
                <a:solidFill>
                  <a:srgbClr val="FFFFFF"/>
                </a:solidFill>
                <a:latin typeface="Raleway SemiBold"/>
                <a:ea typeface="Raleway SemiBold"/>
                <a:cs typeface="Raleway SemiBold"/>
                <a:sym typeface="Raleway SemiBold"/>
              </a:defRPr>
            </a:lvl5pPr>
            <a:lvl6pPr indent="-342900" lvl="5" marL="2743200" algn="l">
              <a:spcBef>
                <a:spcPts val="127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50" name="Google Shape;150;p33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33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2" name="Google Shape;152;p33"/>
          <p:cNvSpPr txBox="1"/>
          <p:nvPr/>
        </p:nvSpPr>
        <p:spPr>
          <a:xfrm>
            <a:off x="7440150" y="6066000"/>
            <a:ext cx="4219089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Peter Doherty Institute for Infection and Immunity </a:t>
            </a:r>
            <a:endParaRPr/>
          </a:p>
        </p:txBody>
      </p:sp>
      <p:sp>
        <p:nvSpPr>
          <p:cNvPr id="153" name="Google Shape;153;p33"/>
          <p:cNvSpPr txBox="1"/>
          <p:nvPr/>
        </p:nvSpPr>
        <p:spPr>
          <a:xfrm>
            <a:off x="5231903" y="6210000"/>
            <a:ext cx="6432716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joint venture between The University of Melbourne and The Royal Melbourne Hospital</a:t>
            </a:r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-free" showMasterSp="0">
  <p:cSld name="Footer-fre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34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34"/>
          <p:cNvSpPr txBox="1"/>
          <p:nvPr>
            <p:ph idx="1" type="body"/>
          </p:nvPr>
        </p:nvSpPr>
        <p:spPr>
          <a:xfrm>
            <a:off x="551999" y="1368000"/>
            <a:ext cx="10972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4">
  <p:cSld name="Layout 4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35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35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35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1" name="Google Shape;161;p35"/>
          <p:cNvSpPr/>
          <p:nvPr>
            <p:ph idx="2" type="pic"/>
          </p:nvPr>
        </p:nvSpPr>
        <p:spPr>
          <a:xfrm>
            <a:off x="552001" y="1368000"/>
            <a:ext cx="5376000" cy="29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62" name="Google Shape;162;p35"/>
          <p:cNvSpPr txBox="1"/>
          <p:nvPr>
            <p:ph idx="1" type="body"/>
          </p:nvPr>
        </p:nvSpPr>
        <p:spPr>
          <a:xfrm>
            <a:off x="552001" y="4437402"/>
            <a:ext cx="5376000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22"/>
              </a:spcBef>
              <a:spcAft>
                <a:spcPts val="0"/>
              </a:spcAft>
              <a:buClr>
                <a:schemeClr val="lt2"/>
              </a:buClr>
              <a:buSzPts val="1111"/>
              <a:buNone/>
              <a:defRPr b="0" i="0" sz="111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2707" lvl="1" marL="9144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2pPr>
            <a:lvl3pPr indent="-322707" lvl="2" marL="1371600" algn="l">
              <a:spcBef>
                <a:spcPts val="296"/>
              </a:spcBef>
              <a:spcAft>
                <a:spcPts val="0"/>
              </a:spcAft>
              <a:buSzPts val="1482"/>
              <a:buChar char="▪"/>
              <a:defRPr sz="1482"/>
            </a:lvl3pPr>
            <a:lvl4pPr indent="-322707" lvl="3" marL="1828800" algn="l">
              <a:spcBef>
                <a:spcPts val="296"/>
              </a:spcBef>
              <a:spcAft>
                <a:spcPts val="0"/>
              </a:spcAft>
              <a:buSzPts val="1482"/>
              <a:buChar char="◆"/>
              <a:defRPr sz="1482"/>
            </a:lvl4pPr>
            <a:lvl5pPr indent="-322707" lvl="4" marL="22860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63" name="Google Shape;163;p35"/>
          <p:cNvSpPr txBox="1"/>
          <p:nvPr>
            <p:ph idx="3" type="body"/>
          </p:nvPr>
        </p:nvSpPr>
        <p:spPr>
          <a:xfrm>
            <a:off x="6384032" y="1368000"/>
            <a:ext cx="5140768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64" name="Google Shape;164;p35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5">
  <p:cSld name="Layout 5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6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36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36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69" name="Google Shape;169;p36"/>
          <p:cNvSpPr/>
          <p:nvPr>
            <p:ph idx="2" type="pic"/>
          </p:nvPr>
        </p:nvSpPr>
        <p:spPr>
          <a:xfrm>
            <a:off x="6135607" y="1368001"/>
            <a:ext cx="5344392" cy="2646905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6"/>
          <p:cNvSpPr txBox="1"/>
          <p:nvPr>
            <p:ph idx="1" type="body"/>
          </p:nvPr>
        </p:nvSpPr>
        <p:spPr>
          <a:xfrm>
            <a:off x="6135607" y="4097824"/>
            <a:ext cx="5344392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22"/>
              </a:spcBef>
              <a:spcAft>
                <a:spcPts val="0"/>
              </a:spcAft>
              <a:buClr>
                <a:schemeClr val="lt2"/>
              </a:buClr>
              <a:buSzPts val="1111"/>
              <a:buNone/>
              <a:defRPr b="0" i="0" sz="111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2707" lvl="1" marL="9144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2pPr>
            <a:lvl3pPr indent="-322707" lvl="2" marL="1371600" algn="l">
              <a:spcBef>
                <a:spcPts val="296"/>
              </a:spcBef>
              <a:spcAft>
                <a:spcPts val="0"/>
              </a:spcAft>
              <a:buSzPts val="1482"/>
              <a:buChar char="▪"/>
              <a:defRPr sz="1482"/>
            </a:lvl3pPr>
            <a:lvl4pPr indent="-322707" lvl="3" marL="1828800" algn="l">
              <a:spcBef>
                <a:spcPts val="296"/>
              </a:spcBef>
              <a:spcAft>
                <a:spcPts val="0"/>
              </a:spcAft>
              <a:buSzPts val="1482"/>
              <a:buChar char="◆"/>
              <a:defRPr sz="1482"/>
            </a:lvl4pPr>
            <a:lvl5pPr indent="-322707" lvl="4" marL="22860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71" name="Google Shape;171;p36"/>
          <p:cNvSpPr txBox="1"/>
          <p:nvPr>
            <p:ph idx="3" type="body"/>
          </p:nvPr>
        </p:nvSpPr>
        <p:spPr>
          <a:xfrm>
            <a:off x="551999" y="1368000"/>
            <a:ext cx="5140799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72" name="Google Shape;172;p36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6">
  <p:cSld name="Layout 6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7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37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37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7" name="Google Shape;177;p37"/>
          <p:cNvSpPr txBox="1"/>
          <p:nvPr>
            <p:ph idx="1" type="body"/>
          </p:nvPr>
        </p:nvSpPr>
        <p:spPr>
          <a:xfrm>
            <a:off x="552000" y="1368000"/>
            <a:ext cx="5140799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78" name="Google Shape;178;p37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7">
  <p:cSld name="Layout 7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8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38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8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38"/>
          <p:cNvSpPr txBox="1"/>
          <p:nvPr>
            <p:ph idx="1" type="body"/>
          </p:nvPr>
        </p:nvSpPr>
        <p:spPr>
          <a:xfrm>
            <a:off x="6384002" y="1368000"/>
            <a:ext cx="5140799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84" name="Google Shape;184;p38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8">
  <p:cSld name="Layout 8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9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39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39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9" name="Google Shape;189;p39"/>
          <p:cNvSpPr/>
          <p:nvPr>
            <p:ph idx="2" type="pic"/>
          </p:nvPr>
        </p:nvSpPr>
        <p:spPr>
          <a:xfrm>
            <a:off x="6180410" y="1368001"/>
            <a:ext cx="5344392" cy="2934937"/>
          </a:xfrm>
          <a:prstGeom prst="rect">
            <a:avLst/>
          </a:prstGeom>
          <a:noFill/>
          <a:ln>
            <a:noFill/>
          </a:ln>
        </p:spPr>
      </p:sp>
      <p:sp>
        <p:nvSpPr>
          <p:cNvPr id="190" name="Google Shape;190;p39"/>
          <p:cNvSpPr txBox="1"/>
          <p:nvPr>
            <p:ph idx="1" type="body"/>
          </p:nvPr>
        </p:nvSpPr>
        <p:spPr>
          <a:xfrm>
            <a:off x="6180410" y="4410000"/>
            <a:ext cx="5344392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22"/>
              </a:spcBef>
              <a:spcAft>
                <a:spcPts val="0"/>
              </a:spcAft>
              <a:buClr>
                <a:schemeClr val="lt2"/>
              </a:buClr>
              <a:buSzPts val="1111"/>
              <a:buNone/>
              <a:defRPr b="0" i="0" sz="111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2707" lvl="1" marL="9144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2pPr>
            <a:lvl3pPr indent="-322707" lvl="2" marL="1371600" algn="l">
              <a:spcBef>
                <a:spcPts val="296"/>
              </a:spcBef>
              <a:spcAft>
                <a:spcPts val="0"/>
              </a:spcAft>
              <a:buSzPts val="1482"/>
              <a:buChar char="▪"/>
              <a:defRPr sz="1482"/>
            </a:lvl3pPr>
            <a:lvl4pPr indent="-322707" lvl="3" marL="1828800" algn="l">
              <a:spcBef>
                <a:spcPts val="296"/>
              </a:spcBef>
              <a:spcAft>
                <a:spcPts val="0"/>
              </a:spcAft>
              <a:buSzPts val="1482"/>
              <a:buChar char="◆"/>
              <a:defRPr sz="1482"/>
            </a:lvl4pPr>
            <a:lvl5pPr indent="-322707" lvl="4" marL="22860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191" name="Google Shape;191;p39"/>
          <p:cNvSpPr/>
          <p:nvPr>
            <p:ph idx="3" type="pic"/>
          </p:nvPr>
        </p:nvSpPr>
        <p:spPr>
          <a:xfrm>
            <a:off x="552001" y="1368001"/>
            <a:ext cx="5344392" cy="2934937"/>
          </a:xfrm>
          <a:prstGeom prst="rect">
            <a:avLst/>
          </a:prstGeom>
          <a:noFill/>
          <a:ln>
            <a:noFill/>
          </a:ln>
        </p:spPr>
      </p:sp>
      <p:sp>
        <p:nvSpPr>
          <p:cNvPr id="192" name="Google Shape;192;p39"/>
          <p:cNvSpPr txBox="1"/>
          <p:nvPr>
            <p:ph idx="4" type="body"/>
          </p:nvPr>
        </p:nvSpPr>
        <p:spPr>
          <a:xfrm>
            <a:off x="552077" y="4410000"/>
            <a:ext cx="5344315" cy="7921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22"/>
              </a:spcBef>
              <a:spcAft>
                <a:spcPts val="0"/>
              </a:spcAft>
              <a:buClr>
                <a:schemeClr val="lt2"/>
              </a:buClr>
              <a:buSzPts val="1111"/>
              <a:buNone/>
              <a:defRPr b="0" i="0" sz="1111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22707" lvl="1" marL="9144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2pPr>
            <a:lvl3pPr indent="-322707" lvl="2" marL="1371600" algn="l">
              <a:spcBef>
                <a:spcPts val="296"/>
              </a:spcBef>
              <a:spcAft>
                <a:spcPts val="0"/>
              </a:spcAft>
              <a:buSzPts val="1482"/>
              <a:buChar char="▪"/>
              <a:defRPr sz="1482"/>
            </a:lvl3pPr>
            <a:lvl4pPr indent="-322707" lvl="3" marL="1828800" algn="l">
              <a:spcBef>
                <a:spcPts val="296"/>
              </a:spcBef>
              <a:spcAft>
                <a:spcPts val="0"/>
              </a:spcAft>
              <a:buSzPts val="1482"/>
              <a:buChar char="◆"/>
              <a:defRPr sz="1482"/>
            </a:lvl4pPr>
            <a:lvl5pPr indent="-322707" lvl="4" marL="2286000" algn="l">
              <a:spcBef>
                <a:spcPts val="296"/>
              </a:spcBef>
              <a:spcAft>
                <a:spcPts val="0"/>
              </a:spcAft>
              <a:buSzPts val="1482"/>
              <a:buChar char="•"/>
              <a:defRPr sz="1482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193" name="Google Shape;193;p39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9">
  <p:cSld name="Layout 9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40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40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40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98" name="Google Shape;198;p40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0">
  <p:cSld name="Layout 10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41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41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2" name="Google Shape;202;p41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3" name="Google Shape;203;p41"/>
          <p:cNvSpPr txBox="1"/>
          <p:nvPr>
            <p:ph idx="1" type="body"/>
          </p:nvPr>
        </p:nvSpPr>
        <p:spPr>
          <a:xfrm>
            <a:off x="551999" y="1368000"/>
            <a:ext cx="10972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204" name="Google Shape;204;p41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1">
  <p:cSld name="Layout 11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2"/>
          <p:cNvSpPr txBox="1"/>
          <p:nvPr>
            <p:ph idx="11" type="ftr"/>
          </p:nvPr>
        </p:nvSpPr>
        <p:spPr>
          <a:xfrm>
            <a:off x="5472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42"/>
          <p:cNvSpPr txBox="1"/>
          <p:nvPr>
            <p:ph idx="12" type="sldNum"/>
          </p:nvPr>
        </p:nvSpPr>
        <p:spPr>
          <a:xfrm>
            <a:off x="547200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8" name="Google Shape;208;p42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09" name="Google Shape;209;p42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0" name="Google Shape;210;p42"/>
          <p:cNvSpPr txBox="1"/>
          <p:nvPr>
            <p:ph idx="1" type="body"/>
          </p:nvPr>
        </p:nvSpPr>
        <p:spPr>
          <a:xfrm>
            <a:off x="551999" y="1368000"/>
            <a:ext cx="10972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2">
  <p:cSld name="Layout 12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43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43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43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5" name="Google Shape;215;p43"/>
          <p:cNvSpPr/>
          <p:nvPr>
            <p:ph idx="2" type="pic"/>
          </p:nvPr>
        </p:nvSpPr>
        <p:spPr>
          <a:xfrm>
            <a:off x="7171404" y="1368001"/>
            <a:ext cx="4353398" cy="1917701"/>
          </a:xfrm>
          <a:prstGeom prst="rect">
            <a:avLst/>
          </a:prstGeom>
          <a:noFill/>
          <a:ln>
            <a:noFill/>
          </a:ln>
        </p:spPr>
      </p:sp>
      <p:sp>
        <p:nvSpPr>
          <p:cNvPr id="216" name="Google Shape;216;p43"/>
          <p:cNvSpPr txBox="1"/>
          <p:nvPr>
            <p:ph idx="1" type="body"/>
          </p:nvPr>
        </p:nvSpPr>
        <p:spPr>
          <a:xfrm>
            <a:off x="7171404" y="4437114"/>
            <a:ext cx="4353398" cy="12328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1587"/>
              </a:spcBef>
              <a:spcAft>
                <a:spcPts val="0"/>
              </a:spcAft>
              <a:buClr>
                <a:srgbClr val="007DC5"/>
              </a:buClr>
              <a:buSzPts val="1101"/>
              <a:buFont typeface="Arial"/>
              <a:buNone/>
              <a:defRPr b="1" i="0" sz="1376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lnSpc>
                <a:spcPct val="125000"/>
              </a:lnSpc>
              <a:spcBef>
                <a:spcPts val="317"/>
              </a:spcBef>
              <a:spcAft>
                <a:spcPts val="0"/>
              </a:spcAft>
              <a:buSzPts val="1058"/>
              <a:buNone/>
              <a:defRPr b="0" i="0" sz="1058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5783" lvl="2" marL="1371600" algn="l">
              <a:lnSpc>
                <a:spcPct val="135000"/>
              </a:lnSpc>
              <a:spcBef>
                <a:spcPts val="317"/>
              </a:spcBef>
              <a:spcAft>
                <a:spcPts val="0"/>
              </a:spcAft>
              <a:buSzPts val="1058"/>
              <a:buFont typeface="Arial"/>
              <a:buChar char="•"/>
              <a:defRPr b="0" i="0" sz="1058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836" lvl="3" marL="1828800" algn="ctr">
              <a:spcBef>
                <a:spcPts val="360"/>
              </a:spcBef>
              <a:spcAft>
                <a:spcPts val="0"/>
              </a:spcAft>
              <a:buSzPts val="1799"/>
              <a:buChar char="◆"/>
              <a:defRPr sz="1799">
                <a:latin typeface="Open Sans SemiBold"/>
                <a:ea typeface="Open Sans SemiBold"/>
                <a:cs typeface="Open Sans SemiBold"/>
                <a:sym typeface="Open Sans SemiBold"/>
              </a:defRPr>
            </a:lvl4pPr>
            <a:lvl5pPr indent="-342836" lvl="4" marL="2286000" algn="ctr">
              <a:spcBef>
                <a:spcPts val="360"/>
              </a:spcBef>
              <a:spcAft>
                <a:spcPts val="0"/>
              </a:spcAft>
              <a:buSzPts val="1799"/>
              <a:buChar char="•"/>
              <a:defRPr sz="1799">
                <a:latin typeface="Open Sans SemiBold"/>
                <a:ea typeface="Open Sans SemiBold"/>
                <a:cs typeface="Open Sans SemiBold"/>
                <a:sym typeface="Open Sans SemiBold"/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17" name="Google Shape;217;p43"/>
          <p:cNvSpPr txBox="1"/>
          <p:nvPr>
            <p:ph idx="3" type="body"/>
          </p:nvPr>
        </p:nvSpPr>
        <p:spPr>
          <a:xfrm>
            <a:off x="7171404" y="3353662"/>
            <a:ext cx="4353398" cy="981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1376"/>
              <a:buNone/>
              <a:defRPr b="0" i="0" sz="1376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18" name="Google Shape;218;p43"/>
          <p:cNvSpPr txBox="1"/>
          <p:nvPr>
            <p:ph idx="4" type="body"/>
          </p:nvPr>
        </p:nvSpPr>
        <p:spPr>
          <a:xfrm>
            <a:off x="552000" y="1368000"/>
            <a:ext cx="6239934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219" name="Google Shape;219;p43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Layout 13">
  <p:cSld name="Layout 13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44"/>
          <p:cNvSpPr/>
          <p:nvPr>
            <p:ph idx="2" type="pic"/>
          </p:nvPr>
        </p:nvSpPr>
        <p:spPr>
          <a:xfrm>
            <a:off x="552002" y="1368002"/>
            <a:ext cx="2671233" cy="2395537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4"/>
          <p:cNvSpPr/>
          <p:nvPr>
            <p:ph idx="3" type="pic"/>
          </p:nvPr>
        </p:nvSpPr>
        <p:spPr>
          <a:xfrm>
            <a:off x="552002" y="3861051"/>
            <a:ext cx="2671233" cy="1653408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4"/>
          <p:cNvSpPr/>
          <p:nvPr>
            <p:ph idx="4" type="pic"/>
          </p:nvPr>
        </p:nvSpPr>
        <p:spPr>
          <a:xfrm>
            <a:off x="3396802" y="1368001"/>
            <a:ext cx="8157668" cy="4146457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44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44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44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27" name="Google Shape;227;p44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knowledgements">
  <p:cSld name="Acknowledgements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45"/>
          <p:cNvSpPr txBox="1"/>
          <p:nvPr>
            <p:ph type="title"/>
          </p:nvPr>
        </p:nvSpPr>
        <p:spPr>
          <a:xfrm>
            <a:off x="551999" y="368936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sz="2963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45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39097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1" name="Google Shape;231;p45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2" name="Google Shape;232;p45"/>
          <p:cNvSpPr/>
          <p:nvPr>
            <p:ph idx="2" type="pic"/>
          </p:nvPr>
        </p:nvSpPr>
        <p:spPr>
          <a:xfrm>
            <a:off x="4896000" y="1962001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3" name="Google Shape;233;p45"/>
          <p:cNvSpPr/>
          <p:nvPr>
            <p:ph idx="3" type="pic"/>
          </p:nvPr>
        </p:nvSpPr>
        <p:spPr>
          <a:xfrm>
            <a:off x="4896000" y="2968414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4" name="Google Shape;234;p45"/>
          <p:cNvSpPr/>
          <p:nvPr>
            <p:ph idx="4" type="pic"/>
          </p:nvPr>
        </p:nvSpPr>
        <p:spPr>
          <a:xfrm>
            <a:off x="4896000" y="3973285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5" name="Google Shape;235;p45"/>
          <p:cNvSpPr/>
          <p:nvPr>
            <p:ph idx="5" type="pic"/>
          </p:nvPr>
        </p:nvSpPr>
        <p:spPr>
          <a:xfrm>
            <a:off x="6552150" y="1471795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6" name="Google Shape;236;p45"/>
          <p:cNvSpPr/>
          <p:nvPr>
            <p:ph idx="6" type="pic"/>
          </p:nvPr>
        </p:nvSpPr>
        <p:spPr>
          <a:xfrm>
            <a:off x="6552150" y="2478210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7" name="Google Shape;237;p45"/>
          <p:cNvSpPr/>
          <p:nvPr>
            <p:ph idx="7" type="pic"/>
          </p:nvPr>
        </p:nvSpPr>
        <p:spPr>
          <a:xfrm>
            <a:off x="6552150" y="3483080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45"/>
          <p:cNvSpPr/>
          <p:nvPr>
            <p:ph idx="8" type="pic"/>
          </p:nvPr>
        </p:nvSpPr>
        <p:spPr>
          <a:xfrm>
            <a:off x="6552001" y="4482000"/>
            <a:ext cx="887999" cy="666000"/>
          </a:xfrm>
          <a:prstGeom prst="rect">
            <a:avLst/>
          </a:prstGeom>
          <a:noFill/>
          <a:ln>
            <a:noFill/>
          </a:ln>
        </p:spPr>
      </p:sp>
      <p:sp>
        <p:nvSpPr>
          <p:cNvPr id="239" name="Google Shape;239;p45"/>
          <p:cNvSpPr txBox="1"/>
          <p:nvPr>
            <p:ph idx="1" type="body"/>
          </p:nvPr>
        </p:nvSpPr>
        <p:spPr>
          <a:xfrm>
            <a:off x="720002" y="2034001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0" name="Google Shape;240;p45"/>
          <p:cNvSpPr txBox="1"/>
          <p:nvPr>
            <p:ph idx="9" type="body"/>
          </p:nvPr>
        </p:nvSpPr>
        <p:spPr>
          <a:xfrm>
            <a:off x="719404" y="3024002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1" name="Google Shape;241;p45"/>
          <p:cNvSpPr txBox="1"/>
          <p:nvPr>
            <p:ph idx="13" type="body"/>
          </p:nvPr>
        </p:nvSpPr>
        <p:spPr>
          <a:xfrm>
            <a:off x="719404" y="4032001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r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r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2" name="Google Shape;242;p45"/>
          <p:cNvSpPr txBox="1"/>
          <p:nvPr>
            <p:ph idx="14" type="body"/>
          </p:nvPr>
        </p:nvSpPr>
        <p:spPr>
          <a:xfrm>
            <a:off x="7583687" y="1548001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3" name="Google Shape;243;p45"/>
          <p:cNvSpPr txBox="1"/>
          <p:nvPr>
            <p:ph idx="15" type="body"/>
          </p:nvPr>
        </p:nvSpPr>
        <p:spPr>
          <a:xfrm>
            <a:off x="7583090" y="2538002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4" name="Google Shape;244;p45"/>
          <p:cNvSpPr txBox="1"/>
          <p:nvPr>
            <p:ph idx="16" type="body"/>
          </p:nvPr>
        </p:nvSpPr>
        <p:spPr>
          <a:xfrm>
            <a:off x="7583090" y="3546000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sp>
        <p:nvSpPr>
          <p:cNvPr id="245" name="Google Shape;245;p45"/>
          <p:cNvSpPr txBox="1"/>
          <p:nvPr>
            <p:ph idx="17" type="body"/>
          </p:nvPr>
        </p:nvSpPr>
        <p:spPr>
          <a:xfrm>
            <a:off x="7583687" y="4536002"/>
            <a:ext cx="4080933" cy="64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839097"/>
              </a:buClr>
              <a:buSzPts val="1640"/>
              <a:buNone/>
              <a:defRPr b="1" i="0" sz="1640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algn="l">
              <a:spcBef>
                <a:spcPts val="635"/>
              </a:spcBef>
              <a:spcAft>
                <a:spcPts val="0"/>
              </a:spcAft>
              <a:buSzPts val="1164"/>
              <a:buNone/>
              <a:defRPr b="0" i="0" sz="1164">
                <a:solidFill>
                  <a:srgbClr val="839097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  <p:cxnSp>
        <p:nvCxnSpPr>
          <p:cNvPr id="246" name="Google Shape;246;p45"/>
          <p:cNvCxnSpPr/>
          <p:nvPr/>
        </p:nvCxnSpPr>
        <p:spPr>
          <a:xfrm>
            <a:off x="672001" y="5940000"/>
            <a:ext cx="10896000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pacer slide" showMasterSp="0">
  <p:cSld name="Spacer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46"/>
          <p:cNvSpPr txBox="1"/>
          <p:nvPr>
            <p:ph type="ctrTitle"/>
          </p:nvPr>
        </p:nvSpPr>
        <p:spPr>
          <a:xfrm>
            <a:off x="2784002" y="1844824"/>
            <a:ext cx="7278402" cy="159446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89767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04"/>
              <a:buFont typeface="Arial"/>
              <a:buNone/>
              <a:defRPr b="1" i="0" sz="3704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46"/>
          <p:cNvSpPr txBox="1"/>
          <p:nvPr>
            <p:ph idx="1" type="subTitle"/>
          </p:nvPr>
        </p:nvSpPr>
        <p:spPr>
          <a:xfrm>
            <a:off x="2784002" y="3573016"/>
            <a:ext cx="7278402" cy="31431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99"/>
              <a:buNone/>
              <a:defRPr b="0" i="0" sz="1799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spcBef>
                <a:spcPts val="423"/>
              </a:spcBef>
              <a:spcAft>
                <a:spcPts val="0"/>
              </a:spcAft>
              <a:buSzPts val="2117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81"/>
              </a:spcBef>
              <a:spcAft>
                <a:spcPts val="0"/>
              </a:spcAft>
              <a:buSzPts val="190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39"/>
              </a:spcBef>
              <a:spcAft>
                <a:spcPts val="0"/>
              </a:spcAft>
              <a:buSzPts val="1693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cxnSp>
        <p:nvCxnSpPr>
          <p:cNvPr id="250" name="Google Shape;250;p46"/>
          <p:cNvCxnSpPr/>
          <p:nvPr/>
        </p:nvCxnSpPr>
        <p:spPr>
          <a:xfrm>
            <a:off x="2880000" y="3433536"/>
            <a:ext cx="171428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inal Slide no picture" showMasterSp="0">
  <p:cSld name="Final Slide no pictur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20001" y="3446794"/>
            <a:ext cx="335998" cy="31160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4353" y="3848480"/>
            <a:ext cx="336000" cy="32632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4" name="Google Shape;254;p47"/>
          <p:cNvCxnSpPr/>
          <p:nvPr/>
        </p:nvCxnSpPr>
        <p:spPr>
          <a:xfrm>
            <a:off x="691618" y="1754090"/>
            <a:ext cx="264001" cy="0"/>
          </a:xfrm>
          <a:prstGeom prst="straightConnector1">
            <a:avLst/>
          </a:prstGeom>
          <a:noFill/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55" name="Google Shape;255;p47"/>
          <p:cNvSpPr txBox="1"/>
          <p:nvPr/>
        </p:nvSpPr>
        <p:spPr>
          <a:xfrm>
            <a:off x="527381" y="1052736"/>
            <a:ext cx="5568619" cy="6623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704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With thanks</a:t>
            </a:r>
            <a:endParaRPr/>
          </a:p>
        </p:txBody>
      </p:sp>
      <p:sp>
        <p:nvSpPr>
          <p:cNvPr id="256" name="Google Shape;256;p47"/>
          <p:cNvSpPr txBox="1"/>
          <p:nvPr/>
        </p:nvSpPr>
        <p:spPr>
          <a:xfrm>
            <a:off x="532971" y="2613996"/>
            <a:ext cx="5568619" cy="3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doherty.edu.au</a:t>
            </a:r>
            <a:endParaRPr/>
          </a:p>
        </p:txBody>
      </p:sp>
      <p:sp>
        <p:nvSpPr>
          <p:cNvPr id="257" name="Google Shape;257;p47"/>
          <p:cNvSpPr txBox="1"/>
          <p:nvPr/>
        </p:nvSpPr>
        <p:spPr>
          <a:xfrm>
            <a:off x="1079999" y="3446794"/>
            <a:ext cx="5568619" cy="3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/DohertyInstitute</a:t>
            </a:r>
            <a:endParaRPr/>
          </a:p>
        </p:txBody>
      </p:sp>
      <p:sp>
        <p:nvSpPr>
          <p:cNvPr id="258" name="Google Shape;258;p47"/>
          <p:cNvSpPr txBox="1"/>
          <p:nvPr/>
        </p:nvSpPr>
        <p:spPr>
          <a:xfrm>
            <a:off x="1055999" y="3794387"/>
            <a:ext cx="5568619" cy="3692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799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@TheDohertyInst  #DohertyInstitute</a:t>
            </a:r>
            <a:endParaRPr/>
          </a:p>
        </p:txBody>
      </p:sp>
      <p:cxnSp>
        <p:nvCxnSpPr>
          <p:cNvPr id="259" name="Google Shape;259;p47"/>
          <p:cNvCxnSpPr/>
          <p:nvPr/>
        </p:nvCxnSpPr>
        <p:spPr>
          <a:xfrm>
            <a:off x="691200" y="1753200"/>
            <a:ext cx="264001" cy="0"/>
          </a:xfrm>
          <a:prstGeom prst="straightConnector1">
            <a:avLst/>
          </a:prstGeom>
          <a:noFill/>
          <a:ln cap="flat" cmpd="sng" w="38100">
            <a:solidFill>
              <a:srgbClr val="007DC5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60" name="Google Shape;260;p4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09223" y="5562779"/>
            <a:ext cx="3993493" cy="10616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itter" showMasterSp="0">
  <p:cSld name="Twitter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48"/>
          <p:cNvPicPr preferRelativeResize="0"/>
          <p:nvPr/>
        </p:nvPicPr>
        <p:blipFill rotWithShape="1">
          <a:blip r:embed="rId3">
            <a:alphaModFix amt="49000"/>
          </a:blip>
          <a:srcRect b="0" l="0" r="0" t="0"/>
          <a:stretch/>
        </p:blipFill>
        <p:spPr>
          <a:xfrm>
            <a:off x="1007435" y="-630832"/>
            <a:ext cx="9985109" cy="7488832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48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48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l">
              <a:spcBef>
                <a:spcPts val="0"/>
              </a:spcBef>
              <a:buNone/>
              <a:defRPr b="1" sz="952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65" name="Google Shape;265;p48"/>
          <p:cNvSpPr txBox="1"/>
          <p:nvPr/>
        </p:nvSpPr>
        <p:spPr>
          <a:xfrm>
            <a:off x="7440150" y="6066000"/>
            <a:ext cx="4219089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Peter Doherty Institute for Infection and Immunity </a:t>
            </a:r>
            <a:endParaRPr/>
          </a:p>
        </p:txBody>
      </p:sp>
      <p:sp>
        <p:nvSpPr>
          <p:cNvPr id="266" name="Google Shape;266;p48"/>
          <p:cNvSpPr txBox="1"/>
          <p:nvPr/>
        </p:nvSpPr>
        <p:spPr>
          <a:xfrm>
            <a:off x="5231903" y="6210000"/>
            <a:ext cx="6432716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2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 joint venture between The University of Melbourne and The Royal Melbourne Hospital</a:t>
            </a:r>
            <a:endParaRPr/>
          </a:p>
        </p:txBody>
      </p:sp>
      <p:graphicFrame>
        <p:nvGraphicFramePr>
          <p:cNvPr id="267" name="Google Shape;267;p48"/>
          <p:cNvGraphicFramePr/>
          <p:nvPr/>
        </p:nvGraphicFramePr>
        <p:xfrm>
          <a:off x="539751" y="1412776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{815CD1BB-7080-4CD8-B6AA-3BFB5D520A4E}</a:tableStyleId>
              </a:tblPr>
              <a:tblGrid>
                <a:gridCol w="5268225"/>
              </a:tblGrid>
              <a:tr h="69042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9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3300"/>
                        <a:buFont typeface="Arial"/>
                        <a:buNone/>
                      </a:pPr>
                      <a:r>
                        <a:rPr b="1" i="0" lang="en-US" sz="33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Twitter</a:t>
                      </a:r>
                      <a:endParaRPr/>
                    </a:p>
                  </a:txBody>
                  <a:tcPr marT="32650" marB="180000" marR="87075" marL="8707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73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24074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0" lang="en-US" sz="5400" u="none" cap="none" strike="noStrike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-</a:t>
                      </a:r>
                      <a:endParaRPr sz="3600" u="none" cap="none" strike="noStrike"/>
                    </a:p>
                  </a:txBody>
                  <a:tcPr marT="32650" marB="180000" marR="87075" marL="48000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8" name="Google Shape;268;p48"/>
          <p:cNvSpPr txBox="1"/>
          <p:nvPr>
            <p:ph idx="1" type="body"/>
          </p:nvPr>
        </p:nvSpPr>
        <p:spPr>
          <a:xfrm>
            <a:off x="6864352" y="2349500"/>
            <a:ext cx="4703234" cy="30241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66"/>
              </a:spcBef>
              <a:spcAft>
                <a:spcPts val="0"/>
              </a:spcAft>
              <a:buClr>
                <a:schemeClr val="lt1"/>
              </a:buClr>
              <a:buSzPts val="2328"/>
              <a:buNone/>
              <a:defRPr>
                <a:solidFill>
                  <a:schemeClr val="lt1"/>
                </a:solidFill>
              </a:defRPr>
            </a:lvl1pPr>
            <a:lvl2pPr indent="-363029" lvl="1" marL="914400" algn="l">
              <a:spcBef>
                <a:spcPts val="423"/>
              </a:spcBef>
              <a:spcAft>
                <a:spcPts val="0"/>
              </a:spcAft>
              <a:buSzPts val="2117"/>
              <a:buChar char="•"/>
              <a:defRPr>
                <a:solidFill>
                  <a:schemeClr val="lt1"/>
                </a:solidFill>
              </a:defRPr>
            </a:lvl2pPr>
            <a:lvl3pPr indent="-349567" lvl="2" marL="1371600" algn="l">
              <a:spcBef>
                <a:spcPts val="381"/>
              </a:spcBef>
              <a:spcAft>
                <a:spcPts val="0"/>
              </a:spcAft>
              <a:buSzPts val="1905"/>
              <a:buChar char="▪"/>
              <a:defRPr>
                <a:solidFill>
                  <a:schemeClr val="lt1"/>
                </a:solidFill>
              </a:defRPr>
            </a:lvl3pPr>
            <a:lvl4pPr indent="-336105" lvl="3" marL="1828800" algn="l">
              <a:spcBef>
                <a:spcPts val="339"/>
              </a:spcBef>
              <a:spcAft>
                <a:spcPts val="0"/>
              </a:spcAft>
              <a:buSzPts val="1693"/>
              <a:buChar char="◆"/>
              <a:defRPr>
                <a:solidFill>
                  <a:schemeClr val="lt1"/>
                </a:solidFill>
              </a:defRPr>
            </a:lvl4pPr>
            <a:lvl5pPr indent="-336105" lvl="4" marL="2286000" algn="l">
              <a:spcBef>
                <a:spcPts val="339"/>
              </a:spcBef>
              <a:spcAft>
                <a:spcPts val="0"/>
              </a:spcAft>
              <a:buSzPts val="1693"/>
              <a:buChar char="•"/>
              <a:defRPr>
                <a:solidFill>
                  <a:schemeClr val="lt1"/>
                </a:solidFill>
              </a:defRPr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SzPts val="1800"/>
              <a:buChar char="◆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SzPts val="1800"/>
              <a:buChar char="▪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2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8" name="Google Shape;278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0" name="Google Shape;280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49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49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284" name="Google Shape;284;p4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5" name="Google Shape;285;p4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4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5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5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90" name="Google Shape;290;p5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5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5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5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5" name="Google Shape;295;p5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6" name="Google Shape;296;p5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7" name="Google Shape;297;p5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5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9" name="Google Shape;299;p5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5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2" name="Google Shape;302;p5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3" name="Google Shape;303;p5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4" name="Google Shape;304;p5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05" name="Google Shape;305;p5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6" name="Google Shape;306;p5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5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5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5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5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5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3" name="Google Shape;313;p5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5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6" name="Google Shape;316;p5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5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5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0" name="Google Shape;320;p5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21" name="Google Shape;321;p5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22" name="Google Shape;322;p5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3" name="Google Shape;323;p5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5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7" name="Google Shape;327;p5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28" name="Google Shape;328;p5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29" name="Google Shape;329;p5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0" name="Google Shape;330;p5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5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5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5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5" name="Google Shape;335;p5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6" name="Google Shape;336;p5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7" name="Google Shape;337;p5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5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1" name="Google Shape;341;p5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5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3" name="Google Shape;343;p5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3.xml"/><Relationship Id="rId21" Type="http://schemas.openxmlformats.org/officeDocument/2006/relationships/slideLayout" Target="../slideLayouts/slideLayout32.xml"/><Relationship Id="rId24" Type="http://schemas.openxmlformats.org/officeDocument/2006/relationships/slideLayout" Target="../slideLayouts/slideLayout35.xml"/><Relationship Id="rId23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theme" Target="../theme/theme4.xml"/><Relationship Id="rId25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25.xml"/><Relationship Id="rId17" Type="http://schemas.openxmlformats.org/officeDocument/2006/relationships/slideLayout" Target="../slideLayouts/slideLayout28.xml"/><Relationship Id="rId16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8.xml"/><Relationship Id="rId3" Type="http://schemas.openxmlformats.org/officeDocument/2006/relationships/slideLayout" Target="../slideLayouts/slideLayout39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5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2.xml"/><Relationship Id="rId7" Type="http://schemas.openxmlformats.org/officeDocument/2006/relationships/slideLayout" Target="../slideLayouts/slideLayout43.xml"/><Relationship Id="rId8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46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9"/>
          <p:cNvSpPr txBox="1"/>
          <p:nvPr>
            <p:ph type="title"/>
          </p:nvPr>
        </p:nvSpPr>
        <p:spPr>
          <a:xfrm>
            <a:off x="371475" y="384794"/>
            <a:ext cx="11412537" cy="49859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Raleway"/>
              <a:buNone/>
              <a:defRPr b="1" i="0" sz="3600" u="none" cap="none" strike="noStrike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9"/>
          <p:cNvSpPr txBox="1"/>
          <p:nvPr>
            <p:ph idx="1" type="body"/>
          </p:nvPr>
        </p:nvSpPr>
        <p:spPr>
          <a:xfrm>
            <a:off x="371475" y="1825625"/>
            <a:ext cx="11412537" cy="4123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-2286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-3302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-3175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-3175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2" name="Google Shape;12;p19"/>
          <p:cNvSpPr txBox="1"/>
          <p:nvPr>
            <p:ph idx="11" type="ftr"/>
          </p:nvPr>
        </p:nvSpPr>
        <p:spPr>
          <a:xfrm>
            <a:off x="395999" y="6300043"/>
            <a:ext cx="4114800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3" name="Google Shape;13;p19"/>
          <p:cNvSpPr txBox="1"/>
          <p:nvPr>
            <p:ph idx="12" type="sldNum"/>
          </p:nvPr>
        </p:nvSpPr>
        <p:spPr>
          <a:xfrm>
            <a:off x="11602872" y="6300043"/>
            <a:ext cx="181139" cy="15388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sp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000" u="none" cap="none" strike="noStrike">
                <a:solidFill>
                  <a:srgbClr val="888888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1140">
          <p15:clr>
            <a:srgbClr val="F26B43"/>
          </p15:clr>
        </p15:guide>
        <p15:guide id="2" pos="3840">
          <p15:clr>
            <a:srgbClr val="F26B43"/>
          </p15:clr>
        </p15:guide>
        <p15:guide id="3" orient="horz" pos="250">
          <p15:clr>
            <a:srgbClr val="F26B43"/>
          </p15:clr>
        </p15:guide>
        <p15:guide id="4" pos="7423">
          <p15:clr>
            <a:srgbClr val="F26B43"/>
          </p15:clr>
        </p15:guide>
        <p15:guide id="5" pos="234">
          <p15:clr>
            <a:srgbClr val="F26B43"/>
          </p15:clr>
        </p15:guide>
        <p15:guide id="6" orient="horz" pos="786">
          <p15:clr>
            <a:srgbClr val="F26B43"/>
          </p15:clr>
        </p15:guide>
        <p15:guide id="7" orient="horz" pos="4065">
          <p15:clr>
            <a:srgbClr val="F26B43"/>
          </p15:clr>
        </p15:guide>
        <p15:guide id="8" orient="horz" pos="3748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/>
          <p:nvPr>
            <p:ph type="title"/>
          </p:nvPr>
        </p:nvSpPr>
        <p:spPr>
          <a:xfrm>
            <a:off x="551999" y="205202"/>
            <a:ext cx="10972800" cy="6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63"/>
              <a:buFont typeface="Arial"/>
              <a:buNone/>
              <a:defRPr b="1" i="0" sz="2963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0" name="Google Shape;70;p21"/>
          <p:cNvSpPr txBox="1"/>
          <p:nvPr>
            <p:ph idx="1" type="body"/>
          </p:nvPr>
        </p:nvSpPr>
        <p:spPr>
          <a:xfrm>
            <a:off x="551999" y="1368000"/>
            <a:ext cx="10972800" cy="430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66"/>
              </a:spcBef>
              <a:spcAft>
                <a:spcPts val="0"/>
              </a:spcAft>
              <a:buClr>
                <a:schemeClr val="dk1"/>
              </a:buClr>
              <a:buSzPts val="2328"/>
              <a:buFont typeface="Arial"/>
              <a:buNone/>
              <a:defRPr b="0" i="0" sz="2328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63029" lvl="1" marL="914400" marR="0" rtl="0" algn="l">
              <a:spcBef>
                <a:spcPts val="423"/>
              </a:spcBef>
              <a:spcAft>
                <a:spcPts val="0"/>
              </a:spcAft>
              <a:buClr>
                <a:schemeClr val="dk2"/>
              </a:buClr>
              <a:buSzPts val="2117"/>
              <a:buFont typeface="Arial"/>
              <a:buChar char="•"/>
              <a:defRPr b="0" i="0" sz="211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9567" lvl="2" marL="1371600" marR="0" rtl="0" algn="l">
              <a:spcBef>
                <a:spcPts val="381"/>
              </a:spcBef>
              <a:spcAft>
                <a:spcPts val="0"/>
              </a:spcAft>
              <a:buClr>
                <a:schemeClr val="dk2"/>
              </a:buClr>
              <a:buSzPts val="1905"/>
              <a:buFont typeface="Noto Sans Symbols"/>
              <a:buChar char="▪"/>
              <a:defRPr b="0" i="0" sz="190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6105" lvl="3" marL="1828800" marR="0" rtl="0" algn="l">
              <a:spcBef>
                <a:spcPts val="339"/>
              </a:spcBef>
              <a:spcAft>
                <a:spcPts val="0"/>
              </a:spcAft>
              <a:buClr>
                <a:schemeClr val="dk2"/>
              </a:buClr>
              <a:buSzPts val="1693"/>
              <a:buFont typeface="Merriweather Sans"/>
              <a:buChar char="◆"/>
              <a:defRPr b="0" i="0" sz="169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6105" lvl="4" marL="2286000" marR="0" rtl="0" algn="l">
              <a:spcBef>
                <a:spcPts val="339"/>
              </a:spcBef>
              <a:spcAft>
                <a:spcPts val="0"/>
              </a:spcAft>
              <a:buClr>
                <a:schemeClr val="dk2"/>
              </a:buClr>
              <a:buSzPts val="1693"/>
              <a:buFont typeface="Arial"/>
              <a:buChar char="•"/>
              <a:defRPr b="0" i="0" sz="169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36105" lvl="5" marL="2743200" marR="0" rtl="0" algn="l">
              <a:spcBef>
                <a:spcPts val="339"/>
              </a:spcBef>
              <a:spcAft>
                <a:spcPts val="0"/>
              </a:spcAft>
              <a:buClr>
                <a:schemeClr val="dk2"/>
              </a:buClr>
              <a:buSzPts val="1693"/>
              <a:buFont typeface="Noto Sans Symbols"/>
              <a:buChar char="▪"/>
              <a:defRPr b="0" i="0" sz="169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36105" lvl="6" marL="3200400" marR="0" rtl="0" algn="l">
              <a:spcBef>
                <a:spcPts val="339"/>
              </a:spcBef>
              <a:spcAft>
                <a:spcPts val="0"/>
              </a:spcAft>
              <a:buClr>
                <a:schemeClr val="dk2"/>
              </a:buClr>
              <a:buSzPts val="1693"/>
              <a:buFont typeface="Merriweather Sans"/>
              <a:buChar char="◆"/>
              <a:defRPr b="0" i="0" sz="169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36105" lvl="7" marL="3657600" marR="0" rtl="0" algn="l">
              <a:spcBef>
                <a:spcPts val="339"/>
              </a:spcBef>
              <a:spcAft>
                <a:spcPts val="0"/>
              </a:spcAft>
              <a:buClr>
                <a:schemeClr val="dk2"/>
              </a:buClr>
              <a:buSzPts val="1693"/>
              <a:buFont typeface="Arial"/>
              <a:buChar char="•"/>
              <a:defRPr b="0" i="0" sz="169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36105" lvl="8" marL="4114800" marR="0" rtl="0" algn="l">
              <a:spcBef>
                <a:spcPts val="339"/>
              </a:spcBef>
              <a:spcAft>
                <a:spcPts val="0"/>
              </a:spcAft>
              <a:buClr>
                <a:schemeClr val="dk2"/>
              </a:buClr>
              <a:buSzPts val="1693"/>
              <a:buFont typeface="Noto Sans Symbols"/>
              <a:buChar char="▪"/>
              <a:defRPr b="0" i="0" sz="1693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1" name="Google Shape;71;p21"/>
          <p:cNvSpPr txBox="1"/>
          <p:nvPr>
            <p:ph idx="11" type="ftr"/>
          </p:nvPr>
        </p:nvSpPr>
        <p:spPr>
          <a:xfrm>
            <a:off x="552000" y="6210000"/>
            <a:ext cx="4012630" cy="3873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i="0" sz="952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21"/>
          <p:cNvSpPr txBox="1"/>
          <p:nvPr>
            <p:ph idx="12" type="sldNum"/>
          </p:nvPr>
        </p:nvSpPr>
        <p:spPr>
          <a:xfrm>
            <a:off x="551999" y="6021290"/>
            <a:ext cx="2844800" cy="2658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l">
              <a:spcBef>
                <a:spcPts val="0"/>
              </a:spcBef>
              <a:buNone/>
              <a:defRPr b="1" i="0" sz="95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Slide </a:t>
            </a: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73" name="Google Shape;73;p21"/>
          <p:cNvSpPr txBox="1"/>
          <p:nvPr/>
        </p:nvSpPr>
        <p:spPr>
          <a:xfrm>
            <a:off x="7440150" y="6066000"/>
            <a:ext cx="4219089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952" u="none" cap="none" strike="noStrik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The Peter Doherty Institute for Infection and Immunity </a:t>
            </a:r>
            <a:endParaRPr/>
          </a:p>
        </p:txBody>
      </p:sp>
      <p:sp>
        <p:nvSpPr>
          <p:cNvPr id="74" name="Google Shape;74;p21"/>
          <p:cNvSpPr txBox="1"/>
          <p:nvPr/>
        </p:nvSpPr>
        <p:spPr>
          <a:xfrm>
            <a:off x="5231903" y="6210000"/>
            <a:ext cx="6432716" cy="2388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952" u="none" cap="none" strike="noStrike">
                <a:solidFill>
                  <a:srgbClr val="007DC5"/>
                </a:solidFill>
                <a:latin typeface="Arial"/>
                <a:ea typeface="Arial"/>
                <a:cs typeface="Arial"/>
                <a:sym typeface="Arial"/>
              </a:rPr>
              <a:t>A joint venture between The University of Melbourne and The Royal Melbourne Hospital</a:t>
            </a:r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71" name="Google Shape;271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2" name="Google Shape;272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3" name="Google Shape;273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74" name="Google Shape;274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6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0.png"/><Relationship Id="rId4" Type="http://schemas.openxmlformats.org/officeDocument/2006/relationships/image" Target="../media/image14.png"/><Relationship Id="rId5" Type="http://schemas.openxmlformats.org/officeDocument/2006/relationships/image" Target="../media/image1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4.png"/><Relationship Id="rId4" Type="http://schemas.openxmlformats.org/officeDocument/2006/relationships/image" Target="../media/image34.png"/><Relationship Id="rId9" Type="http://schemas.openxmlformats.org/officeDocument/2006/relationships/image" Target="../media/image22.png"/><Relationship Id="rId5" Type="http://schemas.openxmlformats.org/officeDocument/2006/relationships/image" Target="../media/image28.png"/><Relationship Id="rId6" Type="http://schemas.openxmlformats.org/officeDocument/2006/relationships/image" Target="../media/image16.png"/><Relationship Id="rId7" Type="http://schemas.openxmlformats.org/officeDocument/2006/relationships/image" Target="../media/image29.png"/><Relationship Id="rId8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1.png"/><Relationship Id="rId4" Type="http://schemas.openxmlformats.org/officeDocument/2006/relationships/image" Target="../media/image35.png"/><Relationship Id="rId5" Type="http://schemas.openxmlformats.org/officeDocument/2006/relationships/image" Target="../media/image38.png"/><Relationship Id="rId6" Type="http://schemas.openxmlformats.org/officeDocument/2006/relationships/image" Target="../media/image3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jpg"/><Relationship Id="rId4" Type="http://schemas.openxmlformats.org/officeDocument/2006/relationships/image" Target="../media/image36.jpg"/><Relationship Id="rId9" Type="http://schemas.openxmlformats.org/officeDocument/2006/relationships/image" Target="../media/image43.jpg"/><Relationship Id="rId5" Type="http://schemas.openxmlformats.org/officeDocument/2006/relationships/image" Target="../media/image42.jpg"/><Relationship Id="rId6" Type="http://schemas.openxmlformats.org/officeDocument/2006/relationships/image" Target="../media/image40.jpg"/><Relationship Id="rId7" Type="http://schemas.openxmlformats.org/officeDocument/2006/relationships/image" Target="../media/image41.jpg"/><Relationship Id="rId8" Type="http://schemas.openxmlformats.org/officeDocument/2006/relationships/image" Target="../media/image46.jpg"/><Relationship Id="rId11" Type="http://schemas.openxmlformats.org/officeDocument/2006/relationships/image" Target="../media/image47.jpg"/><Relationship Id="rId10" Type="http://schemas.openxmlformats.org/officeDocument/2006/relationships/image" Target="../media/image45.jpg"/><Relationship Id="rId13" Type="http://schemas.openxmlformats.org/officeDocument/2006/relationships/image" Target="../media/image50.jpg"/><Relationship Id="rId12" Type="http://schemas.openxmlformats.org/officeDocument/2006/relationships/image" Target="../media/image44.jpg"/><Relationship Id="rId14" Type="http://schemas.openxmlformats.org/officeDocument/2006/relationships/image" Target="../media/image48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1.jpg"/><Relationship Id="rId4" Type="http://schemas.openxmlformats.org/officeDocument/2006/relationships/image" Target="../media/image56.jpg"/><Relationship Id="rId5" Type="http://schemas.openxmlformats.org/officeDocument/2006/relationships/image" Target="../media/image49.jpg"/><Relationship Id="rId6" Type="http://schemas.openxmlformats.org/officeDocument/2006/relationships/image" Target="../media/image53.jpg"/><Relationship Id="rId7" Type="http://schemas.openxmlformats.org/officeDocument/2006/relationships/image" Target="../media/image54.png"/><Relationship Id="rId8" Type="http://schemas.openxmlformats.org/officeDocument/2006/relationships/image" Target="../media/image57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61.png"/><Relationship Id="rId4" Type="http://schemas.openxmlformats.org/officeDocument/2006/relationships/image" Target="../media/image59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2.png"/><Relationship Id="rId4" Type="http://schemas.openxmlformats.org/officeDocument/2006/relationships/image" Target="../media/image55.png"/><Relationship Id="rId5" Type="http://schemas.openxmlformats.org/officeDocument/2006/relationships/image" Target="../media/image5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8.png"/><Relationship Id="rId4" Type="http://schemas.openxmlformats.org/officeDocument/2006/relationships/image" Target="../media/image6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6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4.png"/><Relationship Id="rId4" Type="http://schemas.openxmlformats.org/officeDocument/2006/relationships/image" Target="../media/image71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8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9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" name="Google Shape;348;p1"/>
          <p:cNvPicPr preferRelativeResize="0"/>
          <p:nvPr>
            <p:ph idx="4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-1" y="0"/>
            <a:ext cx="12192001" cy="6858000"/>
          </a:xfrm>
          <a:prstGeom prst="rect">
            <a:avLst/>
          </a:prstGeom>
          <a:solidFill>
            <a:schemeClr val="lt2">
              <a:alpha val="80000"/>
            </a:schemeClr>
          </a:solidFill>
          <a:ln>
            <a:noFill/>
          </a:ln>
        </p:spPr>
      </p:pic>
      <p:sp>
        <p:nvSpPr>
          <p:cNvPr id="349" name="Google Shape;349;p1"/>
          <p:cNvSpPr txBox="1"/>
          <p:nvPr>
            <p:ph idx="1" type="body"/>
          </p:nvPr>
        </p:nvSpPr>
        <p:spPr>
          <a:xfrm>
            <a:off x="1" y="0"/>
            <a:ext cx="9029699" cy="6858001"/>
          </a:xfrm>
          <a:prstGeom prst="rect">
            <a:avLst/>
          </a:prstGeom>
          <a:solidFill>
            <a:schemeClr val="accent1">
              <a:alpha val="69803"/>
            </a:schemeClr>
          </a:solidFill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"/>
              <a:buNone/>
            </a:pPr>
            <a:r>
              <a:t/>
            </a:r>
            <a:endParaRPr/>
          </a:p>
        </p:txBody>
      </p:sp>
      <p:sp>
        <p:nvSpPr>
          <p:cNvPr id="350" name="Google Shape;350;p1"/>
          <p:cNvSpPr txBox="1"/>
          <p:nvPr>
            <p:ph type="title"/>
          </p:nvPr>
        </p:nvSpPr>
        <p:spPr>
          <a:xfrm>
            <a:off x="371475" y="2330610"/>
            <a:ext cx="6996479" cy="1495794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sp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Raleway"/>
              <a:buNone/>
            </a:pPr>
            <a:r>
              <a:rPr lang="en-US"/>
              <a:t>HIV-1 Tat stimulates HBsAg expression in hepatocytes co-infected with HIV and HBV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1" name="Google Shape;351;p1"/>
          <p:cNvSpPr/>
          <p:nvPr>
            <p:ph idx="2" type="body"/>
          </p:nvPr>
        </p:nvSpPr>
        <p:spPr>
          <a:xfrm>
            <a:off x="371475" y="4269888"/>
            <a:ext cx="324000" cy="50400"/>
          </a:xfrm>
          <a:prstGeom prst="roundRect">
            <a:avLst>
              <a:gd fmla="val 50000" name="adj"/>
            </a:avLst>
          </a:pr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00"/>
              <a:buNone/>
            </a:pPr>
            <a:r>
              <a:t/>
            </a:r>
            <a:endParaRPr/>
          </a:p>
        </p:txBody>
      </p:sp>
      <p:sp>
        <p:nvSpPr>
          <p:cNvPr id="352" name="Google Shape;352;p1"/>
          <p:cNvSpPr txBox="1"/>
          <p:nvPr>
            <p:ph idx="3" type="body"/>
          </p:nvPr>
        </p:nvSpPr>
        <p:spPr>
          <a:xfrm>
            <a:off x="371474" y="4410418"/>
            <a:ext cx="5843059" cy="86177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</a:pPr>
            <a:r>
              <a:rPr lang="en-US" sz="1400" u="sng"/>
              <a:t>Wei Zhao</a:t>
            </a:r>
            <a:r>
              <a:rPr lang="en-US" sz="1400"/>
              <a:t>, Kasha Singh, Fernando Rossello, Tina Sozzi, Bang Tran, Megan Crane, Luciano Martelotto, Jennifer M Zerbato, Jennifer Audsley, Ajantha Rhodes, Chris Chiu, Jenny Anderson, Danielle Fong, Elizabeth Vincan, Peter Revill, Sharon R Lewin </a:t>
            </a:r>
            <a:endParaRPr sz="14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2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Raleway"/>
              <a:buNone/>
            </a:pPr>
            <a:r>
              <a:rPr lang="en-US">
                <a:latin typeface="Raleway"/>
                <a:ea typeface="Raleway"/>
                <a:cs typeface="Raleway"/>
                <a:sym typeface="Raleway"/>
              </a:rPr>
              <a:t>HIV-HBV co-infection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58" name="Google Shape;358;p2"/>
          <p:cNvSpPr txBox="1"/>
          <p:nvPr>
            <p:ph idx="1" type="body"/>
          </p:nvPr>
        </p:nvSpPr>
        <p:spPr>
          <a:xfrm>
            <a:off x="502124" y="1288569"/>
            <a:ext cx="11235448" cy="47407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rtl="0" algn="l">
              <a:spcBef>
                <a:spcPts val="0"/>
              </a:spcBef>
              <a:spcAft>
                <a:spcPts val="0"/>
              </a:spcAft>
              <a:buSzPts val="2400"/>
              <a:buNone/>
            </a:pPr>
            <a:r>
              <a:rPr b="1" lang="en-US" sz="2400">
                <a:latin typeface="Raleway"/>
                <a:ea typeface="Raleway"/>
                <a:cs typeface="Raleway"/>
                <a:sym typeface="Raleway"/>
              </a:rPr>
              <a:t>Globally around 7.6% HIV infected individuals are co-infected with HBV globally. </a:t>
            </a:r>
            <a:r>
              <a:rPr lang="en-US" sz="1800">
                <a:latin typeface="Raleway"/>
                <a:ea typeface="Raleway"/>
                <a:cs typeface="Raleway"/>
                <a:sym typeface="Raleway"/>
              </a:rPr>
              <a:t>[1-2]</a:t>
            </a:r>
            <a:endParaRPr/>
          </a:p>
          <a:p>
            <a:pPr indent="0" lvl="1" marL="0" rtl="0" algn="l"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1" lang="en-US" sz="2400">
                <a:latin typeface="Raleway"/>
                <a:ea typeface="Raleway"/>
                <a:cs typeface="Raleway"/>
                <a:sym typeface="Raleway"/>
              </a:rPr>
              <a:t>HIV infection has a significant impact on the natural history of chronic HBV infection compared to HBV mono-infection. </a:t>
            </a:r>
            <a:r>
              <a:rPr lang="en-US" sz="1800">
                <a:latin typeface="Raleway"/>
                <a:ea typeface="Raleway"/>
                <a:cs typeface="Raleway"/>
                <a:sym typeface="Raleway"/>
              </a:rPr>
              <a:t>[3]</a:t>
            </a:r>
            <a:endParaRPr/>
          </a:p>
          <a:p>
            <a:pPr indent="-285741" lvl="2" marL="571482" rtl="0" algn="l">
              <a:spcBef>
                <a:spcPts val="1200"/>
              </a:spcBef>
              <a:spcAft>
                <a:spcPts val="0"/>
              </a:spcAft>
              <a:buSzPts val="2000"/>
              <a:buChar char="▪"/>
            </a:pPr>
            <a:r>
              <a:rPr lang="en-US" sz="2000">
                <a:latin typeface="Raleway"/>
                <a:ea typeface="Raleway"/>
                <a:cs typeface="Raleway"/>
                <a:sym typeface="Raleway"/>
              </a:rPr>
              <a:t>increased levels of HBV DNA</a:t>
            </a:r>
            <a:endParaRPr/>
          </a:p>
          <a:p>
            <a:pPr indent="-285741" lvl="2" marL="571482" rtl="0" algn="l"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>
                <a:latin typeface="Raleway"/>
                <a:ea typeface="Raleway"/>
                <a:cs typeface="Raleway"/>
                <a:sym typeface="Raleway"/>
              </a:rPr>
              <a:t>accelerated progression of liver disease</a:t>
            </a:r>
            <a:endParaRPr/>
          </a:p>
          <a:p>
            <a:pPr indent="-285741" lvl="2" marL="571482" rtl="0" algn="l">
              <a:spcBef>
                <a:spcPts val="400"/>
              </a:spcBef>
              <a:spcAft>
                <a:spcPts val="0"/>
              </a:spcAft>
              <a:buSzPts val="2000"/>
              <a:buChar char="▪"/>
            </a:pPr>
            <a:r>
              <a:rPr lang="en-US" sz="2000">
                <a:latin typeface="Raleway"/>
                <a:ea typeface="Raleway"/>
                <a:cs typeface="Raleway"/>
                <a:sym typeface="Raleway"/>
              </a:rPr>
              <a:t>increased liver-associated mortality</a:t>
            </a:r>
            <a:endParaRPr/>
          </a:p>
          <a:p>
            <a:pPr indent="0" lvl="2" marL="285741" rtl="0" algn="l">
              <a:spcBef>
                <a:spcPts val="360"/>
              </a:spcBef>
              <a:spcAft>
                <a:spcPts val="0"/>
              </a:spcAft>
              <a:buSzPts val="1800"/>
              <a:buNone/>
            </a:pPr>
            <a:r>
              <a:t/>
            </a:r>
            <a:endParaRPr sz="18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80"/>
              </a:spcBef>
              <a:spcAft>
                <a:spcPts val="0"/>
              </a:spcAft>
              <a:buSzPts val="2400"/>
              <a:buNone/>
            </a:pPr>
            <a:r>
              <a:rPr b="1" lang="en-US" sz="2400">
                <a:latin typeface="Raleway"/>
                <a:ea typeface="Raleway"/>
                <a:cs typeface="Raleway"/>
                <a:sym typeface="Raleway"/>
              </a:rPr>
              <a:t>Despite effective antiretroviral therapy (ART), which controls HIV and HBV replication, life expectancy of HIV-HBV co-infected individuals remains reduced and liver morbidity and mortality remain accelerated. </a:t>
            </a:r>
            <a:r>
              <a:rPr lang="en-US" sz="1800">
                <a:latin typeface="Raleway"/>
                <a:ea typeface="Raleway"/>
                <a:cs typeface="Raleway"/>
                <a:sym typeface="Raleway"/>
              </a:rPr>
              <a:t>[4, 5]</a:t>
            </a:r>
            <a:endParaRPr/>
          </a:p>
        </p:txBody>
      </p:sp>
      <p:sp>
        <p:nvSpPr>
          <p:cNvPr id="359" name="Google Shape;359;p2"/>
          <p:cNvSpPr txBox="1"/>
          <p:nvPr/>
        </p:nvSpPr>
        <p:spPr>
          <a:xfrm>
            <a:off x="5476319" y="6329634"/>
            <a:ext cx="6624890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[1] Leumi et al 2020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Clin Infect Dis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 [2] Platt et al 2020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 Viral Hepat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 [3] Thio et al 2010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Lancet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 [4] Singh et al 2017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AIDS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 [5] Klein et al 2016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Clin Infect Dis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"/>
          <p:cNvSpPr txBox="1"/>
          <p:nvPr>
            <p:ph idx="1" type="body"/>
          </p:nvPr>
        </p:nvSpPr>
        <p:spPr>
          <a:xfrm>
            <a:off x="551999" y="962568"/>
            <a:ext cx="10972799" cy="47701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rtl="0" algn="l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en-US" sz="2000">
                <a:latin typeface="Raleway"/>
                <a:ea typeface="Raleway"/>
                <a:cs typeface="Raleway"/>
                <a:sym typeface="Raleway"/>
              </a:rPr>
              <a:t>HIV RNA and DNA have been detected in hepatocytes in liver biopsies from HIV-infected individuals off ART using in situ studies. [1-3]</a:t>
            </a:r>
            <a:endParaRPr/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US" sz="2000">
                <a:latin typeface="Raleway"/>
                <a:ea typeface="Raleway"/>
                <a:cs typeface="Raleway"/>
                <a:sym typeface="Raleway"/>
              </a:rPr>
              <a:t>In vitro, HIV enters hepatic cell lines via CXCR4 or CCR5 [4]</a:t>
            </a:r>
            <a:endParaRPr/>
          </a:p>
          <a:p>
            <a:pPr indent="0" lvl="1" marL="0" rtl="0" algn="l">
              <a:spcBef>
                <a:spcPts val="240"/>
              </a:spcBef>
              <a:spcAft>
                <a:spcPts val="0"/>
              </a:spcAft>
              <a:buSzPts val="1200"/>
              <a:buNone/>
            </a:pPr>
            <a:r>
              <a:t/>
            </a:r>
            <a:endParaRPr sz="1200">
              <a:latin typeface="Raleway"/>
              <a:ea typeface="Raleway"/>
              <a:cs typeface="Raleway"/>
              <a:sym typeface="Raleway"/>
            </a:endParaRPr>
          </a:p>
          <a:p>
            <a:pPr indent="0" lvl="1" marL="0" rtl="0" algn="l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6" name="Google Shape;366;p3"/>
          <p:cNvSpPr txBox="1"/>
          <p:nvPr>
            <p:ph type="title"/>
          </p:nvPr>
        </p:nvSpPr>
        <p:spPr>
          <a:xfrm>
            <a:off x="524291" y="136851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Raleway"/>
              <a:buNone/>
            </a:pPr>
            <a:r>
              <a:rPr lang="en-US">
                <a:latin typeface="Raleway"/>
                <a:ea typeface="Raleway"/>
                <a:cs typeface="Raleway"/>
                <a:sym typeface="Raleway"/>
              </a:rPr>
              <a:t>Direct HIV infection of hepatocytes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67" name="Google Shape;367;p3"/>
          <p:cNvSpPr txBox="1"/>
          <p:nvPr/>
        </p:nvSpPr>
        <p:spPr>
          <a:xfrm>
            <a:off x="8080645" y="6386399"/>
            <a:ext cx="411135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[1] Cao et al 1992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AIDS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 [2] Housset et al 1993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 Hepatol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 [3] Zerbato et al 2022, unpublished; [4] Iser et al 2010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JVI;</a:t>
            </a:r>
            <a:endParaRPr/>
          </a:p>
        </p:txBody>
      </p:sp>
      <p:pic>
        <p:nvPicPr>
          <p:cNvPr id="368" name="Google Shape;368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816" y="1847035"/>
            <a:ext cx="9429750" cy="31639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Raleway"/>
              <a:buNone/>
            </a:pPr>
            <a:r>
              <a:rPr lang="en-US">
                <a:latin typeface="Raleway"/>
                <a:ea typeface="Raleway"/>
                <a:cs typeface="Raleway"/>
                <a:sym typeface="Raleway"/>
              </a:rPr>
              <a:t>HIV / HBV life cycle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75" name="Google Shape;375;p4"/>
          <p:cNvSpPr txBox="1"/>
          <p:nvPr/>
        </p:nvSpPr>
        <p:spPr>
          <a:xfrm>
            <a:off x="8712127" y="6476493"/>
            <a:ext cx="3264483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Iser et al 2010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 Virol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;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Singh et al 2017 </a:t>
            </a:r>
            <a:r>
              <a:rPr b="0" i="1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AIDS.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76" name="Google Shape;376;p4"/>
          <p:cNvPicPr preferRelativeResize="0"/>
          <p:nvPr/>
        </p:nvPicPr>
        <p:blipFill rotWithShape="1">
          <a:blip r:embed="rId3">
            <a:alphaModFix/>
          </a:blip>
          <a:srcRect b="38525" l="3326" r="10850" t="9277"/>
          <a:stretch/>
        </p:blipFill>
        <p:spPr>
          <a:xfrm>
            <a:off x="5830476" y="782063"/>
            <a:ext cx="5601613" cy="50599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77" name="Google Shape;377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0520735" y="1226469"/>
            <a:ext cx="906404" cy="80553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78" name="Google Shape;378;p4"/>
          <p:cNvCxnSpPr/>
          <p:nvPr/>
        </p:nvCxnSpPr>
        <p:spPr>
          <a:xfrm rot="10800000">
            <a:off x="11238074" y="4160258"/>
            <a:ext cx="0" cy="335299"/>
          </a:xfrm>
          <a:prstGeom prst="straightConnector1">
            <a:avLst/>
          </a:prstGeom>
          <a:noFill/>
          <a:ln cap="flat" cmpd="sng" w="28575">
            <a:solidFill>
              <a:srgbClr val="FF0000"/>
            </a:solidFill>
            <a:prstDash val="solid"/>
            <a:round/>
            <a:headEnd len="sm" w="sm" type="none"/>
            <a:tailEnd len="lg" w="lg" type="triangle"/>
          </a:ln>
        </p:spPr>
      </p:cxnSp>
      <p:sp>
        <p:nvSpPr>
          <p:cNvPr id="379" name="Google Shape;379;p4"/>
          <p:cNvSpPr txBox="1"/>
          <p:nvPr/>
        </p:nvSpPr>
        <p:spPr>
          <a:xfrm>
            <a:off x="10383497" y="899218"/>
            <a:ext cx="1402948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HIV - EGFP</a:t>
            </a:r>
            <a:endParaRPr/>
          </a:p>
        </p:txBody>
      </p:sp>
      <p:cxnSp>
        <p:nvCxnSpPr>
          <p:cNvPr id="380" name="Google Shape;380;p4"/>
          <p:cNvCxnSpPr/>
          <p:nvPr/>
        </p:nvCxnSpPr>
        <p:spPr>
          <a:xfrm flipH="1">
            <a:off x="10483791" y="1976583"/>
            <a:ext cx="202679" cy="345723"/>
          </a:xfrm>
          <a:prstGeom prst="straightConnector1">
            <a:avLst/>
          </a:prstGeom>
          <a:noFill/>
          <a:ln cap="sq" cmpd="sng" w="28575">
            <a:solidFill>
              <a:schemeClr val="dk1"/>
            </a:solidFill>
            <a:prstDash val="solid"/>
            <a:round/>
            <a:headEnd len="sm" w="sm" type="none"/>
            <a:tailEnd len="med" w="med" type="stealth"/>
          </a:ln>
        </p:spPr>
      </p:cxnSp>
      <p:sp>
        <p:nvSpPr>
          <p:cNvPr id="381" name="Google Shape;381;p4"/>
          <p:cNvSpPr txBox="1"/>
          <p:nvPr/>
        </p:nvSpPr>
        <p:spPr>
          <a:xfrm>
            <a:off x="6035623" y="3528824"/>
            <a:ext cx="864339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Raleway"/>
              <a:buNone/>
            </a:pPr>
            <a:r>
              <a:rPr b="1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HBV   </a:t>
            </a:r>
            <a:endParaRPr/>
          </a:p>
        </p:txBody>
      </p:sp>
      <p:sp>
        <p:nvSpPr>
          <p:cNvPr id="382" name="Google Shape;382;p4"/>
          <p:cNvSpPr txBox="1"/>
          <p:nvPr/>
        </p:nvSpPr>
        <p:spPr>
          <a:xfrm>
            <a:off x="269863" y="6504200"/>
            <a:ext cx="402385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NTCP = Na+-taurocholate co-transporting polypeptide</a:t>
            </a:r>
            <a:endParaRPr/>
          </a:p>
        </p:txBody>
      </p:sp>
      <p:pic>
        <p:nvPicPr>
          <p:cNvPr id="383" name="Google Shape;383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-23492" y="2149444"/>
            <a:ext cx="5487205" cy="33064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5"/>
          <p:cNvSpPr txBox="1"/>
          <p:nvPr/>
        </p:nvSpPr>
        <p:spPr>
          <a:xfrm>
            <a:off x="1049356" y="504700"/>
            <a:ext cx="6727293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</a:pPr>
            <a:r>
              <a:rPr b="1" i="0" lang="en-US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Hypothesis</a:t>
            </a:r>
            <a:endParaRPr b="1" i="0" sz="2963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0" name="Google Shape;390;p5"/>
          <p:cNvSpPr txBox="1"/>
          <p:nvPr>
            <p:ph idx="1" type="body"/>
          </p:nvPr>
        </p:nvSpPr>
        <p:spPr>
          <a:xfrm>
            <a:off x="1395869" y="1240422"/>
            <a:ext cx="9317048" cy="18685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1" marL="0" rtl="0" algn="just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en-US" sz="2200">
                <a:latin typeface="Raleway"/>
                <a:ea typeface="Raleway"/>
                <a:cs typeface="Raleway"/>
                <a:sym typeface="Raleway"/>
              </a:rPr>
              <a:t>HIV infected hepatocytes persist in the liver in HIV-HBV co-infected individuals on HBV-active ART and ongoing production of HIV RNA drives increased production of HBsAg, hepatocyte apoptosis and adverse liver outcomes.</a:t>
            </a:r>
            <a:endParaRPr/>
          </a:p>
        </p:txBody>
      </p:sp>
      <p:sp>
        <p:nvSpPr>
          <p:cNvPr id="391" name="Google Shape;391;p5"/>
          <p:cNvSpPr txBox="1"/>
          <p:nvPr/>
        </p:nvSpPr>
        <p:spPr>
          <a:xfrm>
            <a:off x="1083245" y="2997251"/>
            <a:ext cx="6727293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</a:pPr>
            <a:r>
              <a:rPr b="1" i="0" lang="en-US" sz="28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Aims</a:t>
            </a:r>
            <a:endParaRPr b="1" i="0" sz="28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392" name="Google Shape;392;p5"/>
          <p:cNvSpPr txBox="1"/>
          <p:nvPr/>
        </p:nvSpPr>
        <p:spPr>
          <a:xfrm>
            <a:off x="1078229" y="3728933"/>
            <a:ext cx="10415431" cy="2017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0000" lvl="1" marL="270000" marR="0" rtl="0" algn="just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Establish </a:t>
            </a:r>
            <a:r>
              <a:rPr b="1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in vitro models</a:t>
            </a:r>
            <a:r>
              <a:rPr b="0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that mimic treated HIV-HBV co-infection in the liver</a:t>
            </a:r>
            <a:endParaRPr b="0" i="0" sz="2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0000" lvl="1" marL="270000" marR="0" rtl="0" algn="just">
              <a:spcBef>
                <a:spcPts val="1200"/>
              </a:spcBef>
              <a:spcAft>
                <a:spcPts val="0"/>
              </a:spcAft>
              <a:buClr>
                <a:srgbClr val="007DC5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Identify which component of the </a:t>
            </a:r>
            <a:r>
              <a:rPr b="1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HIV life cycle </a:t>
            </a:r>
            <a:r>
              <a:rPr b="0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drives the increase in HBsAg</a:t>
            </a:r>
            <a:endParaRPr/>
          </a:p>
          <a:p>
            <a:pPr indent="-270000" lvl="1" marL="270000" marR="0" rtl="0" algn="just">
              <a:spcBef>
                <a:spcPts val="1200"/>
              </a:spcBef>
              <a:spcAft>
                <a:spcPts val="0"/>
              </a:spcAft>
              <a:buClr>
                <a:srgbClr val="007DC5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Identify the </a:t>
            </a:r>
            <a:r>
              <a:rPr b="1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cellular signalling pathway </a:t>
            </a:r>
            <a:r>
              <a:rPr b="0" i="0" lang="en-US" sz="22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that has an impact on HBV replication</a:t>
            </a:r>
            <a:endParaRPr/>
          </a:p>
          <a:p>
            <a:pPr indent="-130299" lvl="1" marL="270000" marR="0" rtl="0" algn="just">
              <a:spcBef>
                <a:spcPts val="1200"/>
              </a:spcBef>
              <a:spcAft>
                <a:spcPts val="0"/>
              </a:spcAft>
              <a:buClr>
                <a:srgbClr val="007DC5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6"/>
          <p:cNvSpPr txBox="1"/>
          <p:nvPr>
            <p:ph type="title"/>
          </p:nvPr>
        </p:nvSpPr>
        <p:spPr>
          <a:xfrm>
            <a:off x="551999" y="20520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Raleway"/>
              <a:buNone/>
            </a:pPr>
            <a:r>
              <a:rPr lang="en-US">
                <a:latin typeface="Raleway"/>
                <a:ea typeface="Raleway"/>
                <a:cs typeface="Raleway"/>
                <a:sym typeface="Raleway"/>
              </a:rPr>
              <a:t>In vitro HIV-HBV co-infection model with hepatic cell lines </a:t>
            </a:r>
            <a:endParaRPr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398" name="Google Shape;398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407080" y="2175653"/>
            <a:ext cx="528042" cy="469277"/>
          </a:xfrm>
          <a:prstGeom prst="rect">
            <a:avLst/>
          </a:prstGeom>
          <a:noFill/>
          <a:ln>
            <a:noFill/>
          </a:ln>
        </p:spPr>
      </p:pic>
      <p:sp>
        <p:nvSpPr>
          <p:cNvPr id="399" name="Google Shape;399;p6"/>
          <p:cNvSpPr txBox="1"/>
          <p:nvPr/>
        </p:nvSpPr>
        <p:spPr>
          <a:xfrm>
            <a:off x="5494525" y="2674374"/>
            <a:ext cx="3373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+</a:t>
            </a:r>
            <a:endParaRPr/>
          </a:p>
        </p:txBody>
      </p:sp>
      <p:pic>
        <p:nvPicPr>
          <p:cNvPr id="400" name="Google Shape;400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32183" y="1961040"/>
            <a:ext cx="258926" cy="638793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17748" y="3205596"/>
            <a:ext cx="1515662" cy="57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2" name="Google Shape;402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34783" y="3205596"/>
            <a:ext cx="1515662" cy="57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3" name="Google Shape;403;p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939389" y="3205595"/>
            <a:ext cx="1518032" cy="576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404" name="Google Shape;404;p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68057" y="2221668"/>
            <a:ext cx="406343" cy="1232352"/>
          </a:xfrm>
          <a:prstGeom prst="rect">
            <a:avLst/>
          </a:prstGeom>
          <a:noFill/>
          <a:ln>
            <a:noFill/>
          </a:ln>
        </p:spPr>
      </p:pic>
      <p:sp>
        <p:nvSpPr>
          <p:cNvPr id="405" name="Google Shape;405;p6"/>
          <p:cNvSpPr txBox="1"/>
          <p:nvPr/>
        </p:nvSpPr>
        <p:spPr>
          <a:xfrm>
            <a:off x="7502413" y="2674374"/>
            <a:ext cx="3373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+</a:t>
            </a:r>
            <a:endParaRPr/>
          </a:p>
        </p:txBody>
      </p:sp>
      <p:sp>
        <p:nvSpPr>
          <p:cNvPr id="406" name="Google Shape;406;p6"/>
          <p:cNvSpPr txBox="1"/>
          <p:nvPr/>
        </p:nvSpPr>
        <p:spPr>
          <a:xfrm>
            <a:off x="9514779" y="2668518"/>
            <a:ext cx="3373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+</a:t>
            </a:r>
            <a:endParaRPr/>
          </a:p>
        </p:txBody>
      </p:sp>
      <p:cxnSp>
        <p:nvCxnSpPr>
          <p:cNvPr id="407" name="Google Shape;407;p6"/>
          <p:cNvCxnSpPr/>
          <p:nvPr/>
        </p:nvCxnSpPr>
        <p:spPr>
          <a:xfrm flipH="1" rot="10800000">
            <a:off x="6485127" y="2868572"/>
            <a:ext cx="266625" cy="1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cxnSp>
        <p:nvCxnSpPr>
          <p:cNvPr id="408" name="Google Shape;408;p6"/>
          <p:cNvCxnSpPr/>
          <p:nvPr/>
        </p:nvCxnSpPr>
        <p:spPr>
          <a:xfrm flipH="1" rot="10800000">
            <a:off x="8594928" y="2868572"/>
            <a:ext cx="266625" cy="1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cxnSp>
        <p:nvCxnSpPr>
          <p:cNvPr id="409" name="Google Shape;409;p6"/>
          <p:cNvCxnSpPr/>
          <p:nvPr/>
        </p:nvCxnSpPr>
        <p:spPr>
          <a:xfrm flipH="1" rot="10800000">
            <a:off x="10393799" y="2868572"/>
            <a:ext cx="266625" cy="1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sp>
        <p:nvSpPr>
          <p:cNvPr id="410" name="Google Shape;410;p6"/>
          <p:cNvSpPr txBox="1"/>
          <p:nvPr/>
        </p:nvSpPr>
        <p:spPr>
          <a:xfrm>
            <a:off x="6446891" y="1746543"/>
            <a:ext cx="2387448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VSV.G-HIV-ΔEnv-EGFP</a:t>
            </a:r>
            <a:endParaRPr/>
          </a:p>
        </p:txBody>
      </p:sp>
      <p:sp>
        <p:nvSpPr>
          <p:cNvPr id="411" name="Google Shape;411;p6"/>
          <p:cNvSpPr txBox="1"/>
          <p:nvPr/>
        </p:nvSpPr>
        <p:spPr>
          <a:xfrm>
            <a:off x="4917370" y="1343005"/>
            <a:ext cx="15408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RAL / EFV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600" u="none" cap="none" strike="noStrike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(HIV inhibitors)</a:t>
            </a:r>
            <a:endParaRPr/>
          </a:p>
        </p:txBody>
      </p:sp>
      <p:pic>
        <p:nvPicPr>
          <p:cNvPr id="412" name="Google Shape;412;p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9545988" y="1961040"/>
            <a:ext cx="258926" cy="638793"/>
          </a:xfrm>
          <a:prstGeom prst="rect">
            <a:avLst/>
          </a:prstGeom>
          <a:noFill/>
          <a:ln>
            <a:noFill/>
          </a:ln>
        </p:spPr>
      </p:pic>
      <p:sp>
        <p:nvSpPr>
          <p:cNvPr id="413" name="Google Shape;413;p6"/>
          <p:cNvSpPr txBox="1"/>
          <p:nvPr/>
        </p:nvSpPr>
        <p:spPr>
          <a:xfrm>
            <a:off x="6331499" y="2499515"/>
            <a:ext cx="5421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400" u="none" cap="none" strike="noStrike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24 h</a:t>
            </a:r>
            <a:endParaRPr/>
          </a:p>
        </p:txBody>
      </p:sp>
      <p:sp>
        <p:nvSpPr>
          <p:cNvPr id="414" name="Google Shape;414;p6"/>
          <p:cNvSpPr txBox="1"/>
          <p:nvPr/>
        </p:nvSpPr>
        <p:spPr>
          <a:xfrm>
            <a:off x="8257658" y="2496253"/>
            <a:ext cx="10422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Overnight</a:t>
            </a:r>
            <a:endParaRPr/>
          </a:p>
        </p:txBody>
      </p:sp>
      <p:sp>
        <p:nvSpPr>
          <p:cNvPr id="415" name="Google Shape;415;p6"/>
          <p:cNvSpPr txBox="1"/>
          <p:nvPr/>
        </p:nvSpPr>
        <p:spPr>
          <a:xfrm>
            <a:off x="10287739" y="2496253"/>
            <a:ext cx="5421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72 h</a:t>
            </a:r>
            <a:endParaRPr/>
          </a:p>
        </p:txBody>
      </p:sp>
      <p:cxnSp>
        <p:nvCxnSpPr>
          <p:cNvPr id="416" name="Google Shape;416;p6"/>
          <p:cNvCxnSpPr/>
          <p:nvPr/>
        </p:nvCxnSpPr>
        <p:spPr>
          <a:xfrm flipH="1">
            <a:off x="11168057" y="3834119"/>
            <a:ext cx="205340" cy="335003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sp>
        <p:nvSpPr>
          <p:cNvPr id="417" name="Google Shape;417;p6"/>
          <p:cNvSpPr txBox="1"/>
          <p:nvPr/>
        </p:nvSpPr>
        <p:spPr>
          <a:xfrm>
            <a:off x="8901895" y="1315591"/>
            <a:ext cx="1540806" cy="5847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RAL / EFV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(HIV inhibitors)</a:t>
            </a:r>
            <a:endParaRPr/>
          </a:p>
        </p:txBody>
      </p:sp>
      <p:sp>
        <p:nvSpPr>
          <p:cNvPr id="418" name="Google Shape;418;p6"/>
          <p:cNvSpPr txBox="1"/>
          <p:nvPr/>
        </p:nvSpPr>
        <p:spPr>
          <a:xfrm>
            <a:off x="2995112" y="4659258"/>
            <a:ext cx="337376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 u="non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+</a:t>
            </a:r>
            <a:endParaRPr/>
          </a:p>
        </p:txBody>
      </p:sp>
      <p:pic>
        <p:nvPicPr>
          <p:cNvPr id="419" name="Google Shape;419;p6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903529" y="4150679"/>
            <a:ext cx="539591" cy="438721"/>
          </a:xfrm>
          <a:prstGeom prst="rect">
            <a:avLst/>
          </a:prstGeom>
          <a:noFill/>
          <a:ln>
            <a:noFill/>
          </a:ln>
        </p:spPr>
      </p:pic>
      <p:pic>
        <p:nvPicPr>
          <p:cNvPr id="420" name="Google Shape;420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411114" y="5145842"/>
            <a:ext cx="1515662" cy="575682"/>
          </a:xfrm>
          <a:prstGeom prst="rect">
            <a:avLst/>
          </a:prstGeom>
          <a:noFill/>
          <a:ln>
            <a:noFill/>
          </a:ln>
        </p:spPr>
      </p:pic>
      <p:pic>
        <p:nvPicPr>
          <p:cNvPr id="421" name="Google Shape;421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398258" y="4646721"/>
            <a:ext cx="1515662" cy="5756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422" name="Google Shape;422;p6"/>
          <p:cNvCxnSpPr/>
          <p:nvPr/>
        </p:nvCxnSpPr>
        <p:spPr>
          <a:xfrm flipH="1" rot="10800000">
            <a:off x="4007764" y="3984336"/>
            <a:ext cx="499581" cy="924650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cxnSp>
        <p:nvCxnSpPr>
          <p:cNvPr id="423" name="Google Shape;423;p6"/>
          <p:cNvCxnSpPr/>
          <p:nvPr/>
        </p:nvCxnSpPr>
        <p:spPr>
          <a:xfrm flipH="1" rot="10800000">
            <a:off x="2272549" y="4859313"/>
            <a:ext cx="266625" cy="1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sp>
        <p:nvSpPr>
          <p:cNvPr id="424" name="Google Shape;424;p6"/>
          <p:cNvSpPr txBox="1"/>
          <p:nvPr/>
        </p:nvSpPr>
        <p:spPr>
          <a:xfrm>
            <a:off x="390165" y="4169122"/>
            <a:ext cx="1494320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HepG2-NTCP</a:t>
            </a:r>
            <a:endParaRPr/>
          </a:p>
        </p:txBody>
      </p:sp>
      <p:sp>
        <p:nvSpPr>
          <p:cNvPr id="425" name="Google Shape;425;p6"/>
          <p:cNvSpPr txBox="1"/>
          <p:nvPr/>
        </p:nvSpPr>
        <p:spPr>
          <a:xfrm>
            <a:off x="4310639" y="4381764"/>
            <a:ext cx="1008609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5-10 days</a:t>
            </a:r>
            <a:endParaRPr/>
          </a:p>
        </p:txBody>
      </p:sp>
      <p:sp>
        <p:nvSpPr>
          <p:cNvPr id="426" name="Google Shape;426;p6"/>
          <p:cNvSpPr txBox="1"/>
          <p:nvPr/>
        </p:nvSpPr>
        <p:spPr>
          <a:xfrm>
            <a:off x="1906509" y="4485589"/>
            <a:ext cx="1042273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Overnight</a:t>
            </a:r>
            <a:endParaRPr/>
          </a:p>
        </p:txBody>
      </p:sp>
      <p:sp>
        <p:nvSpPr>
          <p:cNvPr id="427" name="Google Shape;427;p6"/>
          <p:cNvSpPr txBox="1"/>
          <p:nvPr/>
        </p:nvSpPr>
        <p:spPr>
          <a:xfrm>
            <a:off x="2866560" y="3748197"/>
            <a:ext cx="615874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HBV</a:t>
            </a:r>
            <a:endParaRPr/>
          </a:p>
        </p:txBody>
      </p:sp>
      <p:pic>
        <p:nvPicPr>
          <p:cNvPr id="428" name="Google Shape;428;p6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1467421" y="2299866"/>
            <a:ext cx="1515662" cy="575682"/>
          </a:xfrm>
          <a:prstGeom prst="rect">
            <a:avLst/>
          </a:prstGeom>
          <a:noFill/>
          <a:ln>
            <a:noFill/>
          </a:ln>
        </p:spPr>
      </p:pic>
      <p:sp>
        <p:nvSpPr>
          <p:cNvPr id="429" name="Google Shape;429;p6"/>
          <p:cNvSpPr txBox="1"/>
          <p:nvPr/>
        </p:nvSpPr>
        <p:spPr>
          <a:xfrm>
            <a:off x="1090066" y="1799423"/>
            <a:ext cx="24160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AD38</a:t>
            </a: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 (HBV-expressing)</a:t>
            </a:r>
            <a:endParaRPr/>
          </a:p>
        </p:txBody>
      </p:sp>
      <p:cxnSp>
        <p:nvCxnSpPr>
          <p:cNvPr id="430" name="Google Shape;430;p6"/>
          <p:cNvCxnSpPr/>
          <p:nvPr/>
        </p:nvCxnSpPr>
        <p:spPr>
          <a:xfrm>
            <a:off x="3849791" y="2644930"/>
            <a:ext cx="600720" cy="535205"/>
          </a:xfrm>
          <a:prstGeom prst="straightConnector1">
            <a:avLst/>
          </a:prstGeom>
          <a:noFill/>
          <a:ln cap="sq" cmpd="sng" w="25400">
            <a:solidFill>
              <a:schemeClr val="dk1"/>
            </a:solidFill>
            <a:prstDash val="solid"/>
            <a:round/>
            <a:headEnd len="sm" w="sm" type="none"/>
            <a:tailEnd len="lg" w="lg" type="stealth"/>
          </a:ln>
        </p:spPr>
      </p:cxnSp>
      <p:sp>
        <p:nvSpPr>
          <p:cNvPr id="431" name="Google Shape;431;p6"/>
          <p:cNvSpPr txBox="1"/>
          <p:nvPr/>
        </p:nvSpPr>
        <p:spPr>
          <a:xfrm>
            <a:off x="4085681" y="2477398"/>
            <a:ext cx="54213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7F7F7F"/>
                </a:solidFill>
                <a:latin typeface="Raleway"/>
                <a:ea typeface="Raleway"/>
                <a:cs typeface="Raleway"/>
                <a:sym typeface="Raleway"/>
              </a:rPr>
              <a:t>24 h</a:t>
            </a:r>
            <a:endParaRPr/>
          </a:p>
        </p:txBody>
      </p:sp>
      <p:sp>
        <p:nvSpPr>
          <p:cNvPr id="432" name="Google Shape;432;p6"/>
          <p:cNvSpPr txBox="1"/>
          <p:nvPr/>
        </p:nvSpPr>
        <p:spPr>
          <a:xfrm>
            <a:off x="9196888" y="4575010"/>
            <a:ext cx="2856872" cy="206210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 u="sng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Assay: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FACS</a:t>
            </a: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HIV production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Alu-PCR</a:t>
            </a: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HIV Integration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Western</a:t>
            </a: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HBsAg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Northern / qPCR</a:t>
            </a: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: HBV RNA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scRNA-seq: </a:t>
            </a:r>
            <a:r>
              <a:rPr lang="en-US" sz="16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transcriptome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6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33" name="Google Shape;433;p6"/>
          <p:cNvSpPr txBox="1"/>
          <p:nvPr/>
        </p:nvSpPr>
        <p:spPr>
          <a:xfrm>
            <a:off x="113509" y="6408104"/>
            <a:ext cx="6684843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VSV.G = vesicular stomatitis virus glycoprotein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RAL = raltegravir (integrase inhibitor); EFV = efavirenz (non-nucleoside reverse transcriptase inhibitor)</a:t>
            </a:r>
            <a:endParaRPr sz="110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"/>
          <p:cNvSpPr/>
          <p:nvPr/>
        </p:nvSpPr>
        <p:spPr>
          <a:xfrm>
            <a:off x="-159191" y="3540041"/>
            <a:ext cx="12525375" cy="2957349"/>
          </a:xfrm>
          <a:prstGeom prst="rect">
            <a:avLst/>
          </a:prstGeom>
          <a:solidFill>
            <a:srgbClr val="BFBFBF">
              <a:alpha val="2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BFBF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0" name="Google Shape;440;p7"/>
          <p:cNvSpPr txBox="1"/>
          <p:nvPr>
            <p:ph type="title"/>
          </p:nvPr>
        </p:nvSpPr>
        <p:spPr>
          <a:xfrm>
            <a:off x="431500" y="250719"/>
            <a:ext cx="11436009" cy="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None/>
            </a:pPr>
            <a:r>
              <a:rPr lang="en-US" sz="2400">
                <a:latin typeface="Raleway"/>
                <a:ea typeface="Raleway"/>
                <a:cs typeface="Raleway"/>
                <a:sym typeface="Raleway"/>
              </a:rPr>
              <a:t>VSV.G-pseudotyped HIV infection led to high HIV production and integration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41" name="Google Shape;441;p7"/>
          <p:cNvSpPr txBox="1"/>
          <p:nvPr/>
        </p:nvSpPr>
        <p:spPr>
          <a:xfrm>
            <a:off x="10427692" y="6525826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 = 3, mean + SEM</a:t>
            </a:r>
            <a:endParaRPr/>
          </a:p>
        </p:txBody>
      </p:sp>
      <p:sp>
        <p:nvSpPr>
          <p:cNvPr id="442" name="Google Shape;442;p7"/>
          <p:cNvSpPr/>
          <p:nvPr/>
        </p:nvSpPr>
        <p:spPr>
          <a:xfrm rot="-5400000">
            <a:off x="-450281" y="4761640"/>
            <a:ext cx="165462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aleway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rPr>
              <a:t>HepG2-NTCP</a:t>
            </a:r>
            <a:endParaRPr/>
          </a:p>
        </p:txBody>
      </p:sp>
      <p:sp>
        <p:nvSpPr>
          <p:cNvPr id="443" name="Google Shape;443;p7"/>
          <p:cNvSpPr/>
          <p:nvPr/>
        </p:nvSpPr>
        <p:spPr>
          <a:xfrm rot="-5400000">
            <a:off x="-10256" y="1889325"/>
            <a:ext cx="774571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1800"/>
              <a:buFont typeface="Raleway"/>
              <a:buNone/>
            </a:pPr>
            <a:r>
              <a:rPr b="1" i="0" lang="en-US" sz="1800" u="none" cap="none" strike="noStrike">
                <a:solidFill>
                  <a:srgbClr val="BFBFBF"/>
                </a:solidFill>
                <a:latin typeface="Raleway"/>
                <a:ea typeface="Raleway"/>
                <a:cs typeface="Raleway"/>
                <a:sym typeface="Raleway"/>
              </a:rPr>
              <a:t>AD38</a:t>
            </a:r>
            <a:endParaRPr/>
          </a:p>
        </p:txBody>
      </p:sp>
      <p:sp>
        <p:nvSpPr>
          <p:cNvPr id="444" name="Google Shape;444;p7"/>
          <p:cNvSpPr txBox="1"/>
          <p:nvPr/>
        </p:nvSpPr>
        <p:spPr>
          <a:xfrm>
            <a:off x="65890" y="6497390"/>
            <a:ext cx="2016771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VSVG = VSV.G-HIV-EGFP</a:t>
            </a:r>
            <a:endParaRPr/>
          </a:p>
        </p:txBody>
      </p:sp>
      <p:pic>
        <p:nvPicPr>
          <p:cNvPr id="445" name="Google Shape;4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85692" y="842084"/>
            <a:ext cx="2319069" cy="2475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114321" y="851910"/>
            <a:ext cx="3159281" cy="24660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335308" y="3762843"/>
            <a:ext cx="2695721" cy="26107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203059" y="3800918"/>
            <a:ext cx="3328880" cy="25495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8"/>
          <p:cNvSpPr txBox="1"/>
          <p:nvPr/>
        </p:nvSpPr>
        <p:spPr>
          <a:xfrm>
            <a:off x="146278" y="209944"/>
            <a:ext cx="11917550" cy="5307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2400"/>
              <a:buFont typeface="Raleway"/>
              <a:buNone/>
            </a:pPr>
            <a:r>
              <a:rPr b="1" i="0" lang="en-US" sz="2400" u="none" cap="none" strike="noStrike">
                <a:solidFill>
                  <a:srgbClr val="007DC5"/>
                </a:solidFill>
                <a:latin typeface="Raleway"/>
                <a:ea typeface="Raleway"/>
                <a:cs typeface="Raleway"/>
                <a:sym typeface="Raleway"/>
              </a:rPr>
              <a:t>HBV-HIV co-infection led to expression of GFP and HBsAg in HepG2-NTCP cells</a:t>
            </a:r>
            <a:endParaRPr b="1" i="0" sz="2400" u="none" cap="none" strike="noStrike">
              <a:solidFill>
                <a:srgbClr val="007DC5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grpSp>
        <p:nvGrpSpPr>
          <p:cNvPr id="455" name="Google Shape;455;p8"/>
          <p:cNvGrpSpPr/>
          <p:nvPr/>
        </p:nvGrpSpPr>
        <p:grpSpPr>
          <a:xfrm>
            <a:off x="5696663" y="2266259"/>
            <a:ext cx="6472190" cy="2990635"/>
            <a:chOff x="5773591" y="2207820"/>
            <a:chExt cx="6472190" cy="2990635"/>
          </a:xfrm>
        </p:grpSpPr>
        <p:sp>
          <p:nvSpPr>
            <p:cNvPr id="456" name="Google Shape;456;p8"/>
            <p:cNvSpPr txBox="1"/>
            <p:nvPr/>
          </p:nvSpPr>
          <p:spPr>
            <a:xfrm>
              <a:off x="7326693" y="4798345"/>
              <a:ext cx="2918288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HBV + VSV.G-HIV</a:t>
              </a:r>
              <a:endParaRPr/>
            </a:p>
          </p:txBody>
        </p:sp>
        <p:pic>
          <p:nvPicPr>
            <p:cNvPr id="457" name="Google Shape;457;p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5773591" y="2665173"/>
              <a:ext cx="2010935" cy="2010935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58" name="Google Shape;458;p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884529" y="2665173"/>
              <a:ext cx="2010935" cy="2010935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59" name="Google Shape;459;p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9995467" y="2665173"/>
              <a:ext cx="2010935" cy="2010935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60" name="Google Shape;460;p8"/>
            <p:cNvSpPr txBox="1"/>
            <p:nvPr/>
          </p:nvSpPr>
          <p:spPr>
            <a:xfrm>
              <a:off x="9838314" y="2207820"/>
              <a:ext cx="240746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Merge with </a:t>
              </a:r>
              <a:r>
                <a:rPr b="1" i="0" lang="en-US" sz="2000" u="none" cap="none" strike="noStrike">
                  <a:solidFill>
                    <a:srgbClr val="4909FF"/>
                  </a:solidFill>
                  <a:latin typeface="Raleway"/>
                  <a:ea typeface="Raleway"/>
                  <a:cs typeface="Raleway"/>
                  <a:sym typeface="Raleway"/>
                </a:rPr>
                <a:t>DAPI</a:t>
              </a:r>
              <a:endParaRPr/>
            </a:p>
          </p:txBody>
        </p:sp>
        <p:sp>
          <p:nvSpPr>
            <p:cNvPr id="461" name="Google Shape;461;p8"/>
            <p:cNvSpPr txBox="1"/>
            <p:nvPr/>
          </p:nvSpPr>
          <p:spPr>
            <a:xfrm>
              <a:off x="8305983" y="2207820"/>
              <a:ext cx="1122273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0000"/>
                  </a:solidFill>
                  <a:latin typeface="Raleway"/>
                  <a:ea typeface="Raleway"/>
                  <a:cs typeface="Raleway"/>
                  <a:sym typeface="Raleway"/>
                </a:rPr>
                <a:t>HBsAg </a:t>
              </a:r>
              <a:r>
                <a:rPr b="1" i="0" lang="en-US" sz="2000" u="none" cap="none" strike="noStrik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/>
            </a:p>
          </p:txBody>
        </p:sp>
        <p:sp>
          <p:nvSpPr>
            <p:cNvPr id="462" name="Google Shape;462;p8"/>
            <p:cNvSpPr txBox="1"/>
            <p:nvPr/>
          </p:nvSpPr>
          <p:spPr>
            <a:xfrm>
              <a:off x="6074508" y="2207820"/>
              <a:ext cx="138429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00B050"/>
                  </a:solidFill>
                  <a:latin typeface="Raleway"/>
                  <a:ea typeface="Raleway"/>
                  <a:cs typeface="Raleway"/>
                  <a:sym typeface="Raleway"/>
                </a:rPr>
                <a:t>GFP (HIV)  </a:t>
              </a:r>
              <a:endParaRPr/>
            </a:p>
          </p:txBody>
        </p:sp>
      </p:grpSp>
      <p:grpSp>
        <p:nvGrpSpPr>
          <p:cNvPr id="463" name="Google Shape;463;p8"/>
          <p:cNvGrpSpPr/>
          <p:nvPr/>
        </p:nvGrpSpPr>
        <p:grpSpPr>
          <a:xfrm>
            <a:off x="30575" y="1035946"/>
            <a:ext cx="5666088" cy="5386265"/>
            <a:chOff x="6659567" y="974782"/>
            <a:chExt cx="5666088" cy="5386265"/>
          </a:xfrm>
        </p:grpSpPr>
        <p:sp>
          <p:nvSpPr>
            <p:cNvPr id="464" name="Google Shape;464;p8"/>
            <p:cNvSpPr txBox="1"/>
            <p:nvPr/>
          </p:nvSpPr>
          <p:spPr>
            <a:xfrm rot="-5400000">
              <a:off x="6255648" y="2007873"/>
              <a:ext cx="120794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Mock</a:t>
              </a:r>
              <a:endParaRPr/>
            </a:p>
          </p:txBody>
        </p:sp>
        <p:pic>
          <p:nvPicPr>
            <p:cNvPr id="465" name="Google Shape;465;p8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8713157" y="4750788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66" name="Google Shape;466;p8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10386344" y="4750788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67" name="Google Shape;467;p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7039970" y="4750788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68" name="Google Shape;468;p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386344" y="1467320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69" name="Google Shape;469;p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7039970" y="1467320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70" name="Google Shape;470;p8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8713157" y="1467320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71" name="Google Shape;471;p8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7039970" y="3109054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72" name="Google Shape;472;p8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8713157" y="3109054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pic>
          <p:nvPicPr>
            <p:cNvPr id="473" name="Google Shape;473;p8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10386344" y="3109054"/>
              <a:ext cx="1560576" cy="1560576"/>
            </a:xfrm>
            <a:prstGeom prst="rect">
              <a:avLst/>
            </a:prstGeom>
            <a:noFill/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</p:pic>
        <p:sp>
          <p:nvSpPr>
            <p:cNvPr id="474" name="Google Shape;474;p8"/>
            <p:cNvSpPr txBox="1"/>
            <p:nvPr/>
          </p:nvSpPr>
          <p:spPr>
            <a:xfrm rot="-5400000">
              <a:off x="6194599" y="3662130"/>
              <a:ext cx="1330046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HBV</a:t>
              </a:r>
              <a:endParaRPr/>
            </a:p>
          </p:txBody>
        </p:sp>
        <p:sp>
          <p:nvSpPr>
            <p:cNvPr id="475" name="Google Shape;475;p8"/>
            <p:cNvSpPr txBox="1"/>
            <p:nvPr/>
          </p:nvSpPr>
          <p:spPr>
            <a:xfrm rot="-5400000">
              <a:off x="6047804" y="5349175"/>
              <a:ext cx="162363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VSV.G-HIV</a:t>
              </a:r>
              <a:endParaRPr b="1" i="0" sz="2000" u="none" cap="none" strike="noStrike">
                <a:solidFill>
                  <a:srgbClr val="FFFFFF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  <p:sp>
          <p:nvSpPr>
            <p:cNvPr id="476" name="Google Shape;476;p8"/>
            <p:cNvSpPr txBox="1"/>
            <p:nvPr/>
          </p:nvSpPr>
          <p:spPr>
            <a:xfrm>
              <a:off x="9918188" y="974782"/>
              <a:ext cx="2407467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FFFF"/>
                  </a:solidFill>
                  <a:latin typeface="Raleway"/>
                  <a:ea typeface="Raleway"/>
                  <a:cs typeface="Raleway"/>
                  <a:sym typeface="Raleway"/>
                </a:rPr>
                <a:t>Merge with </a:t>
              </a:r>
              <a:r>
                <a:rPr b="1" i="0" lang="en-US" sz="2000" u="none" cap="none" strike="noStrike">
                  <a:solidFill>
                    <a:srgbClr val="4909FF"/>
                  </a:solidFill>
                  <a:latin typeface="Raleway"/>
                  <a:ea typeface="Raleway"/>
                  <a:cs typeface="Raleway"/>
                  <a:sym typeface="Raleway"/>
                </a:rPr>
                <a:t>DAPI</a:t>
              </a:r>
              <a:endParaRPr/>
            </a:p>
          </p:txBody>
        </p:sp>
        <p:sp>
          <p:nvSpPr>
            <p:cNvPr id="477" name="Google Shape;477;p8"/>
            <p:cNvSpPr txBox="1"/>
            <p:nvPr/>
          </p:nvSpPr>
          <p:spPr>
            <a:xfrm>
              <a:off x="8986455" y="975346"/>
              <a:ext cx="1122273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0000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FF0000"/>
                  </a:solidFill>
                  <a:latin typeface="Raleway"/>
                  <a:ea typeface="Raleway"/>
                  <a:cs typeface="Raleway"/>
                  <a:sym typeface="Raleway"/>
                </a:rPr>
                <a:t>HBsAg </a:t>
              </a:r>
              <a:r>
                <a:rPr b="1" i="0" lang="en-US" sz="2000" u="none" cap="none" strike="noStrike">
                  <a:solidFill>
                    <a:srgbClr val="000000"/>
                  </a:solidFill>
                  <a:latin typeface="Raleway"/>
                  <a:ea typeface="Raleway"/>
                  <a:cs typeface="Raleway"/>
                  <a:sym typeface="Raleway"/>
                </a:rPr>
                <a:t> </a:t>
              </a:r>
              <a:endParaRPr/>
            </a:p>
          </p:txBody>
        </p:sp>
        <p:sp>
          <p:nvSpPr>
            <p:cNvPr id="478" name="Google Shape;478;p8"/>
            <p:cNvSpPr txBox="1"/>
            <p:nvPr/>
          </p:nvSpPr>
          <p:spPr>
            <a:xfrm>
              <a:off x="7161995" y="974782"/>
              <a:ext cx="1343115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B050"/>
                </a:buClr>
                <a:buSzPts val="2000"/>
                <a:buFont typeface="Raleway"/>
                <a:buNone/>
              </a:pPr>
              <a:r>
                <a:rPr b="1" i="0" lang="en-US" sz="2000" u="none" cap="none" strike="noStrike">
                  <a:solidFill>
                    <a:srgbClr val="00B050"/>
                  </a:solidFill>
                  <a:latin typeface="Raleway"/>
                  <a:ea typeface="Raleway"/>
                  <a:cs typeface="Raleway"/>
                  <a:sym typeface="Raleway"/>
                </a:rPr>
                <a:t>GFP (HIV)  </a:t>
              </a:r>
              <a:endParaRPr/>
            </a:p>
          </p:txBody>
        </p:sp>
      </p:grp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9"/>
          <p:cNvSpPr txBox="1"/>
          <p:nvPr/>
        </p:nvSpPr>
        <p:spPr>
          <a:xfrm>
            <a:off x="551998" y="198873"/>
            <a:ext cx="10507079" cy="457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None/>
            </a:pPr>
            <a:r>
              <a:rPr b="1" i="0" lang="en-US" sz="2400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rPr>
              <a:t>VSV.G-HIV infection led to substantial HIV production and integration in liver organoids</a:t>
            </a:r>
            <a:endParaRPr b="1" i="0" sz="2400" u="none" cap="none" strike="noStrike">
              <a:solidFill>
                <a:schemeClr val="dk2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85" name="Google Shape;485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13023" y="1482575"/>
            <a:ext cx="2311179" cy="173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6" name="Google Shape;486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32776" y="1482575"/>
            <a:ext cx="2311180" cy="173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7" name="Google Shape;487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52530" y="1482575"/>
            <a:ext cx="2311180" cy="1733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8" name="Google Shape;488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294949" y="1483835"/>
            <a:ext cx="2309500" cy="1732125"/>
          </a:xfrm>
          <a:prstGeom prst="rect">
            <a:avLst/>
          </a:prstGeom>
          <a:noFill/>
          <a:ln>
            <a:noFill/>
          </a:ln>
        </p:spPr>
      </p:pic>
      <p:sp>
        <p:nvSpPr>
          <p:cNvPr id="489" name="Google Shape;489;p9"/>
          <p:cNvSpPr txBox="1"/>
          <p:nvPr/>
        </p:nvSpPr>
        <p:spPr>
          <a:xfrm>
            <a:off x="2070509" y="1192770"/>
            <a:ext cx="64953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None/>
            </a:pPr>
            <a:r>
              <a:rPr b="1"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Mock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490" name="Google Shape;490;p9"/>
          <p:cNvSpPr txBox="1"/>
          <p:nvPr/>
        </p:nvSpPr>
        <p:spPr>
          <a:xfrm>
            <a:off x="4502967" y="1192769"/>
            <a:ext cx="7312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MOI: 1</a:t>
            </a:r>
            <a:endParaRPr/>
          </a:p>
        </p:txBody>
      </p:sp>
      <p:sp>
        <p:nvSpPr>
          <p:cNvPr id="491" name="Google Shape;491;p9"/>
          <p:cNvSpPr txBox="1"/>
          <p:nvPr/>
        </p:nvSpPr>
        <p:spPr>
          <a:xfrm>
            <a:off x="6922721" y="1192768"/>
            <a:ext cx="7312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MOI: 5</a:t>
            </a:r>
            <a:endParaRPr/>
          </a:p>
        </p:txBody>
      </p:sp>
      <p:sp>
        <p:nvSpPr>
          <p:cNvPr id="492" name="Google Shape;492;p9"/>
          <p:cNvSpPr txBox="1"/>
          <p:nvPr/>
        </p:nvSpPr>
        <p:spPr>
          <a:xfrm>
            <a:off x="9001789" y="1192767"/>
            <a:ext cx="180209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Raleway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MOI: 5 + EFV / RAL</a:t>
            </a:r>
            <a:endParaRPr/>
          </a:p>
        </p:txBody>
      </p:sp>
      <p:sp>
        <p:nvSpPr>
          <p:cNvPr id="493" name="Google Shape;493;p9"/>
          <p:cNvSpPr txBox="1"/>
          <p:nvPr/>
        </p:nvSpPr>
        <p:spPr>
          <a:xfrm>
            <a:off x="11357036" y="6535494"/>
            <a:ext cx="595917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n = 1</a:t>
            </a:r>
            <a:endParaRPr b="0" i="0" sz="12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494" name="Google Shape;494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262268" y="3636677"/>
            <a:ext cx="3440693" cy="2579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6003233" y="3636677"/>
            <a:ext cx="5055845" cy="25803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" name="Google Shape;501;p10"/>
          <p:cNvSpPr/>
          <p:nvPr/>
        </p:nvSpPr>
        <p:spPr>
          <a:xfrm>
            <a:off x="6004259" y="1213127"/>
            <a:ext cx="4632877" cy="5024388"/>
          </a:xfrm>
          <a:prstGeom prst="rect">
            <a:avLst/>
          </a:prstGeom>
          <a:solidFill>
            <a:srgbClr val="BFBFBF">
              <a:alpha val="2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10"/>
          <p:cNvSpPr txBox="1"/>
          <p:nvPr>
            <p:ph type="title"/>
          </p:nvPr>
        </p:nvSpPr>
        <p:spPr>
          <a:xfrm>
            <a:off x="532749" y="243700"/>
            <a:ext cx="10440052" cy="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/>
              <a:t>Productive HIV infection led to an increase in intracellular HBs protein in both AD38 and HepG2-NTCP cells</a:t>
            </a:r>
            <a:endParaRPr sz="2400"/>
          </a:p>
        </p:txBody>
      </p:sp>
      <p:sp>
        <p:nvSpPr>
          <p:cNvPr id="503" name="Google Shape;503;p10"/>
          <p:cNvSpPr txBox="1"/>
          <p:nvPr/>
        </p:nvSpPr>
        <p:spPr>
          <a:xfrm>
            <a:off x="10151945" y="6494193"/>
            <a:ext cx="18277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Representative of n &gt;3 </a:t>
            </a:r>
            <a:endParaRPr/>
          </a:p>
        </p:txBody>
      </p:sp>
      <p:pic>
        <p:nvPicPr>
          <p:cNvPr id="504" name="Google Shape;50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39447" y="1678393"/>
            <a:ext cx="2494208" cy="36965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text, screenshot&#10;&#10;Description automatically generated" id="505" name="Google Shape;505;p1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051259" y="1678392"/>
            <a:ext cx="2721018" cy="36965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11"/>
          <p:cNvSpPr txBox="1"/>
          <p:nvPr>
            <p:ph type="title"/>
          </p:nvPr>
        </p:nvSpPr>
        <p:spPr>
          <a:xfrm>
            <a:off x="266860" y="217933"/>
            <a:ext cx="10972800" cy="499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None/>
            </a:pPr>
            <a:r>
              <a:rPr lang="en-US" sz="2400">
                <a:latin typeface="Raleway"/>
                <a:ea typeface="Raleway"/>
                <a:cs typeface="Raleway"/>
                <a:sym typeface="Raleway"/>
              </a:rPr>
              <a:t>VSV.G-HIV infection led to increase in HBs mRNA in hepatocytes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12" name="Google Shape;512;p11"/>
          <p:cNvSpPr txBox="1"/>
          <p:nvPr/>
        </p:nvSpPr>
        <p:spPr>
          <a:xfrm>
            <a:off x="9952347" y="6363258"/>
            <a:ext cx="1439818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aleway"/>
                <a:ea typeface="Raleway"/>
                <a:cs typeface="Raleway"/>
                <a:sym typeface="Raleway"/>
              </a:rPr>
              <a:t>n = 3, mean + SEM</a:t>
            </a:r>
            <a:endParaRPr/>
          </a:p>
        </p:txBody>
      </p:sp>
      <p:grpSp>
        <p:nvGrpSpPr>
          <p:cNvPr id="513" name="Google Shape;513;p11"/>
          <p:cNvGrpSpPr/>
          <p:nvPr/>
        </p:nvGrpSpPr>
        <p:grpSpPr>
          <a:xfrm>
            <a:off x="1761978" y="1039152"/>
            <a:ext cx="2757714" cy="5014514"/>
            <a:chOff x="1074509" y="717419"/>
            <a:chExt cx="3104910" cy="5645840"/>
          </a:xfrm>
        </p:grpSpPr>
        <p:pic>
          <p:nvPicPr>
            <p:cNvPr id="514" name="Google Shape;514;p11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1074509" y="717419"/>
              <a:ext cx="3060934" cy="56458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11"/>
            <p:cNvSpPr/>
            <p:nvPr/>
          </p:nvSpPr>
          <p:spPr>
            <a:xfrm>
              <a:off x="1222210" y="2546954"/>
              <a:ext cx="2957209" cy="372813"/>
            </a:xfrm>
            <a:prstGeom prst="rect">
              <a:avLst/>
            </a:prstGeom>
            <a:noFill/>
            <a:ln cap="flat" cmpd="sng" w="12700">
              <a:solidFill>
                <a:srgbClr val="FF0000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Raleway"/>
                <a:ea typeface="Raleway"/>
                <a:cs typeface="Raleway"/>
                <a:sym typeface="Raleway"/>
              </a:endParaRPr>
            </a:p>
          </p:txBody>
        </p:sp>
      </p:grpSp>
      <p:pic>
        <p:nvPicPr>
          <p:cNvPr id="516" name="Google Shape;516;p1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527225" y="2178713"/>
            <a:ext cx="2383953" cy="264051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7" name="Google Shape;517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08432" y="2178713"/>
            <a:ext cx="2476502" cy="26360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12"/>
          <p:cNvSpPr txBox="1"/>
          <p:nvPr>
            <p:ph type="title"/>
          </p:nvPr>
        </p:nvSpPr>
        <p:spPr>
          <a:xfrm>
            <a:off x="269863" y="0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Raleway"/>
              <a:buNone/>
            </a:pPr>
            <a:r>
              <a:rPr lang="en-US" sz="2400">
                <a:latin typeface="Raleway"/>
                <a:ea typeface="Raleway"/>
                <a:cs typeface="Raleway"/>
                <a:sym typeface="Raleway"/>
              </a:rPr>
              <a:t>HIV Tat up-regulated HBV surface expression and production</a:t>
            </a:r>
            <a:endParaRPr sz="24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24" name="Google Shape;524;p12"/>
          <p:cNvSpPr txBox="1"/>
          <p:nvPr/>
        </p:nvSpPr>
        <p:spPr>
          <a:xfrm>
            <a:off x="10259763" y="6504199"/>
            <a:ext cx="1827744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Raleway"/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Representative of n &gt;3 </a:t>
            </a:r>
            <a:endParaRPr/>
          </a:p>
        </p:txBody>
      </p:sp>
      <p:pic>
        <p:nvPicPr>
          <p:cNvPr id="525" name="Google Shape;525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6423" y="2346276"/>
            <a:ext cx="4799577" cy="24426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516467" y="2438400"/>
            <a:ext cx="2546628" cy="259607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" name="Shape 5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Google Shape;532;p13"/>
          <p:cNvSpPr txBox="1"/>
          <p:nvPr>
            <p:ph type="title"/>
          </p:nvPr>
        </p:nvSpPr>
        <p:spPr>
          <a:xfrm>
            <a:off x="228759" y="217933"/>
            <a:ext cx="11610815" cy="4994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/>
              <a:t>HIV but not HBV had a huge impact on cellular gene expression in hepatocytes</a:t>
            </a:r>
            <a:endParaRPr/>
          </a:p>
        </p:txBody>
      </p:sp>
      <p:grpSp>
        <p:nvGrpSpPr>
          <p:cNvPr id="533" name="Google Shape;533;p13"/>
          <p:cNvGrpSpPr/>
          <p:nvPr/>
        </p:nvGrpSpPr>
        <p:grpSpPr>
          <a:xfrm>
            <a:off x="508928" y="1099919"/>
            <a:ext cx="6472897" cy="4965255"/>
            <a:chOff x="813728" y="995144"/>
            <a:chExt cx="6472897" cy="4965255"/>
          </a:xfrm>
        </p:grpSpPr>
        <p:pic>
          <p:nvPicPr>
            <p:cNvPr id="534" name="Google Shape;534;p13"/>
            <p:cNvPicPr preferRelativeResize="0"/>
            <p:nvPr/>
          </p:nvPicPr>
          <p:blipFill rotWithShape="1">
            <a:blip r:embed="rId3">
              <a:alphaModFix/>
            </a:blip>
            <a:srcRect b="0" l="0" r="39409" t="0"/>
            <a:stretch/>
          </p:blipFill>
          <p:spPr>
            <a:xfrm>
              <a:off x="813728" y="995144"/>
              <a:ext cx="6472897" cy="496525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13"/>
            <p:cNvSpPr/>
            <p:nvPr/>
          </p:nvSpPr>
          <p:spPr>
            <a:xfrm>
              <a:off x="3280703" y="4524375"/>
              <a:ext cx="1710397" cy="74295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grpSp>
          <p:nvGrpSpPr>
            <p:cNvPr id="536" name="Google Shape;536;p13"/>
            <p:cNvGrpSpPr/>
            <p:nvPr/>
          </p:nvGrpSpPr>
          <p:grpSpPr>
            <a:xfrm>
              <a:off x="3742902" y="4495376"/>
              <a:ext cx="1080234" cy="800947"/>
              <a:chOff x="4419177" y="6073852"/>
              <a:chExt cx="1080234" cy="800947"/>
            </a:xfrm>
          </p:grpSpPr>
          <p:sp>
            <p:nvSpPr>
              <p:cNvPr id="537" name="Google Shape;537;p13"/>
              <p:cNvSpPr txBox="1"/>
              <p:nvPr/>
            </p:nvSpPr>
            <p:spPr>
              <a:xfrm>
                <a:off x="4561334" y="6073852"/>
                <a:ext cx="859531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0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Uninfected</a:t>
                </a:r>
                <a:endParaRPr/>
              </a:p>
            </p:txBody>
          </p:sp>
          <p:sp>
            <p:nvSpPr>
              <p:cNvPr id="538" name="Google Shape;538;p13"/>
              <p:cNvSpPr txBox="1"/>
              <p:nvPr/>
            </p:nvSpPr>
            <p:spPr>
              <a:xfrm>
                <a:off x="4561334" y="6250456"/>
                <a:ext cx="655949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0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w/ HBV</a:t>
                </a:r>
                <a:endParaRPr/>
              </a:p>
            </p:txBody>
          </p:sp>
          <p:sp>
            <p:nvSpPr>
              <p:cNvPr id="539" name="Google Shape;539;p13"/>
              <p:cNvSpPr txBox="1"/>
              <p:nvPr/>
            </p:nvSpPr>
            <p:spPr>
              <a:xfrm>
                <a:off x="4561334" y="6427060"/>
                <a:ext cx="599844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0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w/ HIV</a:t>
                </a:r>
                <a:endParaRPr/>
              </a:p>
            </p:txBody>
          </p:sp>
          <p:sp>
            <p:nvSpPr>
              <p:cNvPr id="540" name="Google Shape;540;p13"/>
              <p:cNvSpPr txBox="1"/>
              <p:nvPr/>
            </p:nvSpPr>
            <p:spPr>
              <a:xfrm>
                <a:off x="4561334" y="6613189"/>
                <a:ext cx="938077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0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w/ HIV-HBV</a:t>
                </a:r>
                <a:endParaRPr/>
              </a:p>
            </p:txBody>
          </p:sp>
          <p:sp>
            <p:nvSpPr>
              <p:cNvPr id="541" name="Google Shape;541;p13"/>
              <p:cNvSpPr/>
              <p:nvPr/>
            </p:nvSpPr>
            <p:spPr>
              <a:xfrm>
                <a:off x="4419177" y="6128816"/>
                <a:ext cx="142157" cy="142157"/>
              </a:xfrm>
              <a:prstGeom prst="ellipse">
                <a:avLst/>
              </a:prstGeom>
              <a:solidFill>
                <a:srgbClr val="F87167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2" name="Google Shape;542;p13"/>
              <p:cNvSpPr/>
              <p:nvPr/>
            </p:nvSpPr>
            <p:spPr>
              <a:xfrm>
                <a:off x="4419177" y="6310182"/>
                <a:ext cx="142157" cy="142157"/>
              </a:xfrm>
              <a:prstGeom prst="ellipse">
                <a:avLst/>
              </a:prstGeom>
              <a:solidFill>
                <a:srgbClr val="79AC00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3" name="Google Shape;543;p13"/>
              <p:cNvSpPr/>
              <p:nvPr/>
            </p:nvSpPr>
            <p:spPr>
              <a:xfrm>
                <a:off x="4419177" y="6491548"/>
                <a:ext cx="142157" cy="142157"/>
              </a:xfrm>
              <a:prstGeom prst="ellipse">
                <a:avLst/>
              </a:prstGeom>
              <a:solidFill>
                <a:srgbClr val="00B9B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44" name="Google Shape;544;p13"/>
              <p:cNvSpPr/>
              <p:nvPr/>
            </p:nvSpPr>
            <p:spPr>
              <a:xfrm>
                <a:off x="4419177" y="6672914"/>
                <a:ext cx="142157" cy="142157"/>
              </a:xfrm>
              <a:prstGeom prst="ellipse">
                <a:avLst/>
              </a:prstGeom>
              <a:solidFill>
                <a:srgbClr val="CA81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45" name="Google Shape;545;p13"/>
            <p:cNvSpPr txBox="1"/>
            <p:nvPr/>
          </p:nvSpPr>
          <p:spPr>
            <a:xfrm>
              <a:off x="5647159" y="995144"/>
              <a:ext cx="901657" cy="276999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GFP </a:t>
              </a:r>
              <a:r>
                <a:rPr b="1" lang="en-US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(HIV)</a:t>
              </a:r>
              <a:endParaRPr b="1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46" name="Google Shape;546;p13"/>
          <p:cNvPicPr preferRelativeResize="0"/>
          <p:nvPr/>
        </p:nvPicPr>
        <p:blipFill rotWithShape="1">
          <a:blip r:embed="rId3">
            <a:alphaModFix/>
          </a:blip>
          <a:srcRect b="0" l="60592" r="0" t="0"/>
          <a:stretch/>
        </p:blipFill>
        <p:spPr>
          <a:xfrm>
            <a:off x="7286625" y="1099919"/>
            <a:ext cx="4209924" cy="49652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14"/>
          <p:cNvSpPr txBox="1"/>
          <p:nvPr>
            <p:ph type="title"/>
          </p:nvPr>
        </p:nvSpPr>
        <p:spPr>
          <a:xfrm>
            <a:off x="266859" y="217933"/>
            <a:ext cx="11785441" cy="9264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/>
              <a:t>HBV was highly expressed in one cluster in the presence of HIV co-infection</a:t>
            </a:r>
            <a:endParaRPr/>
          </a:p>
        </p:txBody>
      </p:sp>
      <p:grpSp>
        <p:nvGrpSpPr>
          <p:cNvPr id="553" name="Google Shape;553;p14"/>
          <p:cNvGrpSpPr/>
          <p:nvPr/>
        </p:nvGrpSpPr>
        <p:grpSpPr>
          <a:xfrm>
            <a:off x="451649" y="1104900"/>
            <a:ext cx="6481156" cy="4994115"/>
            <a:chOff x="852023" y="1144362"/>
            <a:chExt cx="6195082" cy="4773678"/>
          </a:xfrm>
        </p:grpSpPr>
        <p:pic>
          <p:nvPicPr>
            <p:cNvPr id="554" name="Google Shape;554;p14"/>
            <p:cNvPicPr preferRelativeResize="0"/>
            <p:nvPr/>
          </p:nvPicPr>
          <p:blipFill rotWithShape="1">
            <a:blip r:embed="rId3">
              <a:alphaModFix/>
            </a:blip>
            <a:srcRect b="0" l="0" r="38870" t="0"/>
            <a:stretch/>
          </p:blipFill>
          <p:spPr>
            <a:xfrm>
              <a:off x="852023" y="1144362"/>
              <a:ext cx="6195082" cy="4773678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55" name="Google Shape;555;p14"/>
            <p:cNvGrpSpPr/>
            <p:nvPr/>
          </p:nvGrpSpPr>
          <p:grpSpPr>
            <a:xfrm>
              <a:off x="3898661" y="4839059"/>
              <a:ext cx="1080234" cy="447739"/>
              <a:chOff x="4419177" y="6427060"/>
              <a:chExt cx="1080234" cy="447739"/>
            </a:xfrm>
          </p:grpSpPr>
          <p:sp>
            <p:nvSpPr>
              <p:cNvPr id="556" name="Google Shape;556;p14"/>
              <p:cNvSpPr txBox="1"/>
              <p:nvPr/>
            </p:nvSpPr>
            <p:spPr>
              <a:xfrm>
                <a:off x="4561334" y="6427060"/>
                <a:ext cx="599844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0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w/ HIV</a:t>
                </a:r>
                <a:endParaRPr/>
              </a:p>
            </p:txBody>
          </p:sp>
          <p:sp>
            <p:nvSpPr>
              <p:cNvPr id="557" name="Google Shape;557;p14"/>
              <p:cNvSpPr txBox="1"/>
              <p:nvPr/>
            </p:nvSpPr>
            <p:spPr>
              <a:xfrm>
                <a:off x="4561334" y="6613189"/>
                <a:ext cx="938077" cy="26161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45700" lIns="91425" spcFirstLastPara="1" rIns="91425" wrap="square" tIns="45700">
                <a:spAutoFit/>
              </a:bodyPr>
              <a:lstStyle/>
              <a:p>
                <a:pPr indent="0" lvl="0" marL="0" marR="0" rtl="0" algn="l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</a:pPr>
                <a:r>
                  <a:rPr b="0" i="0" lang="en-US" sz="1100" u="none" cap="none" strike="noStrike">
                    <a:solidFill>
                      <a:srgbClr val="000000"/>
                    </a:solidFill>
                    <a:latin typeface="Arial"/>
                    <a:ea typeface="Arial"/>
                    <a:cs typeface="Arial"/>
                    <a:sym typeface="Arial"/>
                  </a:rPr>
                  <a:t>w/ HIV-HBV</a:t>
                </a:r>
                <a:endParaRPr/>
              </a:p>
            </p:txBody>
          </p:sp>
          <p:sp>
            <p:nvSpPr>
              <p:cNvPr id="558" name="Google Shape;558;p14"/>
              <p:cNvSpPr/>
              <p:nvPr/>
            </p:nvSpPr>
            <p:spPr>
              <a:xfrm>
                <a:off x="4419177" y="6491548"/>
                <a:ext cx="142157" cy="142157"/>
              </a:xfrm>
              <a:prstGeom prst="ellipse">
                <a:avLst/>
              </a:prstGeom>
              <a:solidFill>
                <a:srgbClr val="00B9BE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sp>
            <p:nvSpPr>
              <p:cNvPr id="559" name="Google Shape;559;p14"/>
              <p:cNvSpPr/>
              <p:nvPr/>
            </p:nvSpPr>
            <p:spPr>
              <a:xfrm>
                <a:off x="4419177" y="6672914"/>
                <a:ext cx="142157" cy="142157"/>
              </a:xfrm>
              <a:prstGeom prst="ellipse">
                <a:avLst/>
              </a:prstGeom>
              <a:solidFill>
                <a:srgbClr val="CA81FF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sp>
          <p:nvSpPr>
            <p:cNvPr id="560" name="Google Shape;560;p14"/>
            <p:cNvSpPr/>
            <p:nvPr/>
          </p:nvSpPr>
          <p:spPr>
            <a:xfrm>
              <a:off x="4812893" y="3531201"/>
              <a:ext cx="332004" cy="26161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14"/>
            <p:cNvSpPr/>
            <p:nvPr/>
          </p:nvSpPr>
          <p:spPr>
            <a:xfrm>
              <a:off x="2993617" y="1837313"/>
              <a:ext cx="1819275" cy="354036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562" name="Google Shape;562;p14"/>
          <p:cNvPicPr preferRelativeResize="0"/>
          <p:nvPr/>
        </p:nvPicPr>
        <p:blipFill rotWithShape="1">
          <a:blip r:embed="rId3">
            <a:alphaModFix/>
          </a:blip>
          <a:srcRect b="0" l="61129" r="0" t="0"/>
          <a:stretch/>
        </p:blipFill>
        <p:spPr>
          <a:xfrm>
            <a:off x="7179527" y="1104900"/>
            <a:ext cx="4121103" cy="4994115"/>
          </a:xfrm>
          <a:prstGeom prst="rect">
            <a:avLst/>
          </a:prstGeom>
          <a:noFill/>
          <a:ln>
            <a:noFill/>
          </a:ln>
        </p:spPr>
      </p:pic>
      <p:sp>
        <p:nvSpPr>
          <p:cNvPr id="563" name="Google Shape;563;p14"/>
          <p:cNvSpPr/>
          <p:nvPr/>
        </p:nvSpPr>
        <p:spPr>
          <a:xfrm rot="-1398606">
            <a:off x="6128747" y="4048126"/>
            <a:ext cx="256752" cy="507329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14"/>
          <p:cNvSpPr/>
          <p:nvPr/>
        </p:nvSpPr>
        <p:spPr>
          <a:xfrm rot="-1398606">
            <a:off x="10481270" y="2179463"/>
            <a:ext cx="391621" cy="773823"/>
          </a:xfrm>
          <a:prstGeom prst="ellipse">
            <a:avLst/>
          </a:prstGeom>
          <a:noFill/>
          <a:ln cap="flat" cmpd="sng" w="127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15"/>
          <p:cNvSpPr txBox="1"/>
          <p:nvPr>
            <p:ph type="title"/>
          </p:nvPr>
        </p:nvSpPr>
        <p:spPr>
          <a:xfrm>
            <a:off x="266860" y="217933"/>
            <a:ext cx="10877390" cy="963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</a:pPr>
            <a:r>
              <a:rPr lang="en-US" sz="2400"/>
              <a:t>Intracellular protein regulation pathways were associated with high HBV expression in HIV infected hepatocytes</a:t>
            </a:r>
            <a:endParaRPr/>
          </a:p>
        </p:txBody>
      </p:sp>
      <p:pic>
        <p:nvPicPr>
          <p:cNvPr descr="Chart&#10;&#10;Description automatically generated" id="571" name="Google Shape;571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58685" y="1313703"/>
            <a:ext cx="6934220" cy="534230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72" name="Google Shape;572;p15"/>
          <p:cNvGrpSpPr/>
          <p:nvPr/>
        </p:nvGrpSpPr>
        <p:grpSpPr>
          <a:xfrm>
            <a:off x="1324906" y="1258818"/>
            <a:ext cx="3208994" cy="5336603"/>
            <a:chOff x="1182031" y="863255"/>
            <a:chExt cx="3422950" cy="5692415"/>
          </a:xfrm>
        </p:grpSpPr>
        <p:grpSp>
          <p:nvGrpSpPr>
            <p:cNvPr id="573" name="Google Shape;573;p15"/>
            <p:cNvGrpSpPr/>
            <p:nvPr/>
          </p:nvGrpSpPr>
          <p:grpSpPr>
            <a:xfrm>
              <a:off x="1182031" y="927414"/>
              <a:ext cx="3422950" cy="5628256"/>
              <a:chOff x="266860" y="2073975"/>
              <a:chExt cx="4187760" cy="6885810"/>
            </a:xfrm>
          </p:grpSpPr>
          <p:pic>
            <p:nvPicPr>
              <p:cNvPr descr="Diagram&#10;&#10;Description automatically generated" id="574" name="Google Shape;574;p15"/>
              <p:cNvPicPr preferRelativeResize="0"/>
              <p:nvPr/>
            </p:nvPicPr>
            <p:blipFill rotWithShape="1">
              <a:blip r:embed="rId4">
                <a:alphaModFix/>
              </a:blip>
              <a:srcRect b="67014" l="0" r="33436" t="0"/>
              <a:stretch/>
            </p:blipFill>
            <p:spPr>
              <a:xfrm>
                <a:off x="266860" y="2073975"/>
                <a:ext cx="4133690" cy="16598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iagram&#10;&#10;Description automatically generated" id="575" name="Google Shape;575;p15"/>
              <p:cNvPicPr preferRelativeResize="0"/>
              <p:nvPr/>
            </p:nvPicPr>
            <p:blipFill rotWithShape="1">
              <a:blip r:embed="rId4">
                <a:alphaModFix/>
              </a:blip>
              <a:srcRect b="67072" l="66372" r="344" t="-58"/>
              <a:stretch/>
            </p:blipFill>
            <p:spPr>
              <a:xfrm>
                <a:off x="282830" y="3822566"/>
                <a:ext cx="2066925" cy="16598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iagram&#10;&#10;Description automatically generated" id="576" name="Google Shape;576;p15"/>
              <p:cNvPicPr preferRelativeResize="0"/>
              <p:nvPr/>
            </p:nvPicPr>
            <p:blipFill rotWithShape="1">
              <a:blip r:embed="rId4">
                <a:alphaModFix/>
              </a:blip>
              <a:srcRect b="33941" l="482" r="66233" t="33072"/>
              <a:stretch/>
            </p:blipFill>
            <p:spPr>
              <a:xfrm>
                <a:off x="2345475" y="3860666"/>
                <a:ext cx="2066925" cy="16598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iagram&#10;&#10;Description automatically generated" id="577" name="Google Shape;577;p15"/>
              <p:cNvPicPr preferRelativeResize="0"/>
              <p:nvPr/>
            </p:nvPicPr>
            <p:blipFill rotWithShape="1">
              <a:blip r:embed="rId4">
                <a:alphaModFix/>
              </a:blip>
              <a:srcRect b="33697" l="33435" r="0" t="33316"/>
              <a:stretch/>
            </p:blipFill>
            <p:spPr>
              <a:xfrm>
                <a:off x="282830" y="5596557"/>
                <a:ext cx="4133690" cy="16598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Diagram&#10;&#10;Description automatically generated" id="578" name="Google Shape;578;p15"/>
              <p:cNvPicPr preferRelativeResize="0"/>
              <p:nvPr/>
            </p:nvPicPr>
            <p:blipFill rotWithShape="1">
              <a:blip r:embed="rId4">
                <a:alphaModFix/>
              </a:blip>
              <a:srcRect b="947" l="946" r="32489" t="66066"/>
              <a:stretch/>
            </p:blipFill>
            <p:spPr>
              <a:xfrm>
                <a:off x="320930" y="7299959"/>
                <a:ext cx="4133690" cy="1659826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579" name="Google Shape;579;p15"/>
            <p:cNvSpPr txBox="1"/>
            <p:nvPr/>
          </p:nvSpPr>
          <p:spPr>
            <a:xfrm>
              <a:off x="1635138" y="867731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HBV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15"/>
            <p:cNvSpPr txBox="1"/>
            <p:nvPr/>
          </p:nvSpPr>
          <p:spPr>
            <a:xfrm>
              <a:off x="3313451" y="863255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GSTA1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15"/>
            <p:cNvSpPr txBox="1"/>
            <p:nvPr/>
          </p:nvSpPr>
          <p:spPr>
            <a:xfrm>
              <a:off x="1635138" y="2367204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EPHX1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2" name="Google Shape;582;p15"/>
            <p:cNvSpPr txBox="1"/>
            <p:nvPr/>
          </p:nvSpPr>
          <p:spPr>
            <a:xfrm>
              <a:off x="3388160" y="2367204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ACSM2B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3" name="Google Shape;583;p15"/>
            <p:cNvSpPr txBox="1"/>
            <p:nvPr/>
          </p:nvSpPr>
          <p:spPr>
            <a:xfrm>
              <a:off x="1635138" y="3771050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SPINK1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4" name="Google Shape;584;p15"/>
            <p:cNvSpPr txBox="1"/>
            <p:nvPr/>
          </p:nvSpPr>
          <p:spPr>
            <a:xfrm>
              <a:off x="3313451" y="3771050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CLU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15"/>
            <p:cNvSpPr txBox="1"/>
            <p:nvPr/>
          </p:nvSpPr>
          <p:spPr>
            <a:xfrm>
              <a:off x="1635138" y="5196360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ACSM2A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6" name="Google Shape;586;p15"/>
            <p:cNvSpPr txBox="1"/>
            <p:nvPr/>
          </p:nvSpPr>
          <p:spPr>
            <a:xfrm>
              <a:off x="3313451" y="5196360"/>
              <a:ext cx="832077" cy="269298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050"/>
                <a:buFont typeface="Arial"/>
                <a:buNone/>
              </a:pPr>
              <a:r>
                <a:rPr lang="en-US" sz="105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G6PC</a:t>
              </a:r>
              <a:endParaRPr i="0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7" name="Google Shape;587;p15"/>
          <p:cNvSpPr/>
          <p:nvPr/>
        </p:nvSpPr>
        <p:spPr>
          <a:xfrm>
            <a:off x="4958685" y="4932220"/>
            <a:ext cx="2154962" cy="190500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8" name="Google Shape;588;p15"/>
          <p:cNvSpPr/>
          <p:nvPr/>
        </p:nvSpPr>
        <p:spPr>
          <a:xfrm>
            <a:off x="4958685" y="1711417"/>
            <a:ext cx="2154962" cy="1385074"/>
          </a:xfrm>
          <a:prstGeom prst="rect">
            <a:avLst/>
          </a:prstGeom>
          <a:noFill/>
          <a:ln cap="flat" cmpd="sng" w="12700">
            <a:solidFill>
              <a:srgbClr val="FF0000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1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6"/>
          <p:cNvSpPr txBox="1"/>
          <p:nvPr>
            <p:ph type="title"/>
          </p:nvPr>
        </p:nvSpPr>
        <p:spPr>
          <a:xfrm>
            <a:off x="446670" y="251495"/>
            <a:ext cx="10972800" cy="683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Raleway"/>
              <a:buNone/>
            </a:pPr>
            <a:r>
              <a:rPr lang="en-US" sz="2800">
                <a:latin typeface="Raleway"/>
                <a:ea typeface="Raleway"/>
                <a:cs typeface="Raleway"/>
                <a:sym typeface="Raleway"/>
              </a:rPr>
              <a:t>Summary</a:t>
            </a:r>
            <a:endParaRPr sz="2800"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5" name="Google Shape;595;p16"/>
          <p:cNvSpPr/>
          <p:nvPr/>
        </p:nvSpPr>
        <p:spPr>
          <a:xfrm>
            <a:off x="446670" y="1153550"/>
            <a:ext cx="10354680" cy="41919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1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Productive HIV infection of HBV-expressing hepatocytes led to increases in HBs mRNA and HBsAg</a:t>
            </a:r>
            <a:endParaRPr/>
          </a:p>
          <a:p>
            <a:pPr indent="-171450" lvl="2" marL="742895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Addition of the HIV reverse transcriptase or integrase inhibitor abolished HIV production or integration and rescued HBs up-regulation</a:t>
            </a:r>
            <a:endParaRPr/>
          </a:p>
          <a:p>
            <a:pPr indent="-171450" lvl="2" marL="742895" marR="0" rtl="0" algn="l"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1" marL="2857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HIV protein Tat may </a:t>
            </a:r>
            <a:r>
              <a:rPr b="0" i="0" lang="en-US" sz="1800" u="sng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directly</a:t>
            </a: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stimulate HBs expression level</a:t>
            </a:r>
            <a:endParaRPr/>
          </a:p>
          <a:p>
            <a:pPr indent="-171450" lvl="1" marL="28575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1" marL="285750" marR="0" rtl="0" algn="l"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HIV but not HBV infection dramatically altered the cellular transcriptome in hepatocytes</a:t>
            </a:r>
            <a:endParaRPr/>
          </a:p>
          <a:p>
            <a:pPr indent="-171450" lvl="1" marL="285750" marR="0" rtl="0" algn="l"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85750" lvl="1" marL="285750" marR="0" rtl="0" algn="l"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Char char="•"/>
            </a:pP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Multiple protein regulation processes were strongly correlated with high HBV expression, </a:t>
            </a:r>
            <a:r>
              <a:rPr b="0" i="0" lang="en-US" sz="1800" u="sng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indirectly</a:t>
            </a:r>
            <a:r>
              <a:rPr b="0" i="0" lang="en-US" sz="18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 contributing to HBsAg upregulation in the presence of HIV co-infection</a:t>
            </a:r>
            <a:endParaRPr/>
          </a:p>
          <a:p>
            <a:pPr indent="-171450" lvl="1" marL="285750" marR="0" rtl="0" algn="l">
              <a:spcBef>
                <a:spcPts val="360"/>
              </a:spcBef>
              <a:spcAft>
                <a:spcPts val="0"/>
              </a:spcAft>
              <a:buClr>
                <a:srgbClr val="007DC5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596" name="Google Shape;596;p16"/>
          <p:cNvSpPr/>
          <p:nvPr/>
        </p:nvSpPr>
        <p:spPr>
          <a:xfrm>
            <a:off x="446670" y="5405601"/>
            <a:ext cx="1065244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34290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2000"/>
              <a:buFont typeface="Noto Sans Symbols"/>
              <a:buChar char="✔"/>
            </a:pPr>
            <a:r>
              <a:rPr b="1" i="0" lang="en-US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There is a significant and direct effect of HIV co-infection on the HBV life cycle </a:t>
            </a:r>
            <a:endParaRPr/>
          </a:p>
          <a:p>
            <a:pPr indent="-342900" lvl="1" marL="342900" marR="0" rtl="0" algn="just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7DC5"/>
              </a:buClr>
              <a:buSzPts val="2000"/>
              <a:buFont typeface="Noto Sans Symbols"/>
              <a:buChar char="✔"/>
            </a:pPr>
            <a:r>
              <a:rPr b="1" i="0" lang="en-US" sz="20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This effect is after HIV integration which means it can potentially persist on ART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59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17"/>
          <p:cNvSpPr txBox="1"/>
          <p:nvPr>
            <p:ph idx="1" type="body"/>
          </p:nvPr>
        </p:nvSpPr>
        <p:spPr>
          <a:xfrm>
            <a:off x="551998" y="773967"/>
            <a:ext cx="11005001" cy="52760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0000" lvl="1" marL="270000" rtl="0" algn="l"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1400"/>
              <a:buChar char="•"/>
            </a:pPr>
            <a:r>
              <a:rPr b="1"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Peter Doherty Institute for Infection and Immunity, Melbourne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Sharon Lewin	Damian Purcell	  Elizabeth Vincan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Paul Cameron	Georges Khoury	  Bang Tran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Jennifer Audsley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Michael Roche		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Jennifer Zerbato		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Kasha Singh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Megan Crane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Paula Cevaal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Chris Chiu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Danielle Fong</a:t>
            </a:r>
            <a:endParaRPr/>
          </a:p>
          <a:p>
            <a:pPr indent="0" lvl="3" marL="727145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None/>
            </a:pPr>
            <a:r>
              <a:rPr lang="en-US" sz="1400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Jori Symons</a:t>
            </a:r>
            <a:endParaRPr/>
          </a:p>
        </p:txBody>
      </p:sp>
      <p:sp>
        <p:nvSpPr>
          <p:cNvPr id="602" name="Google Shape;602;p17"/>
          <p:cNvSpPr txBox="1"/>
          <p:nvPr>
            <p:ph type="title"/>
          </p:nvPr>
        </p:nvSpPr>
        <p:spPr>
          <a:xfrm>
            <a:off x="551999" y="38298"/>
            <a:ext cx="10368439" cy="64612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Raleway"/>
              <a:buNone/>
            </a:pPr>
            <a:r>
              <a:rPr lang="en-US" sz="2000">
                <a:latin typeface="Raleway"/>
                <a:ea typeface="Raleway"/>
                <a:cs typeface="Raleway"/>
                <a:sym typeface="Raleway"/>
              </a:rPr>
              <a:t>Acknowledgments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descr="nhmrc" id="603" name="Google Shape;603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134599" y="4582913"/>
            <a:ext cx="1762253" cy="1123780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17"/>
          <p:cNvSpPr txBox="1"/>
          <p:nvPr/>
        </p:nvSpPr>
        <p:spPr>
          <a:xfrm>
            <a:off x="551998" y="3765691"/>
            <a:ext cx="5163003" cy="25270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2" marL="27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9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0000" lvl="1" marL="270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Victorian Infectious Diseases Reference Laboratory </a:t>
            </a:r>
            <a:endParaRPr/>
          </a:p>
          <a:p>
            <a:pPr indent="0" lvl="3" marL="727145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Merriweather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Stephen Locarnini</a:t>
            </a:r>
            <a:endParaRPr/>
          </a:p>
          <a:p>
            <a:pPr indent="0" lvl="3" marL="727145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Merriweather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Peter Revill</a:t>
            </a:r>
            <a:endParaRPr/>
          </a:p>
          <a:p>
            <a:pPr indent="0" lvl="3" marL="727145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Merriweather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Tina Sozzi</a:t>
            </a:r>
            <a:endParaRPr/>
          </a:p>
          <a:p>
            <a:pPr indent="0" lvl="3" marL="727145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Merriweather Sans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Hugh Mason</a:t>
            </a:r>
            <a:endParaRPr/>
          </a:p>
        </p:txBody>
      </p:sp>
      <p:sp>
        <p:nvSpPr>
          <p:cNvPr id="605" name="Google Shape;605;p17"/>
          <p:cNvSpPr txBox="1"/>
          <p:nvPr/>
        </p:nvSpPr>
        <p:spPr>
          <a:xfrm>
            <a:off x="7137527" y="782283"/>
            <a:ext cx="4864101" cy="39230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0000" lvl="1" marL="270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Murdoch University 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Abha Chopra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0000" lvl="1" marL="270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University of Melbourne Centre for Cancer Research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</a:t>
            </a: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Fernando Rossello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322"/>
              </a:spcBef>
              <a:spcAft>
                <a:spcPts val="0"/>
              </a:spcAft>
              <a:buClr>
                <a:srgbClr val="007DC5"/>
              </a:buClr>
              <a:buSzPts val="1611"/>
              <a:buFont typeface="Arial"/>
              <a:buNone/>
            </a:pPr>
            <a:r>
              <a:rPr b="0" i="0" lang="en-US" sz="1611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</a:t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181100" lvl="1" marL="270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0000" lvl="1" marL="270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University of Adelaide</a:t>
            </a:r>
            <a:endParaRPr/>
          </a:p>
          <a:p>
            <a:pPr indent="0" lvl="1" marL="0" marR="0" rtl="0" algn="l"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</a:t>
            </a: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Michael Beard	Luciano Martelotto</a:t>
            </a:r>
            <a:endParaRPr b="0" i="0" sz="14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1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Chuan Kok Lim</a:t>
            </a:r>
            <a:endParaRPr/>
          </a:p>
          <a:p>
            <a:pPr indent="0" lvl="2" marL="270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7DC5"/>
              </a:buClr>
              <a:buSzPts val="9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2" marL="270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rgbClr val="007DC5"/>
              </a:buClr>
              <a:buSzPts val="900"/>
              <a:buFont typeface="Noto Sans Symbols"/>
              <a:buNone/>
            </a:pPr>
            <a:r>
              <a:t/>
            </a:r>
            <a:endParaRPr b="0" i="0" sz="900" u="none" cap="none" strike="noStrike">
              <a:solidFill>
                <a:srgbClr val="000000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-270000" lvl="1" marL="270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School of Health and Biomedical Sciences, RMIT</a:t>
            </a:r>
            <a:endParaRPr/>
          </a:p>
          <a:p>
            <a:pPr indent="0" lvl="1" marL="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	Melissa Churchill</a:t>
            </a:r>
            <a:endParaRPr/>
          </a:p>
        </p:txBody>
      </p:sp>
      <p:sp>
        <p:nvSpPr>
          <p:cNvPr id="606" name="Google Shape;606;p17"/>
          <p:cNvSpPr/>
          <p:nvPr/>
        </p:nvSpPr>
        <p:spPr>
          <a:xfrm>
            <a:off x="551998" y="5447759"/>
            <a:ext cx="76591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857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DC5"/>
              </a:buClr>
              <a:buSzPts val="1400"/>
              <a:buFont typeface="Arial"/>
              <a:buChar char="•"/>
            </a:pPr>
            <a:r>
              <a:rPr b="1" i="0" lang="en-US" sz="1400" u="none" cap="none" strike="noStrike">
                <a:solidFill>
                  <a:srgbClr val="000000"/>
                </a:solidFill>
                <a:latin typeface="Raleway"/>
                <a:ea typeface="Raleway"/>
                <a:cs typeface="Raleway"/>
                <a:sym typeface="Raleway"/>
              </a:rPr>
              <a:t>The Biological Optical Microscopy Platform (BOMP), the University of Melbourne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12" name="Google Shape;612;p18"/>
          <p:cNvCxnSpPr/>
          <p:nvPr/>
        </p:nvCxnSpPr>
        <p:spPr>
          <a:xfrm>
            <a:off x="685428" y="1752485"/>
            <a:ext cx="152410" cy="0"/>
          </a:xfrm>
          <a:prstGeom prst="straightConnector1">
            <a:avLst/>
          </a:prstGeom>
          <a:noFill/>
          <a:ln cap="flat" cmpd="sng" w="2857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2_Office Theme">
  <a:themeElements>
    <a:clrScheme name="DOH_001">
      <a:dk1>
        <a:srgbClr val="000000"/>
      </a:dk1>
      <a:lt1>
        <a:srgbClr val="FFFFFF"/>
      </a:lt1>
      <a:dk2>
        <a:srgbClr val="034EA2"/>
      </a:dk2>
      <a:lt2>
        <a:srgbClr val="BBC4CA"/>
      </a:lt2>
      <a:accent1>
        <a:srgbClr val="007DC5"/>
      </a:accent1>
      <a:accent2>
        <a:srgbClr val="00AEEF"/>
      </a:accent2>
      <a:accent3>
        <a:srgbClr val="EC008C"/>
      </a:accent3>
      <a:accent4>
        <a:srgbClr val="8D2768"/>
      </a:accent4>
      <a:accent5>
        <a:srgbClr val="ED1C24"/>
      </a:accent5>
      <a:accent6>
        <a:srgbClr val="FFD400"/>
      </a:accent6>
      <a:hlink>
        <a:srgbClr val="007DC5"/>
      </a:hlink>
      <a:folHlink>
        <a:srgbClr val="EC0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1_Office Theme">
  <a:themeElements>
    <a:clrScheme name="MelbourneUni">
      <a:dk1>
        <a:srgbClr val="000000"/>
      </a:dk1>
      <a:lt1>
        <a:srgbClr val="FFFFFF"/>
      </a:lt1>
      <a:dk2>
        <a:srgbClr val="007DC5"/>
      </a:dk2>
      <a:lt2>
        <a:srgbClr val="839097"/>
      </a:lt2>
      <a:accent1>
        <a:srgbClr val="01AEEF"/>
      </a:accent1>
      <a:accent2>
        <a:srgbClr val="66CEF5"/>
      </a:accent2>
      <a:accent3>
        <a:srgbClr val="BBC4CA"/>
      </a:accent3>
      <a:accent4>
        <a:srgbClr val="EAEDEF"/>
      </a:accent4>
      <a:accent5>
        <a:srgbClr val="FFFFFF"/>
      </a:accent5>
      <a:accent6>
        <a:srgbClr val="FFFFFF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2018-06-01T01:28:18Z</dcterms:created>
  <dc:creator>Wei Zhao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