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76CE1F1C_64D15D77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76CE1F1D_2BCECE3B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</p:sldMasterIdLst>
  <p:notesMasterIdLst>
    <p:notesMasterId r:id="rId19"/>
  </p:notesMasterIdLst>
  <p:sldIdLst>
    <p:sldId id="1993219838" r:id="rId5"/>
    <p:sldId id="1993219868" r:id="rId6"/>
    <p:sldId id="1993219872" r:id="rId7"/>
    <p:sldId id="1993219875" r:id="rId8"/>
    <p:sldId id="1993219874" r:id="rId9"/>
    <p:sldId id="1993219876" r:id="rId10"/>
    <p:sldId id="1993219873" r:id="rId11"/>
    <p:sldId id="1993219877" r:id="rId12"/>
    <p:sldId id="1993219878" r:id="rId13"/>
    <p:sldId id="1993219879" r:id="rId14"/>
    <p:sldId id="1993219880" r:id="rId15"/>
    <p:sldId id="1993219881" r:id="rId16"/>
    <p:sldId id="291" r:id="rId17"/>
    <p:sldId id="19932198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0D674E7-5708-458C-B9D6-324C07427405}">
          <p14:sldIdLst>
            <p14:sldId id="1993219838"/>
            <p14:sldId id="1993219868"/>
            <p14:sldId id="1993219872"/>
            <p14:sldId id="1993219875"/>
            <p14:sldId id="1993219874"/>
            <p14:sldId id="1993219876"/>
            <p14:sldId id="1993219873"/>
            <p14:sldId id="1993219877"/>
            <p14:sldId id="1993219878"/>
            <p14:sldId id="1993219879"/>
            <p14:sldId id="1993219880"/>
            <p14:sldId id="1993219881"/>
            <p14:sldId id="291"/>
            <p14:sldId id="19932198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3816" userDrawn="1">
          <p15:clr>
            <a:srgbClr val="A4A3A4"/>
          </p15:clr>
        </p15:guide>
        <p15:guide id="5" orient="horz" pos="1704" userDrawn="1">
          <p15:clr>
            <a:srgbClr val="A4A3A4"/>
          </p15:clr>
        </p15:guide>
        <p15:guide id="6" orient="horz" pos="3672" userDrawn="1">
          <p15:clr>
            <a:srgbClr val="A4A3A4"/>
          </p15:clr>
        </p15:guide>
        <p15:guide id="7" orient="horz" pos="427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843620-FDFA-E26D-72B2-C561EC09FAE8}" name="Gregory Bezkorovainy" initials="GB" userId="S::gbezkorovainy@alphascientia.com::edd75c68-6527-40fb-bafb-7194c0c5eb3e" providerId="AD"/>
  <p188:author id="{259F6DA2-1A05-A07E-998E-ED5E5BE288D1}" name="Ellie Manca" initials="EM" userId="S::elliem@alphaqsci.com::57f3ada1-6f40-4093-9bd2-9be53d0442c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ri" initials="T" lastIdx="4" clrIdx="0">
    <p:extLst>
      <p:ext uri="{19B8F6BF-5375-455C-9EA6-DF929625EA0E}">
        <p15:presenceInfo xmlns:p15="http://schemas.microsoft.com/office/powerpoint/2012/main" userId="Terri" providerId="None"/>
      </p:ext>
    </p:extLst>
  </p:cmAuthor>
  <p:cmAuthor id="2" name="Judy Phillips" initials="JP" lastIdx="7" clrIdx="1">
    <p:extLst>
      <p:ext uri="{19B8F6BF-5375-455C-9EA6-DF929625EA0E}">
        <p15:presenceInfo xmlns:p15="http://schemas.microsoft.com/office/powerpoint/2012/main" userId="Judy Phillips" providerId="None"/>
      </p:ext>
    </p:extLst>
  </p:cmAuthor>
  <p:cmAuthor id="3" name="Chelsea Corradetti" initials="CC" lastIdx="7" clrIdx="2">
    <p:extLst>
      <p:ext uri="{19B8F6BF-5375-455C-9EA6-DF929625EA0E}">
        <p15:presenceInfo xmlns:p15="http://schemas.microsoft.com/office/powerpoint/2012/main" userId="S::chelseac@alphabiocom.com::fb40ed34-98ef-4e82-90a9-051cfcd04e1e" providerId="AD"/>
      </p:ext>
    </p:extLst>
  </p:cmAuthor>
  <p:cmAuthor id="4" name="Helen Rodgers" initials="HR" lastIdx="4" clrIdx="3">
    <p:extLst>
      <p:ext uri="{19B8F6BF-5375-455C-9EA6-DF929625EA0E}">
        <p15:presenceInfo xmlns:p15="http://schemas.microsoft.com/office/powerpoint/2012/main" userId="Helen Rodgers" providerId="None"/>
      </p:ext>
    </p:extLst>
  </p:cmAuthor>
  <p:cmAuthor id="5" name="Terri Schochet" initials="TS" lastIdx="7" clrIdx="4">
    <p:extLst>
      <p:ext uri="{19B8F6BF-5375-455C-9EA6-DF929625EA0E}">
        <p15:presenceInfo xmlns:p15="http://schemas.microsoft.com/office/powerpoint/2012/main" userId="S::terris@alphabiocom.com::a79885bb-cd72-4f82-ac3f-2b961c04386a" providerId="AD"/>
      </p:ext>
    </p:extLst>
  </p:cmAuthor>
  <p:cmAuthor id="6" name="Ellie Manca" initials="EM" lastIdx="28" clrIdx="5">
    <p:extLst>
      <p:ext uri="{19B8F6BF-5375-455C-9EA6-DF929625EA0E}">
        <p15:presenceInfo xmlns:p15="http://schemas.microsoft.com/office/powerpoint/2012/main" userId="S::elliem@alphabiocom.com::37886311-a058-4517-9c3e-cb7d70b8da63" providerId="AD"/>
      </p:ext>
    </p:extLst>
  </p:cmAuthor>
  <p:cmAuthor id="7" name="Helen Rodgers" initials="HR [2]" lastIdx="291" clrIdx="6">
    <p:extLst>
      <p:ext uri="{19B8F6BF-5375-455C-9EA6-DF929625EA0E}">
        <p15:presenceInfo xmlns:p15="http://schemas.microsoft.com/office/powerpoint/2012/main" userId="S::helenr@alphabiocom.com::5c0abb26-7310-42b7-8603-813db11cc082" providerId="AD"/>
      </p:ext>
    </p:extLst>
  </p:cmAuthor>
  <p:cmAuthor id="8" name="Gregory Bezkorovainy" initials="GB" lastIdx="217" clrIdx="7">
    <p:extLst>
      <p:ext uri="{19B8F6BF-5375-455C-9EA6-DF929625EA0E}">
        <p15:presenceInfo xmlns:p15="http://schemas.microsoft.com/office/powerpoint/2012/main" userId="Gregory Bezkorovainy" providerId="None"/>
      </p:ext>
    </p:extLst>
  </p:cmAuthor>
  <p:cmAuthor id="9" name="Angie Schaefer" initials="AS" lastIdx="16" clrIdx="8">
    <p:extLst>
      <p:ext uri="{19B8F6BF-5375-455C-9EA6-DF929625EA0E}">
        <p15:presenceInfo xmlns:p15="http://schemas.microsoft.com/office/powerpoint/2012/main" userId="S::angies@alphabiocom.com::70f89275-a624-416b-803d-5dcde182355b" providerId="AD"/>
      </p:ext>
    </p:extLst>
  </p:cmAuthor>
  <p:cmAuthor id="10" name="Deyuan Jiang" initials="DJ" lastIdx="17" clrIdx="9">
    <p:extLst>
      <p:ext uri="{19B8F6BF-5375-455C-9EA6-DF929625EA0E}">
        <p15:presenceInfo xmlns:p15="http://schemas.microsoft.com/office/powerpoint/2012/main" userId="S::deyuan.jiang@gilead.com::a0b2065f-288e-44d7-9f30-bd15b4671d2b" providerId="AD"/>
      </p:ext>
    </p:extLst>
  </p:cmAuthor>
  <p:cmAuthor id="11" name="Iyabode Tiamiyu" initials="IT" lastIdx="6" clrIdx="10">
    <p:extLst>
      <p:ext uri="{19B8F6BF-5375-455C-9EA6-DF929625EA0E}">
        <p15:presenceInfo xmlns:p15="http://schemas.microsoft.com/office/powerpoint/2012/main" userId="S::iyabode.tiamiyu@gilead.com::38920693-c980-4485-b1aa-6c5878ee4e39" providerId="AD"/>
      </p:ext>
    </p:extLst>
  </p:cmAuthor>
  <p:cmAuthor id="12" name="Alena Pechonkina" initials="AP" lastIdx="14" clrIdx="11">
    <p:extLst>
      <p:ext uri="{19B8F6BF-5375-455C-9EA6-DF929625EA0E}">
        <p15:presenceInfo xmlns:p15="http://schemas.microsoft.com/office/powerpoint/2012/main" userId="S::Alena.Pechonkina@gilead.com::f297ddc8-a1a5-4074-b5c4-c137d52a293f" providerId="AD"/>
      </p:ext>
    </p:extLst>
  </p:cmAuthor>
  <p:cmAuthor id="13" name="Cianna Leatherwood" initials="CL" lastIdx="45" clrIdx="12">
    <p:extLst>
      <p:ext uri="{19B8F6BF-5375-455C-9EA6-DF929625EA0E}">
        <p15:presenceInfo xmlns:p15="http://schemas.microsoft.com/office/powerpoint/2012/main" userId="S::cianna.leatherwood@gilead.com::0286e7d7-4409-4049-b6e1-288fed35d742" providerId="AD"/>
      </p:ext>
    </p:extLst>
  </p:cmAuthor>
  <p:cmAuthor id="14" name="Craig Ostroff" initials="CO" lastIdx="13" clrIdx="13">
    <p:extLst>
      <p:ext uri="{19B8F6BF-5375-455C-9EA6-DF929625EA0E}">
        <p15:presenceInfo xmlns:p15="http://schemas.microsoft.com/office/powerpoint/2012/main" userId="S::costroff@alphascientia.com::2c77afa4-c0ec-4aaa-a2fe-604e08fb13d6" providerId="AD"/>
      </p:ext>
    </p:extLst>
  </p:cmAuthor>
  <p:cmAuthor id="15" name="Lei Ye" initials="LY" lastIdx="5" clrIdx="14">
    <p:extLst>
      <p:ext uri="{19B8F6BF-5375-455C-9EA6-DF929625EA0E}">
        <p15:presenceInfo xmlns:p15="http://schemas.microsoft.com/office/powerpoint/2012/main" userId="S::lei.ye@gilead.com::e7c590c3-bf73-4e1d-ba13-8c78bafd0767" providerId="AD"/>
      </p:ext>
    </p:extLst>
  </p:cmAuthor>
  <p:cmAuthor id="16" name="Helen Rodgers (Partner)" initials="H(" lastIdx="1" clrIdx="15">
    <p:extLst>
      <p:ext uri="{19B8F6BF-5375-455C-9EA6-DF929625EA0E}">
        <p15:presenceInfo xmlns:p15="http://schemas.microsoft.com/office/powerpoint/2012/main" userId="S::ext_hrodgers@partners.gilead.com::e12dae5f-6770-4990-b31b-9a869aaca5ba" providerId="AD"/>
      </p:ext>
    </p:extLst>
  </p:cmAuthor>
  <p:cmAuthor id="17" name="Deyuan Jiang" initials="DJ [2]" lastIdx="17" clrIdx="16">
    <p:extLst>
      <p:ext uri="{19B8F6BF-5375-455C-9EA6-DF929625EA0E}">
        <p15:presenceInfo xmlns:p15="http://schemas.microsoft.com/office/powerpoint/2012/main" userId="S-1-5-21-790525478-854245398-839522115-78227" providerId="AD"/>
      </p:ext>
    </p:extLst>
  </p:cmAuthor>
  <p:cmAuthor id="18" name="Beatrix Bartok" initials="BB" lastIdx="69" clrIdx="17">
    <p:extLst>
      <p:ext uri="{19B8F6BF-5375-455C-9EA6-DF929625EA0E}">
        <p15:presenceInfo xmlns:p15="http://schemas.microsoft.com/office/powerpoint/2012/main" userId="S::bbartok@gilead.com::1daf3753-1fc6-4762-9812-56287e4019b0" providerId="AD"/>
      </p:ext>
    </p:extLst>
  </p:cmAuthor>
  <p:cmAuthor id="19" name="Paul Kwon" initials="PK" lastIdx="18" clrIdx="18">
    <p:extLst>
      <p:ext uri="{19B8F6BF-5375-455C-9EA6-DF929625EA0E}">
        <p15:presenceInfo xmlns:p15="http://schemas.microsoft.com/office/powerpoint/2012/main" userId="S::paul.kwon1@gilead.com::3caa8844-d2b5-47a5-8e2b-5a1f55dd38bf" providerId="AD"/>
      </p:ext>
    </p:extLst>
  </p:cmAuthor>
  <p:cmAuthor id="20" name="Angie Schaefer" initials="AS [2]" lastIdx="1" clrIdx="19">
    <p:extLst>
      <p:ext uri="{19B8F6BF-5375-455C-9EA6-DF929625EA0E}">
        <p15:presenceInfo xmlns:p15="http://schemas.microsoft.com/office/powerpoint/2012/main" userId="Angie Schaefer" providerId="None"/>
      </p:ext>
    </p:extLst>
  </p:cmAuthor>
  <p:cmAuthor id="21" name="Mark Genovese" initials="MG" lastIdx="1" clrIdx="20">
    <p:extLst>
      <p:ext uri="{19B8F6BF-5375-455C-9EA6-DF929625EA0E}">
        <p15:presenceInfo xmlns:p15="http://schemas.microsoft.com/office/powerpoint/2012/main" userId="S::mark.genovese@gilead.com::498673d3-cb23-4fcc-9781-03b824dc8df5" providerId="AD"/>
      </p:ext>
    </p:extLst>
  </p:cmAuthor>
  <p:cmAuthor id="22" name="Jiang Yuan (Contractor)" initials="J(" lastIdx="1" clrIdx="21">
    <p:extLst>
      <p:ext uri="{19B8F6BF-5375-455C-9EA6-DF929625EA0E}">
        <p15:presenceInfo xmlns:p15="http://schemas.microsoft.com/office/powerpoint/2012/main" userId="S::jiang.yuan5@gilead.com::826af77a-52a0-4864-baae-9755a32ee6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4ED"/>
    <a:srgbClr val="EFDFC6"/>
    <a:srgbClr val="0170C0"/>
    <a:srgbClr val="B63C3C"/>
    <a:srgbClr val="FF8080"/>
    <a:srgbClr val="AD0E83"/>
    <a:srgbClr val="7F7F7F"/>
    <a:srgbClr val="2E308A"/>
    <a:srgbClr val="A0000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81" autoAdjust="0"/>
    <p:restoredTop sz="92446" autoAdjust="0"/>
  </p:normalViewPr>
  <p:slideViewPr>
    <p:cSldViewPr snapToGrid="0">
      <p:cViewPr varScale="1">
        <p:scale>
          <a:sx n="103" d="100"/>
          <a:sy n="103" d="100"/>
        </p:scale>
        <p:origin x="552" y="108"/>
      </p:cViewPr>
      <p:guideLst>
        <p:guide orient="horz" pos="2160"/>
        <p:guide pos="3840"/>
        <p:guide pos="384"/>
        <p:guide orient="horz" pos="3816"/>
        <p:guide orient="horz" pos="1704"/>
        <p:guide orient="horz" pos="3672"/>
        <p:guide orient="horz" pos="42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omments/modernComment_76CE1F1C_64D15D7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74859C9-BCE9-40FB-A28E-6DD1C375FD03}" authorId="{259F6DA2-1A05-A07E-998E-ED5E5BE288D1}" created="2022-05-20T18:51:09.61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691442551" sldId="1993219868"/>
      <ac:spMk id="8" creationId="{6D9CACFA-C4D9-03EA-5DE3-7A1283F30BB7}"/>
      <ac:txMk cp="17" len="24">
        <ac:context len="67" hash="1585343826"/>
      </ac:txMk>
    </ac:txMkLst>
    <p188:pos x="6433457" y="304799"/>
    <p188:txBody>
      <a:bodyPr/>
      <a:lstStyle/>
      <a:p>
        <a:r>
          <a:rPr lang="en-US"/>
          <a:t>Query to Olivia: Please confirm Dr Yu's disclosures.</a:t>
        </a:r>
      </a:p>
    </p188:txBody>
  </p188:cm>
</p188:cmLst>
</file>

<file path=ppt/comments/modernComment_76CE1F1D_2BCECE3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CDE5BB7-C1EC-4050-BFE5-F8CC505D0C27}" authorId="{50843620-FDFA-E26D-72B2-C561EC09FAE8}" created="2022-05-21T16:58:06.59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34973499" sldId="1993219869"/>
      <ac:spMk id="8" creationId="{1B3A5932-B298-4369-85D5-BDF121C8D22B}"/>
      <ac:txMk cp="56" len="120">
        <ac:context len="177" hash="3197128999"/>
      </ac:txMk>
    </ac:txMkLst>
    <p188:pos x="10537371" y="892628"/>
    <p188:txBody>
      <a:bodyPr/>
      <a:lstStyle/>
      <a:p>
        <a:r>
          <a:rPr lang="en-US"/>
          <a:t>Gilead: please confirm funding statement is sufficient or please supply alternate language.</a:t>
        </a:r>
      </a:p>
    </p188:txBody>
  </p188:cm>
</p188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A556B-F0CB-4507-8FEE-F315FE088EE6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69521-C082-4780-B7BE-98994C5DB9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087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F39F60-D7BF-43B9-A5DD-B505A98543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12176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75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69521-C082-4780-B7BE-98994C5DB9C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370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69521-C082-4780-B7BE-98994C5DB9C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251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69521-C082-4780-B7BE-98994C5DB9C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222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69521-C082-4780-B7BE-98994C5DB9C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547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69521-C082-4780-B7BE-98994C5DB9C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34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9600" y="1202901"/>
            <a:ext cx="10972800" cy="0"/>
          </a:xfrm>
          <a:prstGeom prst="line">
            <a:avLst/>
          </a:prstGeom>
          <a:ln w="53975">
            <a:solidFill>
              <a:srgbClr val="9999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609600" y="1271363"/>
            <a:ext cx="10972800" cy="0"/>
          </a:xfrm>
          <a:prstGeom prst="line">
            <a:avLst/>
          </a:prstGeom>
          <a:ln w="53975">
            <a:solidFill>
              <a:srgbClr val="A5002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093C019-C097-D8D7-038C-060B943B0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6492875"/>
            <a:ext cx="10972800" cy="250825"/>
          </a:xfrm>
        </p:spPr>
        <p:txBody>
          <a:bodyPr anchor="b"/>
          <a:lstStyle>
            <a:lvl1pPr marL="0" indent="0">
              <a:buNone/>
              <a:defRPr sz="9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48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3766715"/>
            <a:ext cx="12192000" cy="0"/>
          </a:xfrm>
          <a:prstGeom prst="line">
            <a:avLst/>
          </a:prstGeom>
          <a:ln w="53975">
            <a:solidFill>
              <a:srgbClr val="9999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3835177"/>
            <a:ext cx="12192000" cy="0"/>
          </a:xfrm>
          <a:prstGeom prst="line">
            <a:avLst/>
          </a:prstGeom>
          <a:ln w="53975">
            <a:solidFill>
              <a:srgbClr val="A5002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258741"/>
            <a:ext cx="10363200" cy="1471982"/>
          </a:xfrm>
        </p:spPr>
        <p:txBody>
          <a:bodyPr anchor="b" anchorCtr="0"/>
          <a:lstStyle>
            <a:lvl1pPr algn="ctr">
              <a:defRPr sz="5328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992735"/>
            <a:ext cx="10363200" cy="1500187"/>
          </a:xfrm>
        </p:spPr>
        <p:txBody>
          <a:bodyPr anchor="t" anchorCtr="0"/>
          <a:lstStyle>
            <a:lvl1pPr marL="0" indent="0" algn="ctr">
              <a:buNone/>
              <a:defRPr sz="2664">
                <a:solidFill>
                  <a:schemeClr val="tx1"/>
                </a:solidFill>
              </a:defRPr>
            </a:lvl1pPr>
            <a:lvl2pPr marL="609036" indent="0">
              <a:buNone/>
              <a:defRPr sz="2398">
                <a:solidFill>
                  <a:schemeClr val="tx1">
                    <a:tint val="75000"/>
                  </a:schemeClr>
                </a:solidFill>
              </a:defRPr>
            </a:lvl2pPr>
            <a:lvl3pPr marL="1218072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3pPr>
            <a:lvl4pPr marL="1827108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6144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5181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4217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3253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2289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036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21645"/>
            <a:ext cx="5384800" cy="4724957"/>
          </a:xfrm>
        </p:spPr>
        <p:txBody>
          <a:bodyPr>
            <a:normAutofit/>
          </a:bodyPr>
          <a:lstStyle>
            <a:lvl1pPr>
              <a:defRPr sz="2398"/>
            </a:lvl1pPr>
            <a:lvl2pPr>
              <a:defRPr sz="1865"/>
            </a:lvl2pPr>
            <a:lvl3pPr>
              <a:defRPr sz="1865"/>
            </a:lvl3pPr>
            <a:lvl4pPr>
              <a:defRPr sz="1599"/>
            </a:lvl4pPr>
            <a:lvl5pPr>
              <a:defRPr sz="1599"/>
            </a:lvl5pPr>
            <a:lvl6pPr>
              <a:defRPr sz="2398"/>
            </a:lvl6pPr>
            <a:lvl7pPr>
              <a:defRPr sz="2398"/>
            </a:lvl7pPr>
            <a:lvl8pPr>
              <a:defRPr sz="2398"/>
            </a:lvl8pPr>
            <a:lvl9pPr>
              <a:defRPr sz="23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21645"/>
            <a:ext cx="5384800" cy="4724957"/>
          </a:xfrm>
        </p:spPr>
        <p:txBody>
          <a:bodyPr>
            <a:normAutofit/>
          </a:bodyPr>
          <a:lstStyle>
            <a:lvl1pPr>
              <a:defRPr sz="2398"/>
            </a:lvl1pPr>
            <a:lvl2pPr>
              <a:defRPr sz="1865"/>
            </a:lvl2pPr>
            <a:lvl3pPr>
              <a:defRPr sz="1865"/>
            </a:lvl3pPr>
            <a:lvl4pPr>
              <a:defRPr sz="1599"/>
            </a:lvl4pPr>
            <a:lvl5pPr>
              <a:defRPr sz="1599"/>
            </a:lvl5pPr>
            <a:lvl6pPr>
              <a:defRPr sz="2398"/>
            </a:lvl6pPr>
            <a:lvl7pPr>
              <a:defRPr sz="2398"/>
            </a:lvl7pPr>
            <a:lvl8pPr>
              <a:defRPr sz="2398"/>
            </a:lvl8pPr>
            <a:lvl9pPr>
              <a:defRPr sz="23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9600" y="1202901"/>
            <a:ext cx="10972800" cy="0"/>
          </a:xfrm>
          <a:prstGeom prst="line">
            <a:avLst/>
          </a:prstGeom>
          <a:ln w="53975">
            <a:solidFill>
              <a:srgbClr val="9999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09600" y="1271363"/>
            <a:ext cx="10972800" cy="0"/>
          </a:xfrm>
          <a:prstGeom prst="line">
            <a:avLst/>
          </a:prstGeom>
          <a:ln w="53975">
            <a:solidFill>
              <a:srgbClr val="A5002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9E8BA8A9-651A-84E3-3625-09A89B01C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6492875"/>
            <a:ext cx="10972800" cy="250825"/>
          </a:xfrm>
        </p:spPr>
        <p:txBody>
          <a:bodyPr anchor="b"/>
          <a:lstStyle>
            <a:lvl1pPr marL="0" indent="0">
              <a:buNone/>
              <a:defRPr sz="9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9617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09600" y="1202901"/>
            <a:ext cx="10972800" cy="0"/>
          </a:xfrm>
          <a:prstGeom prst="line">
            <a:avLst/>
          </a:prstGeom>
          <a:ln w="53975">
            <a:solidFill>
              <a:srgbClr val="9999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609600" y="1271363"/>
            <a:ext cx="10972800" cy="0"/>
          </a:xfrm>
          <a:prstGeom prst="line">
            <a:avLst/>
          </a:prstGeom>
          <a:ln w="53975">
            <a:solidFill>
              <a:srgbClr val="A5002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E6E4A2D-4B26-6F37-32C1-45AD6372CE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6492875"/>
            <a:ext cx="10972800" cy="250825"/>
          </a:xfrm>
        </p:spPr>
        <p:txBody>
          <a:bodyPr anchor="b"/>
          <a:lstStyle>
            <a:lvl1pPr marL="0" indent="0">
              <a:buNone/>
              <a:defRPr sz="9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792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092882A-247A-8D2F-8509-ABBF0AC648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6492875"/>
            <a:ext cx="10972800" cy="250825"/>
          </a:xfrm>
        </p:spPr>
        <p:txBody>
          <a:bodyPr anchor="b"/>
          <a:lstStyle>
            <a:lvl1pPr marL="0" indent="0">
              <a:buNone/>
              <a:defRPr sz="9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44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92876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2">
                <a:solidFill>
                  <a:srgbClr val="000000"/>
                </a:solidFill>
                <a:latin typeface="Arial"/>
              </a:defRPr>
            </a:lvl1pPr>
          </a:lstStyle>
          <a:p>
            <a:fld id="{92234B3B-3C05-7749-8B56-64994806A3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92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1" r:id="rId4"/>
    <p:sldLayoutId id="2147483672" r:id="rId5"/>
  </p:sldLayoutIdLst>
  <p:hf hdr="0" ftr="0" dt="0"/>
  <p:txStyles>
    <p:titleStyle>
      <a:lvl1pPr algn="l" defTabSz="609036" rtl="0" eaLnBrk="1" latinLnBrk="0" hangingPunct="1">
        <a:spcBef>
          <a:spcPct val="0"/>
        </a:spcBef>
        <a:buNone/>
        <a:defRPr sz="3730" b="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06633" indent="-306633" algn="l" defTabSz="609036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Arial"/>
          <a:ea typeface="+mn-ea"/>
          <a:cs typeface="+mn-cs"/>
        </a:defRPr>
      </a:lvl1pPr>
      <a:lvl2pPr marL="615381" indent="-304518" algn="l" defTabSz="609036" rtl="0" eaLnBrk="1" latinLnBrk="0" hangingPunct="1">
        <a:spcBef>
          <a:spcPct val="20000"/>
        </a:spcBef>
        <a:buFont typeface="Arial"/>
        <a:buChar char="–"/>
        <a:defRPr sz="1865" kern="1200">
          <a:solidFill>
            <a:schemeClr val="tx1"/>
          </a:solidFill>
          <a:latin typeface="Arial"/>
          <a:ea typeface="+mn-ea"/>
          <a:cs typeface="+mn-cs"/>
        </a:defRPr>
      </a:lvl2pPr>
      <a:lvl3pPr marL="911440" indent="-304518" algn="l" defTabSz="609036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65" kern="1200">
          <a:solidFill>
            <a:schemeClr val="tx1"/>
          </a:solidFill>
          <a:latin typeface="Arial"/>
          <a:ea typeface="+mn-ea"/>
          <a:cs typeface="+mn-cs"/>
        </a:defRPr>
      </a:lvl3pPr>
      <a:lvl4pPr marL="1218072" indent="-304518" algn="l" defTabSz="609036" rtl="0" eaLnBrk="1" latinLnBrk="0" hangingPunct="1">
        <a:spcBef>
          <a:spcPct val="20000"/>
        </a:spcBef>
        <a:buFont typeface="Arial"/>
        <a:buChar char="–"/>
        <a:defRPr sz="1599" kern="1200">
          <a:solidFill>
            <a:schemeClr val="tx1"/>
          </a:solidFill>
          <a:latin typeface="Arial"/>
          <a:ea typeface="+mn-ea"/>
          <a:cs typeface="+mn-cs"/>
        </a:defRPr>
      </a:lvl4pPr>
      <a:lvl5pPr marL="1524706" indent="-304518" algn="l" defTabSz="6090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599" kern="1200">
          <a:solidFill>
            <a:schemeClr val="tx1"/>
          </a:solidFill>
          <a:latin typeface="Arial"/>
          <a:ea typeface="+mn-ea"/>
          <a:cs typeface="+mn-cs"/>
        </a:defRPr>
      </a:lvl5pPr>
      <a:lvl6pPr marL="3349699" indent="-304518" algn="l" defTabSz="609036" rtl="0" eaLnBrk="1" latinLnBrk="0" hangingPunct="1">
        <a:spcBef>
          <a:spcPct val="20000"/>
        </a:spcBef>
        <a:buFont typeface="Arial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6pPr>
      <a:lvl7pPr marL="3958735" indent="-304518" algn="l" defTabSz="609036" rtl="0" eaLnBrk="1" latinLnBrk="0" hangingPunct="1">
        <a:spcBef>
          <a:spcPct val="20000"/>
        </a:spcBef>
        <a:buFont typeface="Arial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7pPr>
      <a:lvl8pPr marL="4567771" indent="-304518" algn="l" defTabSz="609036" rtl="0" eaLnBrk="1" latinLnBrk="0" hangingPunct="1">
        <a:spcBef>
          <a:spcPct val="20000"/>
        </a:spcBef>
        <a:buFont typeface="Arial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8pPr>
      <a:lvl9pPr marL="5176807" indent="-304518" algn="l" defTabSz="609036" rtl="0" eaLnBrk="1" latinLnBrk="0" hangingPunct="1">
        <a:spcBef>
          <a:spcPct val="20000"/>
        </a:spcBef>
        <a:buFont typeface="Arial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9036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8072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7108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6144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5181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4217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63253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72289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248" userDrawn="1">
          <p15:clr>
            <a:srgbClr val="F26B43"/>
          </p15:clr>
        </p15:guide>
        <p15:guide id="4" orient="horz" pos="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acques.yu10@gilead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6CE1F1C_64D15D77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regulatory-information/search-fda-guidance-documents/chronic-hepatitis-d-virus-infection-developing-drugs-treatment-guidance-industr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6CE1F1D_2BCECE3B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590E65-DD0C-C03E-AE9C-056D4C9E9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193570"/>
            <a:ext cx="10363200" cy="1698075"/>
          </a:xfrm>
        </p:spPr>
        <p:txBody>
          <a:bodyPr anchor="t">
            <a:noAutofit/>
          </a:bodyPr>
          <a:lstStyle/>
          <a:p>
            <a:r>
              <a:rPr lang="en-US" sz="3200" dirty="0"/>
              <a:t>Bulevirtide Monotherapy at Low and High Doses in Patients With Chronic Hepatitis Delta: </a:t>
            </a:r>
            <a:br>
              <a:rPr lang="en-US" sz="3200" dirty="0"/>
            </a:br>
            <a:r>
              <a:rPr lang="en-US" sz="3200" dirty="0"/>
              <a:t>24-Week Interim Data of the Phase 3 MYR301 Study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1B4C6E4-37FE-B86D-0193-7337B36A8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3886055"/>
            <a:ext cx="10970029" cy="1295545"/>
          </a:xfrm>
        </p:spPr>
        <p:txBody>
          <a:bodyPr/>
          <a:lstStyle/>
          <a:p>
            <a:pPr marL="75565" marR="74295" indent="130175" algn="ctr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</a:pP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Heiner Wedemeyer,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Soo Aleman,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2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Maurizia Brunetto,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3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Antje Blank,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4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Pietro Andreone,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5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Pavel Bogomolov,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6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Vladimir Chulanov,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7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Nina Mamonova,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7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Natalia Geyvandova,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8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Viacheslav Morozov,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9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Olga Sagalova,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10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Tatyana Stepanova,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11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Dmitry Manuilov,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12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</a:t>
            </a:r>
            <a:b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</a:b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Vithika Suri,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12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Qi An,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12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John F. Flaherty,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12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Anu Osinusi,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12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Julian Schulze zur Wiesch,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13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Markus Cornberg,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Stefan Zeuzem,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14</a:t>
            </a: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</a:t>
            </a:r>
            <a:b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</a:br>
            <a: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Pietro Lampertico,</a:t>
            </a:r>
            <a:r>
              <a:rPr lang="en-US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15,16</a:t>
            </a:r>
            <a:br>
              <a:rPr lang="en-US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</a:br>
            <a:r>
              <a:rPr lang="en-US" sz="1400" b="1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Presenter</a:t>
            </a:r>
            <a:r>
              <a:rPr lang="fr-FR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: Jacques Yu</a:t>
            </a:r>
            <a:r>
              <a:rPr lang="fr-FR" sz="1400" spc="15" baseline="300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17</a:t>
            </a:r>
            <a:r>
              <a:rPr lang="fr-FR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– </a:t>
            </a:r>
            <a:r>
              <a:rPr lang="fr-FR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  <a:hlinkClick r:id="rId3"/>
              </a:rPr>
              <a:t>jacques.yu10@gilead.com</a:t>
            </a:r>
            <a:r>
              <a:rPr lang="fr-FR" sz="1400" spc="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rlito"/>
                <a:cs typeface="Carlito"/>
              </a:rPr>
              <a:t>  </a:t>
            </a:r>
            <a:endParaRPr lang="en-US" sz="1400" dirty="0">
              <a:effectLst/>
              <a:latin typeface="Carlito"/>
              <a:ea typeface="Carlito"/>
              <a:cs typeface="Carlito"/>
            </a:endParaRP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2A7F5FF8-33D4-60E0-EDAE-6CE1096F19A8}"/>
              </a:ext>
            </a:extLst>
          </p:cNvPr>
          <p:cNvSpPr txBox="1">
            <a:spLocks/>
          </p:cNvSpPr>
          <p:nvPr/>
        </p:nvSpPr>
        <p:spPr>
          <a:xfrm>
            <a:off x="283029" y="5365866"/>
            <a:ext cx="11658600" cy="105170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609036" rtl="0" eaLnBrk="1" latinLnBrk="0" hangingPunct="1">
              <a:spcBef>
                <a:spcPct val="20000"/>
              </a:spcBef>
              <a:buClrTx/>
              <a:buFont typeface="Arial" panose="020B0604020202020204" pitchFamily="34" charset="0"/>
              <a:buNone/>
              <a:defRPr sz="2664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609036" indent="0" algn="l" defTabSz="609036" rtl="0" eaLnBrk="1" latinLnBrk="0" hangingPunct="1">
              <a:spcBef>
                <a:spcPct val="20000"/>
              </a:spcBef>
              <a:buFont typeface="Arial"/>
              <a:buNone/>
              <a:defRPr sz="2398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2pPr>
            <a:lvl3pPr marL="1218072" indent="0" algn="l" defTabSz="609036" rtl="0" eaLnBrk="1" latinLnBrk="0" hangingPunct="1">
              <a:spcBef>
                <a:spcPct val="20000"/>
              </a:spcBef>
              <a:buFont typeface="Wingdings" panose="05000000000000000000" pitchFamily="2" charset="2"/>
              <a:buNone/>
              <a:defRPr sz="2131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3pPr>
            <a:lvl4pPr marL="1827108" indent="0" algn="l" defTabSz="609036" rtl="0" eaLnBrk="1" latinLnBrk="0" hangingPunct="1">
              <a:spcBef>
                <a:spcPct val="20000"/>
              </a:spcBef>
              <a:buFont typeface="Arial"/>
              <a:buNone/>
              <a:defRPr sz="1865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4pPr>
            <a:lvl5pPr marL="2436144" indent="0" algn="l" defTabSz="60903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65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5pPr>
            <a:lvl6pPr marL="3045181" indent="0" algn="l" defTabSz="609036" rtl="0" eaLnBrk="1" latinLnBrk="0" hangingPunct="1">
              <a:spcBef>
                <a:spcPct val="20000"/>
              </a:spcBef>
              <a:buFont typeface="Arial"/>
              <a:buNone/>
              <a:defRPr sz="18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4217" indent="0" algn="l" defTabSz="609036" rtl="0" eaLnBrk="1" latinLnBrk="0" hangingPunct="1">
              <a:spcBef>
                <a:spcPct val="20000"/>
              </a:spcBef>
              <a:buFont typeface="Arial"/>
              <a:buNone/>
              <a:defRPr sz="18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3253" indent="0" algn="l" defTabSz="609036" rtl="0" eaLnBrk="1" latinLnBrk="0" hangingPunct="1">
              <a:spcBef>
                <a:spcPct val="20000"/>
              </a:spcBef>
              <a:buFont typeface="Arial"/>
              <a:buNone/>
              <a:defRPr sz="18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2289" indent="0" algn="l" defTabSz="609036" rtl="0" eaLnBrk="1" latinLnBrk="0" hangingPunct="1">
              <a:spcBef>
                <a:spcPct val="20000"/>
              </a:spcBef>
              <a:buFont typeface="Arial"/>
              <a:buNone/>
              <a:defRPr sz="18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Klinik für Gastroenterologie, Hepatologie und Endokrinologie, Medizinische Hochschule Hannover, Hannover, Germany;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2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Karolinska University Hospital/Karolinska Institutet, Department of Infectious Diseases, Stockholm, Sweden;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3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Hepatology Unit, Reference Center of the Tuscany Region for Chronic Liver Disease and Cancer, University Hospital of Pisa and Department of Clinical and Experimental Medicine, University of Pisa, Pisa, Italy;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4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Heidelberg University Hospital, Clinical Pharmacology and Pharmacoepidemiology, Heidelberg, Germany;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5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Internal Medicine, University of Modena and Reggio Emilia, Modena, Italy;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6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State Budgetary Institution of Health Care of Moscow region “Moscow Regional Research Clinical Institute after M.F. Vladimirsky,” Moscow, Russian Federation;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7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FSBI National Research Medical Center for Phthisiopulmonology and Infectious Diseases of the Ministry of Health of the Russian Federation, Moscow, Russian Federation;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8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Stavropol Regional Hospital, Stavropol, Russian Federation;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9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LLC Medical Company “Hepatolog,” Samara, Russian Federation;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10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Federal state-funded institution of higher education “Southern Ural State Medical University of Ministry of Health of the Russian Federation,” Chelyabinsk, Russian Federation;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11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LLC “Clinic of Modern Medicine,” Moscow, Russian Federation;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12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Gilead Sciences, Inc., Foster City, CA, USA;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13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Universitätsklinikum Hamburg-Eppendorf Medizinische Klinik Studienambulanz Hepatologie, Hamburg, Germany;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14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University Hospital Frankfurt, Department of Medicine, Frankfurt am Main, Germany;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15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Foundation IRCCS Ca’ Granda Ospedale Maggiore Policlinico, Division of Gastroenterology and Hepatology, Milan, Italy;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16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CRC “A. M. and A. Migliavacca” Center for Liver Disease, University of Milan, Department of Pathophysiology and Transplantation, Milan, Italy; </a:t>
            </a:r>
            <a:r>
              <a:rPr lang="en-US" altLang="ko-KR" sz="900" baseline="30000" dirty="0">
                <a:latin typeface="+mj-lt"/>
                <a:cs typeface="Calibri" panose="020F0502020204030204" pitchFamily="34" charset="0"/>
              </a:rPr>
              <a:t>17</a:t>
            </a:r>
            <a:r>
              <a:rPr lang="en-US" altLang="ko-KR" sz="900" dirty="0">
                <a:latin typeface="+mj-lt"/>
                <a:cs typeface="Calibri" panose="020F0502020204030204" pitchFamily="34" charset="0"/>
              </a:rPr>
              <a:t>Gilead Sciences, Hong Kong, China</a:t>
            </a:r>
          </a:p>
        </p:txBody>
      </p:sp>
    </p:spTree>
    <p:extLst>
      <p:ext uri="{BB962C8B-B14F-4D97-AF65-F5344CB8AC3E}">
        <p14:creationId xmlns:p14="http://schemas.microsoft.com/office/powerpoint/2010/main" val="236601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FD53-8B5C-4B50-BDF0-482D468C4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D9CACFA-C4D9-03EA-5DE3-7A1283F30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9700"/>
            <a:ext cx="10972800" cy="4716465"/>
          </a:xfrm>
        </p:spPr>
        <p:txBody>
          <a:bodyPr/>
          <a:lstStyle/>
          <a:p>
            <a:pPr>
              <a:buClr>
                <a:srgbClr val="A50021"/>
              </a:buClr>
              <a:buSzPct val="125000"/>
            </a:pPr>
            <a:r>
              <a:rPr lang="en-US" dirty="0"/>
              <a:t>Jacques Yu is an employee and shareholder of Gilead Sciences, Inc.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ECB6C-4876-46C6-96FA-568C554BA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D12359-9FFD-C58D-F3BE-04245E0D25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44255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9E25-9A96-444E-AFFB-EF7ADC82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F0444C0-1115-9E47-7D8B-3A29A845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9700"/>
            <a:ext cx="10972800" cy="471646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0"/>
              </a:spcAft>
              <a:buClr>
                <a:srgbClr val="A50021"/>
              </a:buClr>
              <a:buSzPct val="125000"/>
            </a:pPr>
            <a:r>
              <a:rPr lang="en-US" dirty="0"/>
              <a:t>HDV is a satellite virus of HBV and requires HBV envelope proteins to infect hepatocytes</a:t>
            </a:r>
            <a:r>
              <a:rPr lang="en-US" baseline="30000" dirty="0"/>
              <a:t>1</a:t>
            </a:r>
          </a:p>
          <a:p>
            <a:pPr>
              <a:spcBef>
                <a:spcPts val="0"/>
              </a:spcBef>
              <a:spcAft>
                <a:spcPts val="3000"/>
              </a:spcAft>
              <a:buClr>
                <a:srgbClr val="A50021"/>
              </a:buClr>
              <a:buSzPct val="125000"/>
            </a:pPr>
            <a:r>
              <a:rPr lang="en-US" dirty="0"/>
              <a:t>~12 million people are infected with HDV worldwide</a:t>
            </a:r>
            <a:r>
              <a:rPr lang="en-US" baseline="30000" dirty="0"/>
              <a:t>2</a:t>
            </a:r>
          </a:p>
          <a:p>
            <a:pPr>
              <a:spcBef>
                <a:spcPts val="0"/>
              </a:spcBef>
              <a:spcAft>
                <a:spcPts val="3000"/>
              </a:spcAft>
              <a:buClr>
                <a:srgbClr val="A50021"/>
              </a:buClr>
              <a:buSzPct val="125000"/>
            </a:pPr>
            <a:r>
              <a:rPr lang="en-US" dirty="0"/>
              <a:t>HDV is the most severe form of chronic viral hepatitis,</a:t>
            </a:r>
            <a:r>
              <a:rPr lang="en-US" baseline="30000" dirty="0"/>
              <a:t>3</a:t>
            </a:r>
            <a:r>
              <a:rPr lang="en-US" dirty="0"/>
              <a:t> with a 2–3-fold increased risk of mortality compared with HBV monoinfection</a:t>
            </a:r>
            <a:r>
              <a:rPr lang="en-US" baseline="30000" dirty="0"/>
              <a:t>4,5</a:t>
            </a:r>
          </a:p>
          <a:p>
            <a:pPr>
              <a:spcBef>
                <a:spcPts val="0"/>
              </a:spcBef>
              <a:spcAft>
                <a:spcPts val="3000"/>
              </a:spcAft>
              <a:buClr>
                <a:srgbClr val="A50021"/>
              </a:buClr>
              <a:buSzPct val="125000"/>
            </a:pPr>
            <a:r>
              <a:rPr lang="en-US" dirty="0"/>
              <a:t>US FDA guidance for HDV treatment states that a 2-log</a:t>
            </a:r>
            <a:r>
              <a:rPr lang="en-US" baseline="-25000" dirty="0"/>
              <a:t>10</a:t>
            </a:r>
            <a:r>
              <a:rPr lang="en-US" dirty="0"/>
              <a:t> decline in HDV RNA and ALT normalization is an acceptable chronic on-therapy surrogate endpoint</a:t>
            </a:r>
            <a:r>
              <a:rPr lang="en-US" baseline="30000" dirty="0"/>
              <a:t>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163DA-C1A4-48D8-8320-5928CFBE6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0D49E90-5C10-03E1-8700-1281458B0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ALT, alanine aminotransferase; FDA, Food and Drug Administration; HBV, hepatitis B virus; HDV, hepatitis D virus.</a:t>
            </a:r>
          </a:p>
          <a:p>
            <a:r>
              <a:rPr lang="en-US" b="1" dirty="0"/>
              <a:t>1. </a:t>
            </a:r>
            <a:r>
              <a:rPr lang="en-US" dirty="0"/>
              <a:t>Rizzetto M, et al. </a:t>
            </a:r>
            <a:r>
              <a:rPr lang="en-US" i="1" dirty="0"/>
              <a:t>J Infect Dis</a:t>
            </a:r>
            <a:r>
              <a:rPr lang="en-US" dirty="0"/>
              <a:t>. 1980;141:590–602; </a:t>
            </a:r>
            <a:r>
              <a:rPr lang="en-US" b="1" dirty="0"/>
              <a:t>2. </a:t>
            </a:r>
            <a:r>
              <a:rPr lang="en-US" dirty="0"/>
              <a:t>Stockdale AJ, et al. </a:t>
            </a:r>
            <a:r>
              <a:rPr lang="en-US" i="1" dirty="0"/>
              <a:t>J Hepatol</a:t>
            </a:r>
            <a:r>
              <a:rPr lang="en-US" dirty="0"/>
              <a:t>. 2020;73:523–32; </a:t>
            </a:r>
            <a:r>
              <a:rPr lang="en-US" b="1" dirty="0"/>
              <a:t>3. </a:t>
            </a:r>
            <a:r>
              <a:rPr lang="en-US" dirty="0"/>
              <a:t>Wedemeyer H, et al. </a:t>
            </a:r>
            <a:r>
              <a:rPr lang="en-US" i="1" dirty="0"/>
              <a:t>Nat Rev Gastroenterol Hepatol</a:t>
            </a:r>
            <a:r>
              <a:rPr lang="en-US" dirty="0"/>
              <a:t>. 2010;7:31–40; </a:t>
            </a:r>
            <a:r>
              <a:rPr lang="en-US" b="1" dirty="0"/>
              <a:t>4. </a:t>
            </a:r>
            <a:r>
              <a:rPr lang="en-US" dirty="0"/>
              <a:t>Fattovich G, et al. </a:t>
            </a:r>
            <a:r>
              <a:rPr lang="en-US" i="1" dirty="0"/>
              <a:t>Gut.</a:t>
            </a:r>
            <a:r>
              <a:rPr lang="en-US" dirty="0"/>
              <a:t> 2000;46:420–6; </a:t>
            </a:r>
            <a:r>
              <a:rPr lang="en-US" b="1" dirty="0"/>
              <a:t>5. </a:t>
            </a:r>
            <a:r>
              <a:rPr lang="en-US" dirty="0"/>
              <a:t>Romeo R, et al. </a:t>
            </a:r>
            <a:r>
              <a:rPr lang="en-US" i="1" dirty="0"/>
              <a:t>Gastroenterology.</a:t>
            </a:r>
            <a:r>
              <a:rPr lang="en-US" dirty="0"/>
              <a:t> 2009;136:1629–38; </a:t>
            </a:r>
            <a:r>
              <a:rPr lang="en-US" b="1" dirty="0"/>
              <a:t>6. </a:t>
            </a:r>
            <a:r>
              <a:rPr lang="en-US" dirty="0"/>
              <a:t>US FDA. Chronic Hepatitis D Virus Infection: Developing Drugs for Treatment Guidance for Industry. Draft Guidance. November 2019. Available at: </a:t>
            </a:r>
            <a:r>
              <a:rPr lang="en-US" dirty="0">
                <a:hlinkClick r:id="rId3"/>
              </a:rPr>
              <a:t>https://www.fda.gov/regulatory-information/search-fda-guidance-documents/chronic-hepatitis-d-virus-infection-developing-drugs-treatment-guidance-industry</a:t>
            </a:r>
            <a:r>
              <a:rPr lang="en-US" dirty="0"/>
              <a:t>. Accessed May 21, 2022.</a:t>
            </a:r>
          </a:p>
        </p:txBody>
      </p:sp>
    </p:spTree>
    <p:extLst>
      <p:ext uri="{BB962C8B-B14F-4D97-AF65-F5344CB8AC3E}">
        <p14:creationId xmlns:p14="http://schemas.microsoft.com/office/powerpoint/2010/main" val="1133157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9E25-9A96-444E-AFFB-EF7ADC82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Bulevirtide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F0444C0-1115-9E47-7D8B-3A29A845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9700"/>
            <a:ext cx="10972800" cy="4716465"/>
          </a:xfrm>
        </p:spPr>
        <p:txBody>
          <a:bodyPr/>
          <a:lstStyle/>
          <a:p>
            <a:pPr>
              <a:buClr>
                <a:srgbClr val="A50021"/>
              </a:buClr>
              <a:buSzPct val="125000"/>
            </a:pPr>
            <a:r>
              <a:rPr lang="en-US" sz="1800" dirty="0"/>
              <a:t>First-in-class entry inhibitor for treatment of chronic HDV</a:t>
            </a:r>
          </a:p>
          <a:p>
            <a:pPr>
              <a:buClr>
                <a:srgbClr val="A50021"/>
              </a:buClr>
              <a:buSzPct val="125000"/>
            </a:pPr>
            <a:r>
              <a:rPr lang="en-US" sz="1800" dirty="0"/>
              <a:t>Linear 47-amino acid chemically synthesized lipopeptide bearing an N-terminal myristoyl moiety and a C-terminal carboxamide</a:t>
            </a:r>
          </a:p>
          <a:p>
            <a:pPr>
              <a:buClr>
                <a:srgbClr val="A50021"/>
              </a:buClr>
              <a:buSzPct val="125000"/>
            </a:pPr>
            <a:r>
              <a:rPr lang="en-US" sz="1800" dirty="0"/>
              <a:t>Specifically binds to NTCP at the basolateral membrane of differentiated hepatocytes</a:t>
            </a:r>
          </a:p>
          <a:p>
            <a:pPr lvl="1">
              <a:buClr>
                <a:srgbClr val="A50021"/>
              </a:buClr>
              <a:buSzPct val="125000"/>
            </a:pPr>
            <a:r>
              <a:rPr lang="en-US" sz="1600" dirty="0"/>
              <a:t>This transporter is also used by HBV and HDV to enter hepatocytes</a:t>
            </a:r>
            <a:r>
              <a:rPr lang="en-US" sz="1600" baseline="30000" dirty="0"/>
              <a:t>1</a:t>
            </a:r>
          </a:p>
          <a:p>
            <a:pPr>
              <a:buClr>
                <a:srgbClr val="A50021"/>
              </a:buClr>
              <a:buSzPct val="125000"/>
            </a:pPr>
            <a:r>
              <a:rPr lang="en-US" sz="1800" dirty="0"/>
              <a:t>Shows very low off-target toxicity, and excellent safety and tolerability</a:t>
            </a:r>
          </a:p>
          <a:p>
            <a:pPr>
              <a:buClr>
                <a:srgbClr val="A50021"/>
              </a:buClr>
              <a:buSzPct val="125000"/>
            </a:pPr>
            <a:r>
              <a:rPr lang="en-US" sz="1800" dirty="0"/>
              <a:t>2-mg dosage conditionally approved in Europe for treatment of chronic HDV</a:t>
            </a:r>
            <a:r>
              <a:rPr lang="en-US" sz="1800" baseline="30000" dirty="0"/>
              <a:t>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163DA-C1A4-48D8-8320-5928CFBE6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0D49E90-5C10-03E1-8700-1281458B0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BLV, bulevirtide; HBsAg, hepatitis B surface antigen; HBV, hepatitis B virus; HDV, hepatitis D virus; NTCP, sodium taurocholate cotransporting polypeptide. </a:t>
            </a:r>
          </a:p>
          <a:p>
            <a:r>
              <a:rPr lang="en-US" b="1" dirty="0"/>
              <a:t>1. </a:t>
            </a:r>
            <a:r>
              <a:rPr lang="en-US" dirty="0"/>
              <a:t>Ni Y, et al. </a:t>
            </a:r>
            <a:r>
              <a:rPr lang="en-US" i="1" dirty="0"/>
              <a:t>Gastroenterology</a:t>
            </a:r>
            <a:r>
              <a:rPr lang="en-US" dirty="0"/>
              <a:t>. 2014;146:1070-83; </a:t>
            </a:r>
            <a:r>
              <a:rPr lang="en-US" b="1" dirty="0"/>
              <a:t>2.</a:t>
            </a:r>
            <a:r>
              <a:rPr lang="en-US" dirty="0"/>
              <a:t> Hepcludex [SmPC]. Bad Homburg, Germany: Myr GmbH; 7/20.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6AC7E4-C83F-41B2-91E0-E49446BB2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130" y="3908162"/>
            <a:ext cx="7751739" cy="240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6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9E25-9A96-444E-AFFB-EF7ADC82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F0444C0-1115-9E47-7D8B-3A29A845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9700"/>
            <a:ext cx="10972800" cy="4716465"/>
          </a:xfrm>
        </p:spPr>
        <p:txBody>
          <a:bodyPr/>
          <a:lstStyle/>
          <a:p>
            <a:pPr>
              <a:buClr>
                <a:srgbClr val="A50021"/>
              </a:buClr>
              <a:buSzPct val="125000"/>
            </a:pPr>
            <a:r>
              <a:rPr lang="en-US" dirty="0"/>
              <a:t>To evaluate the safety and efficacy of BLV administered subcutaneously at a dose of 2 or 10 mg qd for treatment of chronic HDV compared with no treatment at interim week 24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163DA-C1A4-48D8-8320-5928CFBE6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0D49E90-5C10-03E1-8700-1281458B0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BLV, bulevirtide; HDV, hepatitis D virus; qd, once daily.</a:t>
            </a:r>
          </a:p>
        </p:txBody>
      </p:sp>
    </p:spTree>
    <p:extLst>
      <p:ext uri="{BB962C8B-B14F-4D97-AF65-F5344CB8AC3E}">
        <p14:creationId xmlns:p14="http://schemas.microsoft.com/office/powerpoint/2010/main" val="2560324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9E25-9A96-444E-AFFB-EF7ADC82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design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F0444C0-1115-9E47-7D8B-3A29A845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172345"/>
            <a:ext cx="10972800" cy="2200602"/>
          </a:xfrm>
        </p:spPr>
        <p:txBody>
          <a:bodyPr>
            <a:spAutoFit/>
          </a:bodyPr>
          <a:lstStyle/>
          <a:p>
            <a:pPr marL="228600" indent="-228600">
              <a:spcBef>
                <a:spcPts val="0"/>
              </a:spcBef>
              <a:spcAft>
                <a:spcPts val="600"/>
              </a:spcAft>
              <a:buClr>
                <a:srgbClr val="A50021"/>
              </a:buClr>
              <a:buSzPct val="125000"/>
            </a:pPr>
            <a:r>
              <a:rPr lang="en-US" sz="1400" dirty="0"/>
              <a:t>Multicenter, open-label, randomized, Phase 3 study (NCT03852719) conducted in Germany, Italy, Russian Federation, Sweden (sites in the US screened but did not enroll patients)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Clr>
                <a:srgbClr val="A50021"/>
              </a:buClr>
              <a:buSzPct val="125000"/>
            </a:pPr>
            <a:r>
              <a:rPr lang="en-US" sz="1400" dirty="0"/>
              <a:t>Population: adults with chronic HDV with or without cirrhosis; 1× &lt; ALT &lt; 10× ULN; CPT ≤7 (controlled HIV coinfection was allowed)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Clr>
                <a:srgbClr val="A50021"/>
              </a:buClr>
              <a:buSzPct val="125000"/>
            </a:pPr>
            <a:r>
              <a:rPr lang="en-US" sz="1400" dirty="0"/>
              <a:t>Undetectable HDV RNA defined as below lower limit of detection (6 IU/mL)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Clr>
                <a:srgbClr val="A50021"/>
              </a:buClr>
              <a:buSzPct val="125000"/>
            </a:pPr>
            <a:r>
              <a:rPr lang="en-US" sz="1400" dirty="0"/>
              <a:t>Liver stiffness measured by elastography 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Clr>
                <a:srgbClr val="A50021"/>
              </a:buClr>
              <a:buSzPct val="125000"/>
            </a:pPr>
            <a:r>
              <a:rPr lang="en-US" sz="1400" dirty="0"/>
              <a:t>Secondary analyses: undetectable HDV RNA and ALT normalization (week 48); sustained virologic response at weeks 24 and 48; change from baseline in liver stiffness (measured by elastography; weeks 48, 96, 144, 192, and 240)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Clr>
                <a:srgbClr val="A50021"/>
              </a:buClr>
              <a:buSzPct val="125000"/>
            </a:pPr>
            <a:r>
              <a:rPr lang="en-US" sz="1400" dirty="0"/>
              <a:t>Statistical analyses: difference in response rates between treatment groups was calculated using Fisher exact test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163DA-C1A4-48D8-8320-5928CFBE6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0D49E90-5C10-03E1-8700-1281458B0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00" dirty="0"/>
              <a:t>ALT, alanine aminotransferase; BLV, bulevirtide; CPT, Child-Pugh-Turcotte; HBV, hepatitis B virus; HDV, hepatitis D virus; qd, once daily; sc, subcutaneous; ULN, upper limit of normal.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D33EA5-E42F-48C5-8D6E-B72AE2718AFC}"/>
              </a:ext>
            </a:extLst>
          </p:cNvPr>
          <p:cNvGrpSpPr/>
          <p:nvPr/>
        </p:nvGrpSpPr>
        <p:grpSpPr>
          <a:xfrm>
            <a:off x="2112436" y="1417638"/>
            <a:ext cx="7967127" cy="2345818"/>
            <a:chOff x="1612900" y="826393"/>
            <a:chExt cx="7967127" cy="2345818"/>
          </a:xfrm>
        </p:grpSpPr>
        <p:sp>
          <p:nvSpPr>
            <p:cNvPr id="7" name="TextBox 42">
              <a:extLst>
                <a:ext uri="{FF2B5EF4-FFF2-40B4-BE49-F238E27FC236}">
                  <a16:creationId xmlns:a16="http://schemas.microsoft.com/office/drawing/2014/main" id="{45046087-95E5-42F1-9D36-D2120C7EFE74}"/>
                </a:ext>
              </a:extLst>
            </p:cNvPr>
            <p:cNvSpPr txBox="1"/>
            <p:nvPr/>
          </p:nvSpPr>
          <p:spPr>
            <a:xfrm>
              <a:off x="3098449" y="1663958"/>
              <a:ext cx="805074" cy="1661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91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ea typeface="+mn-ea"/>
                  <a:cs typeface="+mn-cs"/>
                </a:rPr>
                <a:t>Week 0</a:t>
              </a: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582221B4-95ED-4541-ACF4-DED5AD4179E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571743" y="1831088"/>
              <a:ext cx="4206240" cy="90693"/>
            </a:xfrm>
            <a:custGeom>
              <a:avLst/>
              <a:gdLst>
                <a:gd name="T0" fmla="*/ 0 w 2433"/>
                <a:gd name="T1" fmla="*/ 256 h 256"/>
                <a:gd name="T2" fmla="*/ 0 w 2433"/>
                <a:gd name="T3" fmla="*/ 0 h 256"/>
                <a:gd name="T4" fmla="*/ 2433 w 2433"/>
                <a:gd name="T5" fmla="*/ 0 h 256"/>
                <a:gd name="T6" fmla="*/ 2433 w 2433"/>
                <a:gd name="T7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3" h="256">
                  <a:moveTo>
                    <a:pt x="0" y="256"/>
                  </a:moveTo>
                  <a:lnTo>
                    <a:pt x="0" y="0"/>
                  </a:lnTo>
                  <a:lnTo>
                    <a:pt x="2433" y="0"/>
                  </a:lnTo>
                  <a:lnTo>
                    <a:pt x="2433" y="256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" name="TextBox 48">
              <a:extLst>
                <a:ext uri="{FF2B5EF4-FFF2-40B4-BE49-F238E27FC236}">
                  <a16:creationId xmlns:a16="http://schemas.microsoft.com/office/drawing/2014/main" id="{BC8A66EA-E249-4E9E-8D06-621368106F16}"/>
                </a:ext>
              </a:extLst>
            </p:cNvPr>
            <p:cNvSpPr txBox="1"/>
            <p:nvPr/>
          </p:nvSpPr>
          <p:spPr>
            <a:xfrm>
              <a:off x="5444615" y="1663958"/>
              <a:ext cx="457200" cy="1661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291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dirty="0">
                  <a:solidFill>
                    <a:srgbClr val="E07070"/>
                  </a:solidFill>
                </a:rPr>
                <a:t>4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07070"/>
                  </a:solidFill>
                  <a:effectLst/>
                  <a:uLnTx/>
                  <a:uFillTx/>
                </a:rPr>
                <a:t>8</a:t>
              </a:r>
            </a:p>
          </p:txBody>
        </p: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E143D1C4-2075-4393-95FA-7368CFB00A07}"/>
                </a:ext>
              </a:extLst>
            </p:cNvPr>
            <p:cNvSpPr txBox="1"/>
            <p:nvPr/>
          </p:nvSpPr>
          <p:spPr>
            <a:xfrm>
              <a:off x="7549383" y="1663958"/>
              <a:ext cx="457200" cy="1661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291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144</a:t>
              </a:r>
            </a:p>
          </p:txBody>
        </p:sp>
        <p:sp>
          <p:nvSpPr>
            <p:cNvPr id="11" name="TextBox 50">
              <a:extLst>
                <a:ext uri="{FF2B5EF4-FFF2-40B4-BE49-F238E27FC236}">
                  <a16:creationId xmlns:a16="http://schemas.microsoft.com/office/drawing/2014/main" id="{D7B2E17A-795D-4910-9D8E-8D504E9117A6}"/>
                </a:ext>
              </a:extLst>
            </p:cNvPr>
            <p:cNvSpPr txBox="1"/>
            <p:nvPr/>
          </p:nvSpPr>
          <p:spPr>
            <a:xfrm>
              <a:off x="8546119" y="1663958"/>
              <a:ext cx="274320" cy="1661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291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240</a:t>
              </a:r>
            </a:p>
          </p:txBody>
        </p:sp>
        <p:sp>
          <p:nvSpPr>
            <p:cNvPr id="14" name="Textfeld 80">
              <a:extLst>
                <a:ext uri="{FF2B5EF4-FFF2-40B4-BE49-F238E27FC236}">
                  <a16:creationId xmlns:a16="http://schemas.microsoft.com/office/drawing/2014/main" id="{E59CE570-BB76-434D-B4C2-E573E8C4D0DD}"/>
                </a:ext>
              </a:extLst>
            </p:cNvPr>
            <p:cNvSpPr txBox="1"/>
            <p:nvPr/>
          </p:nvSpPr>
          <p:spPr>
            <a:xfrm>
              <a:off x="3038856" y="2151325"/>
              <a:ext cx="274320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n=51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9B668F-418D-4969-A976-BCE6A03A8F5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17023" y="2152664"/>
              <a:ext cx="2057839" cy="2743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121893" tIns="60947" rIns="121893" bIns="60947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291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MS Mincho" pitchFamily="49" charset="-128"/>
                </a:rPr>
                <a:t>No </a:t>
              </a:r>
              <a:r>
                <a:rPr lang="en-US" altLang="en-US" sz="1200" b="1" kern="0" dirty="0">
                  <a:solidFill>
                    <a:schemeClr val="bg1"/>
                  </a:solidFill>
                  <a:latin typeface="+mn-lt"/>
                  <a:ea typeface="MS Mincho" pitchFamily="49" charset="-128"/>
                </a:rPr>
                <a:t>tr</a:t>
              </a:r>
              <a:r>
                <a:rPr kumimoji="0" lang="en-US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MS Mincho" pitchFamily="49" charset="-128"/>
                </a:rPr>
                <a:t>eatment</a:t>
              </a:r>
              <a:endParaRPr kumimoji="0" lang="en-US" altLang="en-US" sz="1200" b="1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Mincho" pitchFamily="49" charset="-12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9A40EAC-FB07-4473-8471-0411FD202C1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74863" y="2152664"/>
              <a:ext cx="2103120" cy="274320"/>
            </a:xfrm>
            <a:prstGeom prst="rect">
              <a:avLst/>
            </a:prstGeom>
            <a:solidFill>
              <a:srgbClr val="5171A5"/>
            </a:solidFill>
            <a:ln>
              <a:noFill/>
            </a:ln>
          </p:spPr>
          <p:txBody>
            <a:bodyPr lIns="121893" tIns="60947" rIns="121893" bIns="60947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291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0" lang="de-DE" sz="1200" b="1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+mn-cs"/>
                </a:rPr>
                <a:t>BLV </a:t>
              </a:r>
              <a:r>
                <a:rPr kumimoji="0" lang="en-US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MS Mincho" pitchFamily="49" charset="-128"/>
                  <a:cs typeface="+mn-cs"/>
                </a:rPr>
                <a:t>10 mg sc qd*</a:t>
              </a:r>
              <a:endParaRPr kumimoji="0" lang="en-US" altLang="en-US" sz="12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Mincho" pitchFamily="49" charset="-128"/>
                <a:cs typeface="+mn-cs"/>
              </a:endParaRPr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651046E3-647B-4051-8752-3D152266E7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5517" y="2289824"/>
              <a:ext cx="914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 type="diamond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0" tIns="45718" rIns="91430" bIns="4571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charset="0"/>
              </a:endParaRPr>
            </a:p>
          </p:txBody>
        </p:sp>
        <p:sp>
          <p:nvSpPr>
            <p:cNvPr id="18" name="Textfeld 79">
              <a:extLst>
                <a:ext uri="{FF2B5EF4-FFF2-40B4-BE49-F238E27FC236}">
                  <a16:creationId xmlns:a16="http://schemas.microsoft.com/office/drawing/2014/main" id="{EDAB6446-66C2-4A38-8956-E4DC2D1136E0}"/>
                </a:ext>
              </a:extLst>
            </p:cNvPr>
            <p:cNvSpPr txBox="1"/>
            <p:nvPr/>
          </p:nvSpPr>
          <p:spPr>
            <a:xfrm>
              <a:off x="3038856" y="2523268"/>
              <a:ext cx="274320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n=49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431309A-AEE0-45F6-BCA0-867505F9A0B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25526" y="2524607"/>
              <a:ext cx="4152457" cy="27432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121893" tIns="60947" rIns="121893" bIns="60947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291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0" lang="de-DE" sz="1200" b="1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+mn-cs"/>
                </a:rPr>
                <a:t>BLV </a:t>
              </a:r>
              <a:r>
                <a:rPr kumimoji="0" lang="en-US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MS Mincho" pitchFamily="49" charset="-128"/>
                  <a:cs typeface="+mn-cs"/>
                </a:rPr>
                <a:t>2 mg sc qd*</a:t>
              </a:r>
              <a:endParaRPr kumimoji="0" lang="en-US" altLang="en-US" sz="12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Mincho" pitchFamily="49" charset="-128"/>
                <a:cs typeface="+mn-cs"/>
              </a:endParaRPr>
            </a:p>
          </p:txBody>
        </p:sp>
        <p:sp>
          <p:nvSpPr>
            <p:cNvPr id="20" name="Rechteck: abgerundete Ecken 62">
              <a:extLst>
                <a:ext uri="{FF2B5EF4-FFF2-40B4-BE49-F238E27FC236}">
                  <a16:creationId xmlns:a16="http://schemas.microsoft.com/office/drawing/2014/main" id="{56ED3641-FE01-423F-9793-5B7C92CA4049}"/>
                </a:ext>
              </a:extLst>
            </p:cNvPr>
            <p:cNvSpPr/>
            <p:nvPr/>
          </p:nvSpPr>
          <p:spPr>
            <a:xfrm>
              <a:off x="7683293" y="2030379"/>
              <a:ext cx="1048706" cy="25810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Follow-up 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Line 4">
              <a:extLst>
                <a:ext uri="{FF2B5EF4-FFF2-40B4-BE49-F238E27FC236}">
                  <a16:creationId xmlns:a16="http://schemas.microsoft.com/office/drawing/2014/main" id="{FFCAFFFF-2E9C-41AF-9F71-13D2351C68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5517" y="2661767"/>
              <a:ext cx="914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 type="diamond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0" tIns="45718" rIns="91430" bIns="4571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charset="0"/>
              </a:endParaRPr>
            </a:p>
          </p:txBody>
        </p:sp>
        <p:sp>
          <p:nvSpPr>
            <p:cNvPr id="22" name="Textfeld 78">
              <a:extLst>
                <a:ext uri="{FF2B5EF4-FFF2-40B4-BE49-F238E27FC236}">
                  <a16:creationId xmlns:a16="http://schemas.microsoft.com/office/drawing/2014/main" id="{4A3C5FF9-3DA0-4E82-A68A-E289D6DB1450}"/>
                </a:ext>
              </a:extLst>
            </p:cNvPr>
            <p:cNvSpPr txBox="1"/>
            <p:nvPr/>
          </p:nvSpPr>
          <p:spPr>
            <a:xfrm>
              <a:off x="3038856" y="2895212"/>
              <a:ext cx="274320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n=50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52C2040-B545-45BB-AEA0-EF128E89182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25526" y="2896551"/>
              <a:ext cx="4152457" cy="274320"/>
            </a:xfrm>
            <a:prstGeom prst="rect">
              <a:avLst/>
            </a:prstGeom>
            <a:solidFill>
              <a:srgbClr val="5171A5"/>
            </a:solidFill>
            <a:ln>
              <a:noFill/>
            </a:ln>
          </p:spPr>
          <p:txBody>
            <a:bodyPr lIns="121893" tIns="60947" rIns="121893" bIns="60947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291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0" lang="de-DE" sz="1200" b="1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+mn-cs"/>
                </a:rPr>
                <a:t>BLV </a:t>
              </a:r>
              <a:r>
                <a:rPr kumimoji="0" lang="en-US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MS Mincho" pitchFamily="49" charset="-128"/>
                  <a:cs typeface="+mn-cs"/>
                </a:rPr>
                <a:t>10 mg sc qd*</a:t>
              </a:r>
              <a:endParaRPr kumimoji="0" lang="en-US" altLang="en-US" sz="12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MS Mincho" pitchFamily="49" charset="-128"/>
                <a:cs typeface="+mn-cs"/>
              </a:endParaRPr>
            </a:p>
          </p:txBody>
        </p:sp>
        <p:sp>
          <p:nvSpPr>
            <p:cNvPr id="24" name="Line 4">
              <a:extLst>
                <a:ext uri="{FF2B5EF4-FFF2-40B4-BE49-F238E27FC236}">
                  <a16:creationId xmlns:a16="http://schemas.microsoft.com/office/drawing/2014/main" id="{9BDE25CA-3911-40F2-8323-9955322FAB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5517" y="3033711"/>
              <a:ext cx="914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 type="diamond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0" tIns="45718" rIns="91430" bIns="4571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charset="0"/>
              </a:endParaRPr>
            </a:p>
          </p:txBody>
        </p:sp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F8B4670D-4F7D-4C2D-AE58-9F1DA0F6B6F6}"/>
                </a:ext>
              </a:extLst>
            </p:cNvPr>
            <p:cNvSpPr txBox="1"/>
            <p:nvPr/>
          </p:nvSpPr>
          <p:spPr>
            <a:xfrm>
              <a:off x="5155994" y="826393"/>
              <a:ext cx="4295391" cy="561692"/>
            </a:xfrm>
            <a:prstGeom prst="rect">
              <a:avLst/>
            </a:prstGeom>
            <a:noFill/>
            <a:ln>
              <a:solidFill>
                <a:srgbClr val="E07070"/>
              </a:solidFill>
            </a:ln>
          </p:spPr>
          <p:txBody>
            <a:bodyPr wrap="square" rIns="9144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fontAlgn="base" hangingPunct="0">
                <a:spcAft>
                  <a:spcPct val="0"/>
                </a:spcAft>
                <a:buClr>
                  <a:srgbClr val="990000"/>
                </a:buClr>
                <a:defRPr/>
              </a:pPr>
              <a:r>
                <a:rPr lang="en-US" sz="1050" b="1" kern="0" dirty="0">
                  <a:solidFill>
                    <a:srgbClr val="E07070"/>
                  </a:solidFill>
                </a:rPr>
                <a:t>Primary endpoint: c</a:t>
              </a:r>
              <a:r>
                <a:rPr kumimoji="0" lang="en-US" sz="1050" b="1" i="0" strike="noStrike" kern="0" cap="none" spc="0" normalizeH="0" baseline="0" noProof="0" dirty="0">
                  <a:ln>
                    <a:noFill/>
                  </a:ln>
                  <a:solidFill>
                    <a:srgbClr val="E07070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ombined response</a:t>
              </a:r>
            </a:p>
            <a:p>
              <a:pPr marL="171450" marR="0" lvl="0" indent="-171450" defTabSz="914400" rtl="0" eaLnBrk="0" fontAlgn="base" latinLnBrk="0" hangingPunct="0">
                <a:lnSpc>
                  <a:spcPct val="100000"/>
                </a:lnSpc>
                <a:spcAft>
                  <a:spcPct val="0"/>
                </a:spcAft>
                <a:buClr>
                  <a:srgbClr val="E0707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Undetectable HDV RNA </a:t>
              </a:r>
              <a:r>
                <a:rPr kumimoji="0" lang="en-US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or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 decrease by ≥2 log</a:t>
              </a:r>
              <a:r>
                <a:rPr kumimoji="0" lang="en-US" sz="1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10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 IU/mL from baseline</a:t>
              </a:r>
            </a:p>
            <a:p>
              <a:pPr marL="171450" marR="0" lvl="0" indent="-171450" defTabSz="914400" rtl="0" eaLnBrk="0" fontAlgn="base" latinLnBrk="0" hangingPunct="0">
                <a:lnSpc>
                  <a:spcPct val="100000"/>
                </a:lnSpc>
                <a:spcAft>
                  <a:spcPct val="0"/>
                </a:spcAft>
                <a:buClr>
                  <a:srgbClr val="E0707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en-US" sz="10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N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ormal ALT</a:t>
              </a:r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D3A1CF3C-9BC8-47E1-8FB3-86FF3D83DDE8}"/>
                </a:ext>
              </a:extLst>
            </p:cNvPr>
            <p:cNvSpPr/>
            <p:nvPr/>
          </p:nvSpPr>
          <p:spPr bwMode="auto">
            <a:xfrm flipV="1">
              <a:off x="5553456" y="1456772"/>
              <a:ext cx="228600" cy="154169"/>
            </a:xfrm>
            <a:prstGeom prst="triangle">
              <a:avLst/>
            </a:prstGeom>
            <a:solidFill>
              <a:srgbClr val="E0707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Char char="•"/>
                <a:tabLst/>
              </a:pPr>
              <a:endParaRPr kumimoji="0" lang="en-US" sz="36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7" name="Rechteck: abgerundete Ecken 62">
              <a:extLst>
                <a:ext uri="{FF2B5EF4-FFF2-40B4-BE49-F238E27FC236}">
                  <a16:creationId xmlns:a16="http://schemas.microsoft.com/office/drawing/2014/main" id="{8C8A15AC-6BDF-4ED9-BD80-3DF9DA2F3014}"/>
                </a:ext>
              </a:extLst>
            </p:cNvPr>
            <p:cNvSpPr/>
            <p:nvPr/>
          </p:nvSpPr>
          <p:spPr>
            <a:xfrm>
              <a:off x="8531321" y="1337166"/>
              <a:ext cx="1048706" cy="258105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FF7171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0F15130-2462-49B6-A71A-DDE2D414A249}"/>
                </a:ext>
              </a:extLst>
            </p:cNvPr>
            <p:cNvSpPr/>
            <p:nvPr/>
          </p:nvSpPr>
          <p:spPr bwMode="auto">
            <a:xfrm flipV="1">
              <a:off x="4509302" y="1438215"/>
              <a:ext cx="228600" cy="154169"/>
            </a:xfrm>
            <a:prstGeom prst="triangle">
              <a:avLst/>
            </a:prstGeom>
            <a:solidFill>
              <a:srgbClr val="99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Char char="•"/>
                <a:tabLst/>
              </a:pPr>
              <a:endParaRPr kumimoji="0" lang="en-US" sz="36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9" name="TextBox 54">
              <a:extLst>
                <a:ext uri="{FF2B5EF4-FFF2-40B4-BE49-F238E27FC236}">
                  <a16:creationId xmlns:a16="http://schemas.microsoft.com/office/drawing/2014/main" id="{655C903C-BE22-4D8C-9AE2-1387C7C5DD1F}"/>
                </a:ext>
              </a:extLst>
            </p:cNvPr>
            <p:cNvSpPr txBox="1"/>
            <p:nvPr/>
          </p:nvSpPr>
          <p:spPr>
            <a:xfrm>
              <a:off x="4388128" y="1663958"/>
              <a:ext cx="457200" cy="1661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291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990000"/>
                  </a:solidFill>
                  <a:effectLst/>
                  <a:uLnTx/>
                  <a:uFillTx/>
                </a:rPr>
                <a:t>24</a:t>
              </a:r>
            </a:p>
          </p:txBody>
        </p:sp>
        <p:sp>
          <p:nvSpPr>
            <p:cNvPr id="30" name="TextBox 72">
              <a:extLst>
                <a:ext uri="{FF2B5EF4-FFF2-40B4-BE49-F238E27FC236}">
                  <a16:creationId xmlns:a16="http://schemas.microsoft.com/office/drawing/2014/main" id="{4976CECB-BCB4-496D-9349-53005CF8529A}"/>
                </a:ext>
              </a:extLst>
            </p:cNvPr>
            <p:cNvSpPr txBox="1"/>
            <p:nvPr/>
          </p:nvSpPr>
          <p:spPr>
            <a:xfrm>
              <a:off x="4210901" y="826393"/>
              <a:ext cx="825403" cy="561692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wrap="square" rIns="9144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base" hangingPunct="0">
                <a:spcAft>
                  <a:spcPct val="0"/>
                </a:spcAft>
                <a:buClr>
                  <a:srgbClr val="990000"/>
                </a:buClr>
                <a:defRPr/>
              </a:pPr>
              <a:r>
                <a:rPr lang="en-US" sz="1200" b="1" kern="0" dirty="0">
                  <a:solidFill>
                    <a:schemeClr val="bg1"/>
                  </a:solidFill>
                </a:rPr>
                <a:t>Interim analysis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FA0C2E6-97AA-4026-81C9-01AC7C7206C0}"/>
                </a:ext>
              </a:extLst>
            </p:cNvPr>
            <p:cNvSpPr/>
            <p:nvPr/>
          </p:nvSpPr>
          <p:spPr bwMode="auto">
            <a:xfrm>
              <a:off x="3596987" y="2151325"/>
              <a:ext cx="4152457" cy="2411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Char char="•"/>
                <a:tabLst/>
              </a:pPr>
              <a:endParaRPr kumimoji="0" lang="en-US" sz="36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62741E8B-8894-435C-A42A-3515F476BD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77983" y="1830835"/>
              <a:ext cx="914400" cy="90693"/>
            </a:xfrm>
            <a:custGeom>
              <a:avLst/>
              <a:gdLst>
                <a:gd name="T0" fmla="*/ 0 w 2433"/>
                <a:gd name="T1" fmla="*/ 256 h 256"/>
                <a:gd name="T2" fmla="*/ 0 w 2433"/>
                <a:gd name="T3" fmla="*/ 0 h 256"/>
                <a:gd name="T4" fmla="*/ 2433 w 2433"/>
                <a:gd name="T5" fmla="*/ 0 h 256"/>
                <a:gd name="T6" fmla="*/ 2433 w 2433"/>
                <a:gd name="T7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3" h="256">
                  <a:moveTo>
                    <a:pt x="0" y="256"/>
                  </a:moveTo>
                  <a:lnTo>
                    <a:pt x="0" y="0"/>
                  </a:lnTo>
                  <a:lnTo>
                    <a:pt x="2433" y="0"/>
                  </a:lnTo>
                  <a:lnTo>
                    <a:pt x="2433" y="256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4238817-F119-40BF-B4E6-573E9BE89072}"/>
                </a:ext>
              </a:extLst>
            </p:cNvPr>
            <p:cNvGrpSpPr/>
            <p:nvPr/>
          </p:nvGrpSpPr>
          <p:grpSpPr>
            <a:xfrm>
              <a:off x="6613687" y="1828236"/>
              <a:ext cx="107809" cy="154546"/>
              <a:chOff x="7734294" y="2417004"/>
              <a:chExt cx="107809" cy="154546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1CB9332-B4E3-4295-B66C-36C4F8745F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734294" y="2417004"/>
                <a:ext cx="48408" cy="154546"/>
              </a:xfrm>
              <a:prstGeom prst="line">
                <a:avLst/>
              </a:prstGeom>
              <a:noFill/>
              <a:ln w="12700" cap="flat" cmpd="sng" algn="ctr">
                <a:solidFill>
                  <a:srgbClr val="A6A6A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22468723-740B-4402-8857-F111C5B2FC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793695" y="2417004"/>
                <a:ext cx="48408" cy="154546"/>
              </a:xfrm>
              <a:prstGeom prst="line">
                <a:avLst/>
              </a:prstGeom>
              <a:noFill/>
              <a:ln w="12700" cap="flat" cmpd="sng" algn="ctr">
                <a:solidFill>
                  <a:srgbClr val="A6A6A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8AACCE2B-9AF0-4566-87AD-04AA60C848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766376" y="2417004"/>
                <a:ext cx="48408" cy="154546"/>
              </a:xfrm>
              <a:prstGeom prst="line">
                <a:avLst/>
              </a:prstGeom>
              <a:noFill/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9D7D1B-2D47-4612-89F5-FEE7D5BB113E}"/>
                </a:ext>
              </a:extLst>
            </p:cNvPr>
            <p:cNvGrpSpPr/>
            <p:nvPr/>
          </p:nvGrpSpPr>
          <p:grpSpPr>
            <a:xfrm>
              <a:off x="8175564" y="1821479"/>
              <a:ext cx="107809" cy="154546"/>
              <a:chOff x="7734294" y="2417004"/>
              <a:chExt cx="107809" cy="154546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A5D686A3-1052-4639-9732-9B1372A924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734294" y="2417004"/>
                <a:ext cx="48408" cy="154546"/>
              </a:xfrm>
              <a:prstGeom prst="line">
                <a:avLst/>
              </a:prstGeom>
              <a:noFill/>
              <a:ln w="12700" cap="flat" cmpd="sng" algn="ctr">
                <a:solidFill>
                  <a:srgbClr val="A6A6A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E3437E84-7260-47C6-A9DC-21099C33A4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793695" y="2417004"/>
                <a:ext cx="48408" cy="154546"/>
              </a:xfrm>
              <a:prstGeom prst="line">
                <a:avLst/>
              </a:prstGeom>
              <a:noFill/>
              <a:ln w="12700" cap="flat" cmpd="sng" algn="ctr">
                <a:solidFill>
                  <a:srgbClr val="A6A6A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0C98BAF-B242-4AF1-9B74-6B79A45F26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766376" y="2417004"/>
                <a:ext cx="48408" cy="154546"/>
              </a:xfrm>
              <a:prstGeom prst="line">
                <a:avLst/>
              </a:prstGeom>
              <a:noFill/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B23CE18A-44CF-4AC0-8EC7-F602A495C5F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571743" y="1831088"/>
              <a:ext cx="2103120" cy="90693"/>
            </a:xfrm>
            <a:custGeom>
              <a:avLst/>
              <a:gdLst>
                <a:gd name="T0" fmla="*/ 0 w 2433"/>
                <a:gd name="T1" fmla="*/ 256 h 256"/>
                <a:gd name="T2" fmla="*/ 0 w 2433"/>
                <a:gd name="T3" fmla="*/ 0 h 256"/>
                <a:gd name="T4" fmla="*/ 2433 w 2433"/>
                <a:gd name="T5" fmla="*/ 0 h 256"/>
                <a:gd name="T6" fmla="*/ 2433 w 2433"/>
                <a:gd name="T7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3" h="256">
                  <a:moveTo>
                    <a:pt x="0" y="256"/>
                  </a:moveTo>
                  <a:lnTo>
                    <a:pt x="0" y="0"/>
                  </a:lnTo>
                  <a:lnTo>
                    <a:pt x="2433" y="0"/>
                  </a:lnTo>
                  <a:lnTo>
                    <a:pt x="2433" y="256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89215F0A-D19C-4213-807E-4C4C79B9499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571743" y="1831087"/>
              <a:ext cx="1051560" cy="90693"/>
            </a:xfrm>
            <a:custGeom>
              <a:avLst/>
              <a:gdLst>
                <a:gd name="T0" fmla="*/ 0 w 2433"/>
                <a:gd name="T1" fmla="*/ 256 h 256"/>
                <a:gd name="T2" fmla="*/ 0 w 2433"/>
                <a:gd name="T3" fmla="*/ 0 h 256"/>
                <a:gd name="T4" fmla="*/ 2433 w 2433"/>
                <a:gd name="T5" fmla="*/ 0 h 256"/>
                <a:gd name="T6" fmla="*/ 2433 w 2433"/>
                <a:gd name="T7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3" h="256">
                  <a:moveTo>
                    <a:pt x="0" y="256"/>
                  </a:moveTo>
                  <a:lnTo>
                    <a:pt x="0" y="0"/>
                  </a:lnTo>
                  <a:lnTo>
                    <a:pt x="2433" y="0"/>
                  </a:lnTo>
                  <a:lnTo>
                    <a:pt x="2433" y="256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7" name="TextBox 4">
              <a:extLst>
                <a:ext uri="{FF2B5EF4-FFF2-40B4-BE49-F238E27FC236}">
                  <a16:creationId xmlns:a16="http://schemas.microsoft.com/office/drawing/2014/main" id="{D243A695-6DCA-4A10-9AF9-6F32A0454511}"/>
                </a:ext>
              </a:extLst>
            </p:cNvPr>
            <p:cNvSpPr txBox="1"/>
            <p:nvPr/>
          </p:nvSpPr>
          <p:spPr>
            <a:xfrm>
              <a:off x="1612900" y="2151325"/>
              <a:ext cx="1359285" cy="1019545"/>
            </a:xfrm>
            <a:prstGeom prst="rect">
              <a:avLst/>
            </a:prstGeom>
            <a:solidFill>
              <a:srgbClr val="EAEAEA"/>
            </a:solidFill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/>
                <a:t>N=150 randomized 1:1:1, stratified by liver cirrhosis</a:t>
              </a:r>
            </a:p>
            <a:p>
              <a:pPr algn="ctr"/>
              <a:r>
                <a:rPr lang="en-US" sz="1200" dirty="0"/>
                <a:t>status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12A2053-B78A-B721-0C28-0CB922690119}"/>
              </a:ext>
            </a:extLst>
          </p:cNvPr>
          <p:cNvSpPr txBox="1"/>
          <p:nvPr/>
        </p:nvSpPr>
        <p:spPr>
          <a:xfrm>
            <a:off x="2006392" y="3741531"/>
            <a:ext cx="8550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kern="0" dirty="0">
                <a:cs typeface="Calibri" panose="020F0502020204030204" pitchFamily="34" charset="0"/>
              </a:rPr>
              <a:t>*Nucleos(t)ide analogues for treatment of underlying HBV infection were allowed if indicated by treatment guidelines.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65746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A401-6DDA-2725-DA8F-D3A06397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characteristics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3F5C-DCA8-F305-6E14-059BB09EC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0071F5-C132-55EC-A744-10A668182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ALT, alanine aminotransferase; BLV, bulevirtide; HBeAg, hepatitis B “e” antigen; HBsAg, hepatitis B surface antigen; HBV, hepatitis B virus; HDV, hepatitis D virus; IQR, interquartile range; SD, standard deviation.</a:t>
            </a:r>
          </a:p>
        </p:txBody>
      </p:sp>
      <p:graphicFrame>
        <p:nvGraphicFramePr>
          <p:cNvPr id="6" name="Table 19">
            <a:extLst>
              <a:ext uri="{FF2B5EF4-FFF2-40B4-BE49-F238E27FC236}">
                <a16:creationId xmlns:a16="http://schemas.microsoft.com/office/drawing/2014/main" id="{2124C091-1B0E-D335-C29C-92618202E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612677"/>
              </p:ext>
            </p:extLst>
          </p:nvPr>
        </p:nvGraphicFramePr>
        <p:xfrm>
          <a:off x="1356085" y="1388528"/>
          <a:ext cx="9475201" cy="5055362"/>
        </p:xfrm>
        <a:graphic>
          <a:graphicData uri="http://schemas.openxmlformats.org/drawingml/2006/table">
            <a:tbl>
              <a:tblPr firstRow="1" bandRow="1">
                <a:effectLst/>
                <a:tableStyleId>{EB344D84-9AFB-497E-A393-DC336BA19D2E}</a:tableStyleId>
              </a:tblPr>
              <a:tblGrid>
                <a:gridCol w="3180334">
                  <a:extLst>
                    <a:ext uri="{9D8B030D-6E8A-4147-A177-3AD203B41FA5}">
                      <a16:colId xmlns:a16="http://schemas.microsoft.com/office/drawing/2014/main" val="3363844710"/>
                    </a:ext>
                  </a:extLst>
                </a:gridCol>
                <a:gridCol w="2099832">
                  <a:extLst>
                    <a:ext uri="{9D8B030D-6E8A-4147-A177-3AD203B41FA5}">
                      <a16:colId xmlns:a16="http://schemas.microsoft.com/office/drawing/2014/main" val="1586609073"/>
                    </a:ext>
                  </a:extLst>
                </a:gridCol>
                <a:gridCol w="2099832">
                  <a:extLst>
                    <a:ext uri="{9D8B030D-6E8A-4147-A177-3AD203B41FA5}">
                      <a16:colId xmlns:a16="http://schemas.microsoft.com/office/drawing/2014/main" val="387926059"/>
                    </a:ext>
                  </a:extLst>
                </a:gridCol>
                <a:gridCol w="2095203">
                  <a:extLst>
                    <a:ext uri="{9D8B030D-6E8A-4147-A177-3AD203B41FA5}">
                      <a16:colId xmlns:a16="http://schemas.microsoft.com/office/drawing/2014/main" val="304716902"/>
                    </a:ext>
                  </a:extLst>
                </a:gridCol>
              </a:tblGrid>
              <a:tr h="3087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5595" marR="65595" marT="18288" marB="1828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de-DE" sz="11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No Treatment</a:t>
                      </a:r>
                      <a:br>
                        <a:rPr kumimoji="0" lang="de-DE" sz="11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US" sz="11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n=51</a:t>
                      </a:r>
                      <a:endParaRPr lang="de-DE" sz="115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11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BLV 2 mg </a:t>
                      </a:r>
                      <a:br>
                        <a:rPr kumimoji="0" lang="en-US" sz="11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US" sz="11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n=49</a:t>
                      </a:r>
                      <a:endParaRPr lang="de-DE" sz="115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11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BLV 10 mg</a:t>
                      </a:r>
                      <a:br>
                        <a:rPr kumimoji="0" lang="en-US" sz="11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US" sz="11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n=50</a:t>
                      </a:r>
                      <a:endParaRPr lang="de-DE" sz="115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71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618673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Mean age</a:t>
                      </a: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y (SD)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40.5 (7.5)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8890" marR="889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43.6 (9.0)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41.3 (8.5)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079158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Men</a:t>
                      </a: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n (%)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26 </a:t>
                      </a: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(51)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30 (61)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30 (60)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435976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Race</a:t>
                      </a: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n (%)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546463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White </a:t>
                      </a:r>
                    </a:p>
                  </a:txBody>
                  <a:tcPr marL="274320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 (78)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41 (84)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43 (86)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108162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Asian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4320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(22)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(16)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 (12)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600944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Black 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4320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(2)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918185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Cirrhosis</a:t>
                      </a: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, n (%)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25 (49)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23 (47)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23 (46)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479574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Mean liver stiffness</a:t>
                      </a: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, kPa (SD)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15.26 (8.95)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kern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13.99 (8.19)</a:t>
                      </a:r>
                      <a:endParaRPr lang="de-DE" sz="11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kern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14.81 (9.26)</a:t>
                      </a:r>
                      <a:endParaRPr lang="de-DE" sz="11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05931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&gt;20 kPa, n (%)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4320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(20)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 (18)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(20)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419178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Mean ALT</a:t>
                      </a:r>
                      <a:r>
                        <a:rPr lang="nl-NL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U/L (SD)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kern="12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101.6 (61.9)</a:t>
                      </a:r>
                      <a:endParaRPr lang="de-DE" sz="1150" baseline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kern="12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107.9 (62.5)</a:t>
                      </a:r>
                      <a:endParaRPr lang="de-DE" sz="1150" baseline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kern="12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123.4 (80.6)</a:t>
                      </a:r>
                      <a:endParaRPr lang="de-DE" sz="1150" baseline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616441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Median HDV RNA</a:t>
                      </a: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log</a:t>
                      </a:r>
                      <a:r>
                        <a:rPr lang="en-US" sz="1150" b="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IU/mL (IQR)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kern="12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5.38 (1.84)</a:t>
                      </a:r>
                      <a:endParaRPr lang="de-DE" sz="11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kern="12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5.23 (1.30)</a:t>
                      </a:r>
                      <a:endParaRPr lang="de-DE" sz="11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kern="12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5.03 (1.85)</a:t>
                      </a:r>
                      <a:endParaRPr lang="de-DE" sz="11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939896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HBV genotype</a:t>
                      </a: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n (%)</a:t>
                      </a: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051210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26511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</a:t>
                      </a: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</a:rPr>
                        <a:t>0</a:t>
                      </a:r>
                      <a:endParaRPr lang="en-US" sz="11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</a:rPr>
                        <a:t>2 (4)</a:t>
                      </a:r>
                      <a:endParaRPr lang="en-US" sz="11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</a:rPr>
                        <a:t>2 (4)</a:t>
                      </a:r>
                      <a:endParaRPr lang="en-US" sz="11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863338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26511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</a:t>
                      </a: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</a:rPr>
                        <a:t>10 (20)</a:t>
                      </a:r>
                      <a:endParaRPr lang="en-US" sz="11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</a:rPr>
                        <a:t>16 (33)</a:t>
                      </a:r>
                      <a:endParaRPr lang="en-US" sz="11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</a:rPr>
                        <a:t>12 (24)</a:t>
                      </a:r>
                      <a:endParaRPr lang="en-US" sz="11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207924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26511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Missing</a:t>
                      </a: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</a:rPr>
                        <a:t>41 (80)</a:t>
                      </a:r>
                      <a:endParaRPr lang="en-US" sz="11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18288" marB="18288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</a:rPr>
                        <a:t>32 (65)</a:t>
                      </a:r>
                      <a:endParaRPr lang="en-US" sz="115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18288" marB="18288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37 (74)</a:t>
                      </a:r>
                    </a:p>
                  </a:txBody>
                  <a:tcPr marL="44450" marR="44450" marT="18288" marB="18288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114759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HDV genotype</a:t>
                      </a: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, n (%)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876264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365760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51 (100)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49 (100)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49 (98)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633334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365760" marR="65405"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 (2)</a:t>
                      </a:r>
                      <a:endParaRPr lang="de-DE" sz="11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309813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Mean HBsAg</a:t>
                      </a: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log</a:t>
                      </a:r>
                      <a:r>
                        <a:rPr lang="de-DE" sz="1150" b="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IU/mL (SD)</a:t>
                      </a:r>
                      <a:endParaRPr lang="de-DE" sz="11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3.676 (0.465)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3.667 (0.511)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3.615 (0.575)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384756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Mean HBV DNA</a:t>
                      </a: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log</a:t>
                      </a:r>
                      <a:r>
                        <a:rPr lang="de-DE" sz="1150" b="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IU/mL (SD)</a:t>
                      </a:r>
                    </a:p>
                  </a:txBody>
                  <a:tcPr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0.885 (0.989)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1.311 (1.300)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1.110 (1.263)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699792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284163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Positive, n (%)</a:t>
                      </a:r>
                    </a:p>
                  </a:txBody>
                  <a:tcPr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(25) 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(31)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(22)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254714"/>
                  </a:ext>
                </a:extLst>
              </a:tr>
              <a:tr h="1650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HBeAg positive</a:t>
                      </a: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n (%)</a:t>
                      </a:r>
                    </a:p>
                  </a:txBody>
                  <a:tcPr marT="18288" marB="1828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 (8)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 (8)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 (14)</a:t>
                      </a:r>
                    </a:p>
                  </a:txBody>
                  <a:tcPr marL="65405" marR="65405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578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805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A401-6DDA-2725-DA8F-D3A06397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HDV RNA over time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9D2E50-5494-A8C3-9B73-5B6186805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830997"/>
          </a:xfrm>
        </p:spPr>
        <p:txBody>
          <a:bodyPr>
            <a:spAutoFit/>
          </a:bodyPr>
          <a:lstStyle/>
          <a:p>
            <a:pPr>
              <a:buClr>
                <a:srgbClr val="A50021"/>
              </a:buClr>
              <a:buSzPct val="125000"/>
            </a:pPr>
            <a:r>
              <a:rPr lang="en-US" sz="2400" dirty="0"/>
              <a:t>Compared with no treatment, BLV led to a decline in HDV RNA, with similar rates of HDV RNA decline with BLV 2 and 10 mg over 24 weeks of treatment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3F5C-DCA8-F305-6E14-059BB09EC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0071F5-C132-55EC-A744-10A668182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BLV, bulevirtide; HDV, hepatitis D virus; IQR, interquartile range.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F5C5E4E-24E8-585E-4E3C-9EC16498FF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7372317"/>
              </p:ext>
            </p:extLst>
          </p:nvPr>
        </p:nvGraphicFramePr>
        <p:xfrm>
          <a:off x="2591117" y="2476209"/>
          <a:ext cx="7009765" cy="4107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9" r:id="rId3" imgW="4435071" imgH="2595580" progId="Prism9.Document">
                  <p:embed/>
                </p:oleObj>
              </mc:Choice>
              <mc:Fallback>
                <p:oleObj name="Prism 9" r:id="rId3" imgW="4435071" imgH="2595580" progId="Prism9.Document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384E1443-75F9-42B6-8710-E260495704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91117" y="2476209"/>
                        <a:ext cx="7009765" cy="41071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2660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A401-6DDA-2725-DA8F-D3A06397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 normalization over time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9D2E50-5494-A8C3-9B73-5B6186805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9700"/>
            <a:ext cx="10972800" cy="830356"/>
          </a:xfrm>
        </p:spPr>
        <p:txBody>
          <a:bodyPr>
            <a:spAutoFit/>
          </a:bodyPr>
          <a:lstStyle/>
          <a:p>
            <a:pPr>
              <a:buClr>
                <a:srgbClr val="A50021"/>
              </a:buClr>
              <a:buSzPct val="125000"/>
            </a:pPr>
            <a:r>
              <a:rPr lang="en-US" dirty="0"/>
              <a:t>After 24 weeks of treatment, rapid ALT reduction and normalization were observed in &gt;50% of patients in the BLV 2-mg arm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3F5C-DCA8-F305-6E14-059BB09EC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0071F5-C132-55EC-A744-10A668182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ALT, alanine aminotransferase; BLV, bulevirtide.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99C41E6-750D-8402-018F-D39358A0AE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9985988"/>
              </p:ext>
            </p:extLst>
          </p:nvPr>
        </p:nvGraphicFramePr>
        <p:xfrm>
          <a:off x="2374219" y="2455861"/>
          <a:ext cx="7204075" cy="403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Prism 9" r:id="rId3" imgW="4560038" imgH="2555975" progId="Prism9.Document">
                  <p:embed/>
                </p:oleObj>
              </mc:Choice>
              <mc:Fallback>
                <p:oleObj name="Prism 9" r:id="rId3" imgW="4560038" imgH="2555975" progId="Prism9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5B0E746-89B6-4BD5-99FF-3553E457F7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74219" y="2455861"/>
                        <a:ext cx="7204075" cy="4037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147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A401-6DDA-2725-DA8F-D3A06397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Virologic and biochemical responses at week 24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9D2E50-5494-A8C3-9B73-5B6186805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830997"/>
          </a:xfrm>
        </p:spPr>
        <p:txBody>
          <a:bodyPr>
            <a:spAutoFit/>
          </a:bodyPr>
          <a:lstStyle/>
          <a:p>
            <a:pPr>
              <a:spcBef>
                <a:spcPts val="0"/>
              </a:spcBef>
              <a:buClr>
                <a:srgbClr val="A50021"/>
              </a:buClr>
              <a:buSzPct val="125000"/>
            </a:pPr>
            <a:r>
              <a:rPr lang="en-US" sz="2400" dirty="0"/>
              <a:t>24 weeks of treatment with BLV 2 mg led to a higher combined viral and biochemical response compared with no treatment or BLV 10 mg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3F5C-DCA8-F305-6E14-059BB09EC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0071F5-C132-55EC-A744-10A668182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*</a:t>
            </a:r>
            <a:r>
              <a:rPr lang="en-US" i="1" dirty="0"/>
              <a:t>P</a:t>
            </a:r>
            <a:r>
              <a:rPr lang="en-US" dirty="0"/>
              <a:t> &lt;0.0001. ALT, alanine aminotransferase; BLV, bulevirtide; CI, confidence interval; HDV, hepatitis D virus.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207544-DA4E-8E3C-AC0E-3B90F9E99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200" y="2500697"/>
            <a:ext cx="10249601" cy="383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0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A401-6DDA-2725-DA8F-D3A06397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efficacy endpoints at week 24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9D2E50-5494-A8C3-9B73-5B6186805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830356"/>
          </a:xfrm>
        </p:spPr>
        <p:txBody>
          <a:bodyPr>
            <a:spAutoFit/>
          </a:bodyPr>
          <a:lstStyle/>
          <a:p>
            <a:pPr>
              <a:buClr>
                <a:srgbClr val="A50021"/>
              </a:buClr>
              <a:buSzPct val="125000"/>
            </a:pPr>
            <a:r>
              <a:rPr lang="en-US" dirty="0"/>
              <a:t>Treatment with BLV 2 or 10 mg for 24 weeks led to modest declines in HBV DNA compared with no treatment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3F5C-DCA8-F305-6E14-059BB09EC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0071F5-C132-55EC-A744-10A668182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BLV, bulevirtide; HBsAg, hepatitis B surface antigen; HBV, hepatitis B virus; SD, standard deviation.</a:t>
            </a:r>
          </a:p>
        </p:txBody>
      </p:sp>
      <p:graphicFrame>
        <p:nvGraphicFramePr>
          <p:cNvPr id="6" name="Table 19">
            <a:extLst>
              <a:ext uri="{FF2B5EF4-FFF2-40B4-BE49-F238E27FC236}">
                <a16:creationId xmlns:a16="http://schemas.microsoft.com/office/drawing/2014/main" id="{83E85B49-897C-690A-2869-8FBE3CF9B8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40386"/>
              </p:ext>
            </p:extLst>
          </p:nvPr>
        </p:nvGraphicFramePr>
        <p:xfrm>
          <a:off x="1257299" y="2705100"/>
          <a:ext cx="9677401" cy="3124202"/>
        </p:xfrm>
        <a:graphic>
          <a:graphicData uri="http://schemas.openxmlformats.org/drawingml/2006/table">
            <a:tbl>
              <a:tblPr firstRow="1" bandRow="1">
                <a:effectLst/>
                <a:tableStyleId>{EB344D84-9AFB-497E-A393-DC336BA19D2E}</a:tableStyleId>
              </a:tblPr>
              <a:tblGrid>
                <a:gridCol w="5288281">
                  <a:extLst>
                    <a:ext uri="{9D8B030D-6E8A-4147-A177-3AD203B41FA5}">
                      <a16:colId xmlns:a16="http://schemas.microsoft.com/office/drawing/2014/main" val="3178018628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58660907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8792605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04716902"/>
                    </a:ext>
                  </a:extLst>
                </a:gridCol>
              </a:tblGrid>
              <a:tr h="7098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de-DE" sz="16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5595" marR="65595" marT="32797" marB="3279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de-DE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No Treatment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n=51</a:t>
                      </a:r>
                      <a:endParaRPr lang="de-DE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BLV </a:t>
                      </a:r>
                      <a:r>
                        <a:rPr kumimoji="0" lang="de-DE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 mg</a:t>
                      </a:r>
                      <a:b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n=49</a:t>
                      </a:r>
                      <a:endParaRPr lang="de-DE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BLV </a:t>
                      </a:r>
                      <a:r>
                        <a:rPr kumimoji="0" lang="de-DE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10 mg</a:t>
                      </a:r>
                      <a:b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n=50</a:t>
                      </a:r>
                      <a:endParaRPr lang="de-DE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71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618673"/>
                  </a:ext>
                </a:extLst>
              </a:tr>
              <a:tr h="8047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HBsAg</a:t>
                      </a: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decrease &gt;1 log</a:t>
                      </a:r>
                      <a:r>
                        <a:rPr lang="en-US" sz="1600" b="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IU/mL from baseline, n (%)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R="65405" marT="33020" marB="330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(2)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079158"/>
                  </a:ext>
                </a:extLst>
              </a:tr>
              <a:tr h="8047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HBsAg loss/seroconversion, n (%)</a:t>
                      </a:r>
                    </a:p>
                  </a:txBody>
                  <a:tcPr marR="65405" marT="33020" marB="330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679795"/>
                  </a:ext>
                </a:extLst>
              </a:tr>
              <a:tr h="80478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Mean HBV DNA change from baseline, log</a:t>
                      </a:r>
                      <a:r>
                        <a:rPr lang="en-US" sz="1600" b="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10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 IU/mL (SD)</a:t>
                      </a:r>
                    </a:p>
                  </a:txBody>
                  <a:tcPr marR="65405" marT="33020" marB="330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0.025 (0.792)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–0.510 (0.869)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–0.641 (1.006)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48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557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A401-6DDA-2725-DA8F-D3A06397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9D2E50-5494-A8C3-9B73-5B6186805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26025"/>
            <a:ext cx="10972800" cy="1581972"/>
          </a:xfrm>
        </p:spPr>
        <p:txBody>
          <a:bodyPr>
            <a:spAutoFit/>
          </a:bodyPr>
          <a:lstStyle/>
          <a:p>
            <a:pPr>
              <a:buClr>
                <a:srgbClr val="A50021"/>
              </a:buClr>
              <a:buSzPct val="125000"/>
            </a:pPr>
            <a:r>
              <a:rPr lang="en-US" sz="2200" dirty="0"/>
              <a:t>There were no AEs or serious AEs leading to D/C of study drug</a:t>
            </a:r>
          </a:p>
          <a:p>
            <a:pPr>
              <a:buClr>
                <a:srgbClr val="A50021"/>
              </a:buClr>
              <a:buSzPct val="125000"/>
            </a:pPr>
            <a:r>
              <a:rPr lang="en-US" sz="2200" dirty="0"/>
              <a:t>Injection-site reactions were rare and mostly mild in grade</a:t>
            </a:r>
          </a:p>
          <a:p>
            <a:pPr>
              <a:buClr>
                <a:srgbClr val="A50021"/>
              </a:buClr>
              <a:buSzPct val="125000"/>
            </a:pPr>
            <a:r>
              <a:rPr lang="en-US" sz="2200" dirty="0"/>
              <a:t>No symptomatic elevations in total bile salts were observed across the BLV 2- and 10-mg arms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3F5C-DCA8-F305-6E14-059BB09EC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0071F5-C132-55EC-A744-10A668182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900" dirty="0"/>
              <a:t>*A</a:t>
            </a:r>
            <a:r>
              <a:rPr lang="de-DE" sz="900" dirty="0">
                <a:effectLst/>
              </a:rPr>
              <a:t>ll AEs reported in the table were considered treatment emergent; o</a:t>
            </a:r>
            <a:r>
              <a:rPr lang="de-DE" sz="900" dirty="0"/>
              <a:t>nly symptomatic and clinically significant total bile salt elevations were collected; </a:t>
            </a:r>
            <a:r>
              <a:rPr lang="de-DE" sz="900" baseline="30000" dirty="0">
                <a:effectLst/>
              </a:rPr>
              <a:t>†</a:t>
            </a: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Cholelithiasis (n=1) and COVID-19 infection (n=1);</a:t>
            </a:r>
            <a:r>
              <a:rPr lang="de-DE" sz="900" baseline="30000" dirty="0">
                <a:effectLst/>
              </a:rPr>
              <a:t> ‡</a:t>
            </a:r>
            <a:r>
              <a:rPr lang="de-DE" sz="900" dirty="0"/>
              <a:t>F</a:t>
            </a:r>
            <a:r>
              <a:rPr lang="de-DE" sz="900" dirty="0">
                <a:effectLst/>
              </a:rPr>
              <a:t>oot fracture (n=1), and headache, asthenia, and depression (n=1); </a:t>
            </a:r>
            <a:r>
              <a:rPr lang="de-DE" sz="900" baseline="30000" dirty="0">
                <a:effectLst/>
              </a:rPr>
              <a:t>§</a:t>
            </a:r>
            <a:r>
              <a:rPr lang="de-DE" sz="900" dirty="0">
                <a:effectLst/>
              </a:rPr>
              <a:t>Pneumonia due to COVID-19 infection (n=1).</a:t>
            </a:r>
          </a:p>
          <a:p>
            <a:r>
              <a:rPr lang="de-DE" dirty="0"/>
              <a:t>AE, adverse event; BLV, bulevirtide; D/C, discontination.</a:t>
            </a:r>
            <a:endParaRPr lang="de-DE" sz="900" dirty="0">
              <a:effectLst/>
            </a:endParaRPr>
          </a:p>
        </p:txBody>
      </p:sp>
      <p:graphicFrame>
        <p:nvGraphicFramePr>
          <p:cNvPr id="6" name="Table 19">
            <a:extLst>
              <a:ext uri="{FF2B5EF4-FFF2-40B4-BE49-F238E27FC236}">
                <a16:creationId xmlns:a16="http://schemas.microsoft.com/office/drawing/2014/main" id="{25B19656-E5EE-C8C7-66F5-BC2C20F7AD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207051"/>
              </p:ext>
            </p:extLst>
          </p:nvPr>
        </p:nvGraphicFramePr>
        <p:xfrm>
          <a:off x="1103264" y="3016177"/>
          <a:ext cx="9767758" cy="314794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{EB344D84-9AFB-497E-A393-DC336BA19D2E}</a:tableStyleId>
              </a:tblPr>
              <a:tblGrid>
                <a:gridCol w="3000650">
                  <a:extLst>
                    <a:ext uri="{9D8B030D-6E8A-4147-A177-3AD203B41FA5}">
                      <a16:colId xmlns:a16="http://schemas.microsoft.com/office/drawing/2014/main" val="3178018628"/>
                    </a:ext>
                  </a:extLst>
                </a:gridCol>
                <a:gridCol w="1908542">
                  <a:extLst>
                    <a:ext uri="{9D8B030D-6E8A-4147-A177-3AD203B41FA5}">
                      <a16:colId xmlns:a16="http://schemas.microsoft.com/office/drawing/2014/main" val="3363844710"/>
                    </a:ext>
                  </a:extLst>
                </a:gridCol>
                <a:gridCol w="1619522">
                  <a:extLst>
                    <a:ext uri="{9D8B030D-6E8A-4147-A177-3AD203B41FA5}">
                      <a16:colId xmlns:a16="http://schemas.microsoft.com/office/drawing/2014/main" val="1586609073"/>
                    </a:ext>
                  </a:extLst>
                </a:gridCol>
                <a:gridCol w="1619522">
                  <a:extLst>
                    <a:ext uri="{9D8B030D-6E8A-4147-A177-3AD203B41FA5}">
                      <a16:colId xmlns:a16="http://schemas.microsoft.com/office/drawing/2014/main" val="387926059"/>
                    </a:ext>
                  </a:extLst>
                </a:gridCol>
                <a:gridCol w="1619522">
                  <a:extLst>
                    <a:ext uri="{9D8B030D-6E8A-4147-A177-3AD203B41FA5}">
                      <a16:colId xmlns:a16="http://schemas.microsoft.com/office/drawing/2014/main" val="304716902"/>
                    </a:ext>
                  </a:extLst>
                </a:gridCol>
              </a:tblGrid>
              <a:tr h="417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de-DE" sz="125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5595" marR="65595" marT="32797" marB="3279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DE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Patients, n (%)</a:t>
                      </a:r>
                    </a:p>
                  </a:txBody>
                  <a:tcPr marL="65595" marR="65595" marT="32797" marB="3279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de-DE" sz="12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No Treatment</a:t>
                      </a:r>
                      <a:br>
                        <a:rPr lang="en-US" sz="12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</a:br>
                      <a:r>
                        <a:rPr lang="en-US" sz="12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n=51</a:t>
                      </a:r>
                      <a:endParaRPr lang="de-DE" sz="125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12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BLV 2 mg</a:t>
                      </a:r>
                      <a:br>
                        <a:rPr kumimoji="0" lang="en-US" sz="12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US" sz="12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n=49</a:t>
                      </a:r>
                      <a:endParaRPr lang="de-DE" sz="125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12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BLV 10 mg</a:t>
                      </a:r>
                      <a:br>
                        <a:rPr kumimoji="0" lang="en-US" sz="12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en-US" sz="12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n=50</a:t>
                      </a:r>
                      <a:endParaRPr lang="de-DE" sz="125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71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618673"/>
                  </a:ext>
                </a:extLst>
              </a:tr>
              <a:tr h="234119">
                <a:tc rowSpan="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Adverse events*</a:t>
                      </a:r>
                    </a:p>
                  </a:txBody>
                  <a:tcPr marR="65405" marT="33020" marB="330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Any AE</a:t>
                      </a:r>
                      <a:endParaRPr lang="de-DE" sz="12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</a:rPr>
                        <a:t>26 (51)</a:t>
                      </a:r>
                      <a:endParaRPr lang="de-DE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</a:rPr>
                        <a:t>32 (65)</a:t>
                      </a:r>
                      <a:endParaRPr lang="de-DE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</a:rPr>
                        <a:t>36 (72)</a:t>
                      </a:r>
                      <a:endParaRPr lang="de-DE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079158"/>
                  </a:ext>
                </a:extLst>
              </a:tr>
              <a:tr h="2341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Grade 3–4 AE</a:t>
                      </a:r>
                    </a:p>
                  </a:txBody>
                  <a:tcPr marL="65405"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(4)</a:t>
                      </a:r>
                      <a:r>
                        <a:rPr lang="de-DE" sz="125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†</a:t>
                      </a:r>
                      <a:endParaRPr lang="de-DE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(4)</a:t>
                      </a:r>
                      <a:r>
                        <a:rPr lang="de-DE" sz="125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‡</a:t>
                      </a:r>
                      <a:endParaRPr lang="de-DE" sz="125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(2)</a:t>
                      </a:r>
                      <a:r>
                        <a:rPr lang="de-DE" sz="125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§</a:t>
                      </a:r>
                      <a:endParaRPr lang="de-DE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924318"/>
                  </a:ext>
                </a:extLst>
              </a:tr>
              <a:tr h="2341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Any serious AE</a:t>
                      </a:r>
                      <a:endParaRPr lang="de-DE" sz="12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(2)</a:t>
                      </a:r>
                      <a:endParaRPr lang="de-DE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de-DE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de-DE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546463"/>
                  </a:ext>
                </a:extLst>
              </a:tr>
              <a:tr h="23411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D/C due to AE</a:t>
                      </a:r>
                      <a:endParaRPr lang="de-DE" sz="125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5405"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5405" marR="65405" marT="33020" marB="330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5405" marR="65405" marT="33020" marB="330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5405" marR="65405" marT="33020" marB="330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05931"/>
                  </a:ext>
                </a:extLst>
              </a:tr>
              <a:tr h="2341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Death</a:t>
                      </a:r>
                    </a:p>
                  </a:txBody>
                  <a:tcPr marL="65405"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5405" marR="65405" marT="33020" marB="330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5405" marR="65405" marT="33020" marB="330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5405" marR="65405" marT="33020" marB="330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325562"/>
                  </a:ext>
                </a:extLst>
              </a:tr>
              <a:tr h="256631">
                <a:tc rowSpan="2"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+mn-cs"/>
                        </a:rPr>
                        <a:t>AE of special interest</a:t>
                      </a:r>
                    </a:p>
                  </a:txBody>
                  <a:tcPr marR="65405" marT="33020" marB="330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Injection-site reactions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(6)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(26)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579756"/>
                  </a:ext>
                </a:extLst>
              </a:tr>
              <a:tr h="256631">
                <a:tc vMerge="1"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Liver-related AEs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194243"/>
                  </a:ext>
                </a:extLst>
              </a:tr>
              <a:tr h="256631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5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Grade 3–4 laboratory abnormalities</a:t>
                      </a:r>
                    </a:p>
                  </a:txBody>
                  <a:tcPr marR="65405" marT="33020" marB="330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Thrombocytopenia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(4)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122925"/>
                  </a:ext>
                </a:extLst>
              </a:tr>
              <a:tr h="256631">
                <a:tc vMerge="1"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Leukopenia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(2)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(2)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300321"/>
                  </a:ext>
                </a:extLst>
              </a:tr>
              <a:tr h="256631">
                <a:tc vMerge="1"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R="65405" marT="33020" marB="330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5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Neutropenia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(2)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de-DE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152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888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BD545440-C882-49F1-BE3A-E9AAEB81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60D9238A-0094-4E88-AAEF-0DFD13BF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9F5BAB-CB7D-B13F-978E-50C3A3BFD6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AE, adverse event; BLV, bulevirtide; HDV, hepatitis D virus.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5395FF9D-B712-B1DD-7BF3-E898D0B6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  <a:buClr>
                <a:srgbClr val="A50021"/>
              </a:buClr>
              <a:buSzPct val="125000"/>
            </a:pPr>
            <a:r>
              <a:rPr lang="en-US" sz="2400" dirty="0"/>
              <a:t>BLV monotherapy was safe and well tolerated in patients with compensated chronic HDV, with most AEs being mild to moderate in severity, with no BLV-related serious AEs 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A50021"/>
              </a:buClr>
              <a:buSzPct val="125000"/>
            </a:pPr>
            <a:r>
              <a:rPr lang="en-US" sz="2400" dirty="0"/>
              <a:t>24 weeks of treatment with BLV was associated with significant HDV RNA declines and improvements in biochemical disease activity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Clr>
                <a:srgbClr val="A50021"/>
              </a:buClr>
              <a:buSzPct val="125000"/>
            </a:pPr>
            <a:r>
              <a:rPr lang="en-US" sz="2000" dirty="0"/>
              <a:t>BLV 2 and 10 mg had significantly superior responses to the no treatment arm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Clr>
                <a:srgbClr val="A50021"/>
              </a:buClr>
              <a:buSzPct val="125000"/>
            </a:pPr>
            <a:r>
              <a:rPr lang="en-US" sz="2000" dirty="0"/>
              <a:t>BLV 2 mg for 24 weeks had a higher combined response rate than BLV 10 mg</a:t>
            </a:r>
          </a:p>
          <a:p>
            <a:pPr>
              <a:buClr>
                <a:srgbClr val="A50021"/>
              </a:buClr>
              <a:buSzPct val="125000"/>
            </a:pPr>
            <a:r>
              <a:rPr lang="en-US" sz="2400" dirty="0"/>
              <a:t>These findings further support the conditional approval of BLV 2 mg</a:t>
            </a:r>
          </a:p>
        </p:txBody>
      </p:sp>
    </p:spTree>
    <p:extLst>
      <p:ext uri="{BB962C8B-B14F-4D97-AF65-F5344CB8AC3E}">
        <p14:creationId xmlns:p14="http://schemas.microsoft.com/office/powerpoint/2010/main" val="319709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A698-54B6-4DFF-9C74-AFB6FF509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3A5932-B298-4369-85D5-BDF121C8D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  <a:buClr>
                <a:srgbClr val="A50021"/>
              </a:buClr>
              <a:buSzPct val="125000"/>
            </a:pPr>
            <a:r>
              <a:rPr lang="en-US" dirty="0"/>
              <a:t>We extend our thanks to the patients and their families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A50021"/>
              </a:buClr>
              <a:buSzPct val="125000"/>
            </a:pPr>
            <a:r>
              <a:rPr lang="en-US" dirty="0"/>
              <a:t>This study was funded by MYR Pharmaceuticals, Bad Homburg, Germany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A50021"/>
              </a:buClr>
              <a:buSzPct val="125000"/>
            </a:pPr>
            <a:r>
              <a:rPr lang="en-US" dirty="0"/>
              <a:t>This presentation was funded by Gilead Sciences, Inc.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9E039-F8F6-4F27-BF9C-2BF8007C3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34B3B-3C05-7749-8B56-64994806A3A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C4FDCE-1684-FFF1-C2A0-F9433925B2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97349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1_Office Theme">
  <a:themeElements>
    <a:clrScheme name="GileadCustom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00000"/>
      </a:accent1>
      <a:accent2>
        <a:srgbClr val="0000CC"/>
      </a:accent2>
      <a:accent3>
        <a:srgbClr val="9999FF"/>
      </a:accent3>
      <a:accent4>
        <a:srgbClr val="A5A5A5"/>
      </a:accent4>
      <a:accent5>
        <a:srgbClr val="FFC000"/>
      </a:accent5>
      <a:accent6>
        <a:srgbClr val="800080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3975">
          <a:solidFill>
            <a:srgbClr val="999999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A5C821-7A86-4CD8-8592-7D5054BACBAA}">
  <ds:schemaRefs>
    <ds:schemaRef ds:uri="2e9537d0-d321-4395-91d5-7471f05f697c"/>
    <ds:schemaRef ds:uri="443fceff-6435-4f65-8528-7613f477551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56671C5-CF30-40EA-A45E-3DD7173C17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6667C1-4CAC-4DAC-BEE2-5CE96632F66C}"/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2173</Words>
  <Application>Microsoft Office PowerPoint</Application>
  <PresentationFormat>Widescreen</PresentationFormat>
  <Paragraphs>246</Paragraphs>
  <Slides>14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Carlito</vt:lpstr>
      <vt:lpstr>Wingdings</vt:lpstr>
      <vt:lpstr>1_Office Theme</vt:lpstr>
      <vt:lpstr>Prism 9</vt:lpstr>
      <vt:lpstr>Bulevirtide Monotherapy at Low and High Doses in Patients With Chronic Hepatitis Delta:  24-Week Interim Data of the Phase 3 MYR301 Study</vt:lpstr>
      <vt:lpstr>Disclosures</vt:lpstr>
      <vt:lpstr>Introduction</vt:lpstr>
      <vt:lpstr>Bulevirtide</vt:lpstr>
      <vt:lpstr>Objectives</vt:lpstr>
      <vt:lpstr>Study design</vt:lpstr>
      <vt:lpstr>Baseline characteristics</vt:lpstr>
      <vt:lpstr>Changes in HDV RNA over time</vt:lpstr>
      <vt:lpstr>ALT normalization over time</vt:lpstr>
      <vt:lpstr>Virologic and biochemical responses at week 24</vt:lpstr>
      <vt:lpstr>Other efficacy endpoints at week 24</vt:lpstr>
      <vt:lpstr>Safety</vt:lpstr>
      <vt:lpstr>Conclusions</vt:lpstr>
      <vt:lpstr>Acknowledgments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Rodgers</dc:creator>
  <cp:lastModifiedBy>Ellie Manca</cp:lastModifiedBy>
  <cp:revision>25</cp:revision>
  <dcterms:created xsi:type="dcterms:W3CDTF">2020-11-24T18:17:04Z</dcterms:created>
  <dcterms:modified xsi:type="dcterms:W3CDTF">2022-05-23T12:16:52Z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