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92" r:id="rId3"/>
    <p:sldId id="293" r:id="rId4"/>
    <p:sldId id="259" r:id="rId5"/>
    <p:sldId id="260" r:id="rId6"/>
    <p:sldId id="261" r:id="rId7"/>
    <p:sldId id="262" r:id="rId8"/>
    <p:sldId id="294" r:id="rId9"/>
    <p:sldId id="295" r:id="rId10"/>
    <p:sldId id="266" r:id="rId11"/>
    <p:sldId id="289" r:id="rId12"/>
    <p:sldId id="286" r:id="rId13"/>
    <p:sldId id="296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1"/>
    <p:restoredTop sz="94694"/>
  </p:normalViewPr>
  <p:slideViewPr>
    <p:cSldViewPr snapToGrid="0" snapToObjects="1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2" name="Shape 22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723900" indent="-266700">
              <a:defRPr sz="2800"/>
            </a:lvl2pPr>
            <a:lvl3pPr marL="1234439" indent="-320039">
              <a:defRPr sz="2800"/>
            </a:lvl3pPr>
            <a:lvl4pPr marL="1727200" indent="-355600">
              <a:defRPr sz="2800"/>
            </a:lvl4pPr>
            <a:lvl5pPr marL="2184400" indent="-355600"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r>
              <a:t>Title Text</a:t>
            </a:r>
          </a:p>
        </p:txBody>
      </p:sp>
      <p:sp>
        <p:nvSpPr>
          <p:cNvPr id="4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r>
              <a:t>Title Text</a:t>
            </a:r>
          </a:p>
        </p:txBody>
      </p:sp>
      <p:sp>
        <p:nvSpPr>
          <p:cNvPr id="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r>
              <a:t>Title Text</a:t>
            </a:r>
          </a:p>
        </p:txBody>
      </p:sp>
      <p:sp>
        <p:nvSpPr>
          <p:cNvPr id="94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723900" indent="-266700">
              <a:defRPr sz="2800"/>
            </a:lvl2pPr>
            <a:lvl3pPr marL="1234439" indent="-320039">
              <a:defRPr sz="2800"/>
            </a:lvl3pPr>
            <a:lvl4pPr marL="1727200" indent="-355600">
              <a:defRPr sz="2800"/>
            </a:lvl4pPr>
            <a:lvl5pPr marL="2184400" indent="-355600"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itle Text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r>
              <a:t>Title Text</a:t>
            </a:r>
          </a:p>
        </p:txBody>
      </p:sp>
      <p:sp>
        <p:nvSpPr>
          <p:cNvPr id="10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723900" indent="-266700">
              <a:defRPr sz="2800"/>
            </a:lvl2pPr>
            <a:lvl3pPr marL="1234439" indent="-320039">
              <a:defRPr sz="2800"/>
            </a:lvl3pPr>
            <a:lvl4pPr marL="1727200" indent="-355600">
              <a:defRPr sz="2800"/>
            </a:lvl4pPr>
            <a:lvl5pPr marL="2184400" indent="-355600"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>
            <a:spLocks noGrp="1"/>
          </p:cNvSpPr>
          <p:nvPr>
            <p:ph type="pic" sz="half" idx="21"/>
          </p:nvPr>
        </p:nvSpPr>
        <p:spPr>
          <a:xfrm>
            <a:off x="2653605" y="446484"/>
            <a:ext cx="6875860" cy="458629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12" name="Title Text"/>
          <p:cNvSpPr txBox="1">
            <a:spLocks noGrp="1"/>
          </p:cNvSpPr>
          <p:nvPr>
            <p:ph type="title"/>
          </p:nvPr>
        </p:nvSpPr>
        <p:spPr>
          <a:xfrm>
            <a:off x="2416968" y="4723804"/>
            <a:ext cx="7358064" cy="1000126"/>
          </a:xfrm>
          <a:prstGeom prst="rect">
            <a:avLst/>
          </a:prstGeom>
        </p:spPr>
        <p:txBody>
          <a:bodyPr lIns="35718" tIns="35718" rIns="35718" bIns="35718" anchor="b"/>
          <a:lstStyle>
            <a:lvl1pPr algn="ctr" defTabSz="410765">
              <a:lnSpc>
                <a:spcPct val="100000"/>
              </a:lnSpc>
              <a:defRPr sz="56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1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416968" y="5759648"/>
            <a:ext cx="7358064" cy="794743"/>
          </a:xfrm>
          <a:prstGeom prst="rect">
            <a:avLst/>
          </a:prstGeom>
        </p:spPr>
        <p:txBody>
          <a:bodyPr lIns="35718" tIns="35718" rIns="35718" bIns="35718"/>
          <a:lstStyle>
            <a:lvl1pPr marL="0" indent="0" algn="ctr" defTabSz="41076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228600" algn="ctr" defTabSz="41076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457200" algn="ctr" defTabSz="41076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685800" algn="ctr" defTabSz="41076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914400" algn="ctr" defTabSz="41076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64732" y="6500812"/>
            <a:ext cx="253607" cy="249238"/>
          </a:xfrm>
          <a:prstGeom prst="rect">
            <a:avLst/>
          </a:prstGeom>
        </p:spPr>
        <p:txBody>
          <a:bodyPr lIns="35718" tIns="35718" rIns="35718" bIns="35718" anchor="t"/>
          <a:lstStyle>
            <a:lvl1pPr algn="ctr" defTabSz="410765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38200" y="317500"/>
            <a:ext cx="10515600" cy="67627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31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176867"/>
            <a:ext cx="10515600" cy="500009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2" name="Straight Connector 7"/>
          <p:cNvSpPr/>
          <p:nvPr/>
        </p:nvSpPr>
        <p:spPr>
          <a:xfrm>
            <a:off x="838200" y="1003300"/>
            <a:ext cx="10515600" cy="0"/>
          </a:xfrm>
          <a:prstGeom prst="line">
            <a:avLst/>
          </a:prstGeom>
          <a:ln w="6350">
            <a:solidFill>
              <a:srgbClr val="00000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itle Text"/>
          <p:cNvSpPr txBox="1">
            <a:spLocks noGrp="1"/>
          </p:cNvSpPr>
          <p:nvPr>
            <p:ph type="title"/>
          </p:nvPr>
        </p:nvSpPr>
        <p:spPr>
          <a:xfrm>
            <a:off x="2193726" y="312539"/>
            <a:ext cx="7804548" cy="1518047"/>
          </a:xfrm>
          <a:prstGeom prst="rect">
            <a:avLst/>
          </a:prstGeom>
        </p:spPr>
        <p:txBody>
          <a:bodyPr lIns="0" tIns="0" rIns="0" bIns="0"/>
          <a:lstStyle>
            <a:lvl1pPr algn="ctr" defTabSz="410765">
              <a:lnSpc>
                <a:spcPct val="100000"/>
              </a:lnSpc>
              <a:defRPr sz="56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41" name="Body Level One…"/>
          <p:cNvSpPr txBox="1">
            <a:spLocks noGrp="1"/>
          </p:cNvSpPr>
          <p:nvPr>
            <p:ph type="body" idx="1"/>
          </p:nvPr>
        </p:nvSpPr>
        <p:spPr>
          <a:xfrm>
            <a:off x="2193726" y="1830585"/>
            <a:ext cx="7804548" cy="4420197"/>
          </a:xfrm>
          <a:prstGeom prst="rect">
            <a:avLst/>
          </a:prstGeom>
        </p:spPr>
        <p:txBody>
          <a:bodyPr lIns="0" tIns="0" rIns="0" bIns="0" anchor="ctr"/>
          <a:lstStyle>
            <a:lvl1pPr marL="296333" indent="-296333" defTabSz="410765">
              <a:lnSpc>
                <a:spcPct val="100000"/>
              </a:lnSpc>
              <a:spcBef>
                <a:spcPts val="29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740833" indent="-296333" defTabSz="410765">
              <a:lnSpc>
                <a:spcPct val="100000"/>
              </a:lnSpc>
              <a:spcBef>
                <a:spcPts val="29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185333" indent="-296333" defTabSz="410765">
              <a:lnSpc>
                <a:spcPct val="100000"/>
              </a:lnSpc>
              <a:spcBef>
                <a:spcPts val="29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629833" indent="-296333" defTabSz="410765">
              <a:lnSpc>
                <a:spcPct val="100000"/>
              </a:lnSpc>
              <a:spcBef>
                <a:spcPts val="29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074333" indent="-296333" defTabSz="410765">
              <a:lnSpc>
                <a:spcPct val="100000"/>
              </a:lnSpc>
              <a:spcBef>
                <a:spcPts val="29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789114" y="6356352"/>
            <a:ext cx="443077" cy="459740"/>
          </a:xfrm>
          <a:prstGeom prst="rect">
            <a:avLst/>
          </a:prstGeom>
        </p:spPr>
        <p:txBody>
          <a:bodyPr lIns="45719" tIns="45719" rIns="45719" bIns="45719" anchor="t"/>
          <a:lstStyle>
            <a:lvl1pPr algn="ctr" defTabSz="410765">
              <a:defRPr sz="24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le Text"/>
          <p:cNvSpPr txBox="1">
            <a:spLocks noGrp="1"/>
          </p:cNvSpPr>
          <p:nvPr>
            <p:ph type="title"/>
          </p:nvPr>
        </p:nvSpPr>
        <p:spPr>
          <a:xfrm>
            <a:off x="2193726" y="312539"/>
            <a:ext cx="7804548" cy="1518047"/>
          </a:xfrm>
          <a:prstGeom prst="rect">
            <a:avLst/>
          </a:prstGeom>
        </p:spPr>
        <p:txBody>
          <a:bodyPr lIns="0" tIns="0" rIns="0" bIns="0"/>
          <a:lstStyle>
            <a:lvl1pPr algn="ctr" defTabSz="410765">
              <a:lnSpc>
                <a:spcPct val="100000"/>
              </a:lnSpc>
              <a:defRPr sz="56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50" name="Body Level One…"/>
          <p:cNvSpPr txBox="1">
            <a:spLocks noGrp="1"/>
          </p:cNvSpPr>
          <p:nvPr>
            <p:ph type="body" idx="1"/>
          </p:nvPr>
        </p:nvSpPr>
        <p:spPr>
          <a:xfrm>
            <a:off x="2193726" y="1830585"/>
            <a:ext cx="7804548" cy="4420197"/>
          </a:xfrm>
          <a:prstGeom prst="rect">
            <a:avLst/>
          </a:prstGeom>
        </p:spPr>
        <p:txBody>
          <a:bodyPr lIns="0" tIns="0" rIns="0" bIns="0" anchor="ctr"/>
          <a:lstStyle>
            <a:lvl1pPr marL="296333" indent="-296333" defTabSz="410765">
              <a:lnSpc>
                <a:spcPct val="100000"/>
              </a:lnSpc>
              <a:spcBef>
                <a:spcPts val="29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740833" indent="-296333" defTabSz="410765">
              <a:lnSpc>
                <a:spcPct val="100000"/>
              </a:lnSpc>
              <a:spcBef>
                <a:spcPts val="29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185333" indent="-296333" defTabSz="410765">
              <a:lnSpc>
                <a:spcPct val="100000"/>
              </a:lnSpc>
              <a:spcBef>
                <a:spcPts val="29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629833" indent="-296333" defTabSz="410765">
              <a:lnSpc>
                <a:spcPct val="100000"/>
              </a:lnSpc>
              <a:spcBef>
                <a:spcPts val="29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074333" indent="-296333" defTabSz="410765">
              <a:lnSpc>
                <a:spcPct val="100000"/>
              </a:lnSpc>
              <a:spcBef>
                <a:spcPts val="29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43599" y="6172199"/>
            <a:ext cx="2133601" cy="368301"/>
          </a:xfrm>
          <a:prstGeom prst="rect">
            <a:avLst/>
          </a:prstGeom>
        </p:spPr>
        <p:txBody>
          <a:bodyPr lIns="32146" tIns="32146" rIns="32146" bIns="32146"/>
          <a:lstStyle>
            <a:lvl1pPr defTabSz="410765">
              <a:defRPr sz="8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le Text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1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67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59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700"/>
              </a:spcBef>
              <a:defRPr sz="3000"/>
            </a:lvl1pPr>
            <a:lvl2pPr marL="742950" indent="-285750">
              <a:lnSpc>
                <a:spcPct val="100000"/>
              </a:lnSpc>
              <a:spcBef>
                <a:spcPts val="700"/>
              </a:spcBef>
              <a:buChar char="–"/>
              <a:defRPr sz="3000"/>
            </a:lvl2pPr>
            <a:lvl3pPr marL="1143000" indent="-228600">
              <a:lnSpc>
                <a:spcPct val="100000"/>
              </a:lnSpc>
              <a:spcBef>
                <a:spcPts val="700"/>
              </a:spcBef>
              <a:defRPr sz="3000"/>
            </a:lvl3pPr>
            <a:lvl4pPr marL="1600200" indent="-228600">
              <a:lnSpc>
                <a:spcPct val="100000"/>
              </a:lnSpc>
              <a:spcBef>
                <a:spcPts val="700"/>
              </a:spcBef>
              <a:buChar char="–"/>
              <a:defRPr sz="3000"/>
            </a:lvl4pPr>
            <a:lvl5pPr marL="2057400" indent="-228600">
              <a:lnSpc>
                <a:spcPct val="100000"/>
              </a:lnSpc>
              <a:spcBef>
                <a:spcPts val="700"/>
              </a:spcBef>
              <a:buChar char="»"/>
              <a:defRPr sz="3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2193725" y="312538"/>
            <a:ext cx="7804549" cy="1518048"/>
          </a:xfrm>
          <a:prstGeom prst="rect">
            <a:avLst/>
          </a:prstGeom>
        </p:spPr>
        <p:txBody>
          <a:bodyPr lIns="0" tIns="0" rIns="0" bIns="0"/>
          <a:lstStyle>
            <a:lvl1pPr algn="ctr" defTabSz="410764">
              <a:lnSpc>
                <a:spcPct val="100000"/>
              </a:lnSpc>
              <a:defRPr sz="56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Body Level One…"/>
          <p:cNvSpPr txBox="1">
            <a:spLocks noGrp="1"/>
          </p:cNvSpPr>
          <p:nvPr>
            <p:ph type="body" idx="1"/>
          </p:nvPr>
        </p:nvSpPr>
        <p:spPr>
          <a:xfrm>
            <a:off x="2193725" y="1830584"/>
            <a:ext cx="7804549" cy="4420198"/>
          </a:xfrm>
          <a:prstGeom prst="rect">
            <a:avLst/>
          </a:prstGeom>
        </p:spPr>
        <p:txBody>
          <a:bodyPr lIns="0" tIns="0" rIns="0" bIns="0" anchor="ctr"/>
          <a:lstStyle>
            <a:lvl1pPr marL="296333" indent="-296333" defTabSz="410764">
              <a:lnSpc>
                <a:spcPct val="100000"/>
              </a:lnSpc>
              <a:spcBef>
                <a:spcPts val="29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740832" indent="-296332" defTabSz="410764">
              <a:lnSpc>
                <a:spcPct val="100000"/>
              </a:lnSpc>
              <a:spcBef>
                <a:spcPts val="29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185332" indent="-296332" defTabSz="410764">
              <a:lnSpc>
                <a:spcPct val="100000"/>
              </a:lnSpc>
              <a:spcBef>
                <a:spcPts val="29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629833" indent="-296332" defTabSz="410764">
              <a:lnSpc>
                <a:spcPct val="100000"/>
              </a:lnSpc>
              <a:spcBef>
                <a:spcPts val="29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074333" indent="-296333" defTabSz="410764">
              <a:lnSpc>
                <a:spcPct val="100000"/>
              </a:lnSpc>
              <a:spcBef>
                <a:spcPts val="2900"/>
              </a:spcBef>
              <a:buSzPct val="75000"/>
              <a:buFontTx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789114" y="6356351"/>
            <a:ext cx="443077" cy="459739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410764">
              <a:defRPr sz="24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traight Connector 7"/>
          <p:cNvSpPr/>
          <p:nvPr/>
        </p:nvSpPr>
        <p:spPr>
          <a:xfrm>
            <a:off x="838200" y="1003300"/>
            <a:ext cx="10515600" cy="0"/>
          </a:xfrm>
          <a:prstGeom prst="line">
            <a:avLst/>
          </a:prstGeom>
          <a:ln w="635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86" name="Title Text"/>
          <p:cNvSpPr txBox="1">
            <a:spLocks noGrp="1"/>
          </p:cNvSpPr>
          <p:nvPr>
            <p:ph type="title"/>
          </p:nvPr>
        </p:nvSpPr>
        <p:spPr>
          <a:xfrm>
            <a:off x="838200" y="317500"/>
            <a:ext cx="10515600" cy="676275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28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87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176867"/>
            <a:ext cx="10515600" cy="5000096"/>
          </a:xfrm>
          <a:prstGeom prst="rect">
            <a:avLst/>
          </a:prstGeom>
        </p:spPr>
        <p:txBody>
          <a:bodyPr lIns="45718" tIns="45718" rIns="45718" bIns="45718"/>
          <a:lstStyle>
            <a:lvl4pPr marL="1698170" indent="-326570"/>
            <a:lvl5pPr marL="2155370" indent="-32657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21" y="6404293"/>
            <a:ext cx="263980" cy="269239"/>
          </a:xfrm>
          <a:prstGeom prst="rect">
            <a:avLst/>
          </a:prstGeom>
        </p:spPr>
        <p:txBody>
          <a:bodyPr lIns="45718" tIns="45718" rIns="45718" bIns="45718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4400"/>
            </a:lvl1pPr>
          </a:lstStyle>
          <a:p>
            <a:r>
              <a:t>Title Text</a:t>
            </a:r>
          </a:p>
        </p:txBody>
      </p:sp>
      <p:sp>
        <p:nvSpPr>
          <p:cNvPr id="196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2800"/>
            </a:lvl1pPr>
            <a:lvl2pPr marL="723900" indent="-266700">
              <a:defRPr sz="2800"/>
            </a:lvl2pPr>
            <a:lvl3pPr marL="1234438" indent="-320038">
              <a:defRPr sz="2800"/>
            </a:lvl3pPr>
            <a:lvl4pPr marL="1727200" indent="-355600">
              <a:defRPr sz="2800"/>
            </a:lvl4pPr>
            <a:lvl5pPr marL="2184400" indent="-355600"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21" y="6404293"/>
            <a:ext cx="263980" cy="269239"/>
          </a:xfrm>
          <a:prstGeom prst="rect">
            <a:avLst/>
          </a:prstGeom>
        </p:spPr>
        <p:txBody>
          <a:bodyPr lIns="45718" tIns="45718" rIns="45718" bIns="45718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itle Text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1"/>
          </a:xfrm>
          <a:prstGeom prst="rect">
            <a:avLst/>
          </a:prstGeom>
        </p:spPr>
        <p:txBody>
          <a:bodyPr lIns="45718" tIns="45718" rIns="45718" bIns="45718"/>
          <a:lstStyle>
            <a:lvl1pPr algn="ctr" defTabSz="457200">
              <a:lnSpc>
                <a:spcPct val="100000"/>
              </a:lnSpc>
              <a:defRPr sz="4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205" name="Body Level One…"/>
          <p:cNvSpPr txBox="1">
            <a:spLocks noGrp="1"/>
          </p:cNvSpPr>
          <p:nvPr>
            <p:ph type="body" idx="1"/>
          </p:nvPr>
        </p:nvSpPr>
        <p:spPr>
          <a:xfrm>
            <a:off x="1981200" y="1600200"/>
            <a:ext cx="8229600" cy="4525963"/>
          </a:xfrm>
          <a:prstGeom prst="rect">
            <a:avLst/>
          </a:prstGeom>
        </p:spPr>
        <p:txBody>
          <a:bodyPr lIns="45718" tIns="45718" rIns="45718" bIns="45718"/>
          <a:lstStyle>
            <a:lvl1pPr marL="342900" indent="-342900" defTabSz="457200">
              <a:lnSpc>
                <a:spcPct val="100000"/>
              </a:lnSpc>
              <a:spcBef>
                <a:spcPts val="700"/>
              </a:spcBef>
              <a:defRPr sz="3200"/>
            </a:lvl1pPr>
            <a:lvl2pPr marL="783771" indent="-326571" defTabSz="457200">
              <a:lnSpc>
                <a:spcPct val="100000"/>
              </a:lnSpc>
              <a:spcBef>
                <a:spcPts val="700"/>
              </a:spcBef>
              <a:buChar char="–"/>
              <a:defRPr sz="3200"/>
            </a:lvl2pPr>
            <a:lvl3pPr marL="1219200" indent="-304800" defTabSz="457200">
              <a:lnSpc>
                <a:spcPct val="100000"/>
              </a:lnSpc>
              <a:spcBef>
                <a:spcPts val="700"/>
              </a:spcBef>
              <a:defRPr sz="3200"/>
            </a:lvl3pPr>
            <a:lvl4pPr marL="1737360" indent="-365760" defTabSz="457200">
              <a:lnSpc>
                <a:spcPct val="100000"/>
              </a:lnSpc>
              <a:spcBef>
                <a:spcPts val="700"/>
              </a:spcBef>
              <a:buChar char="–"/>
              <a:defRPr sz="3200"/>
            </a:lvl4pPr>
            <a:lvl5pPr marL="2194560" indent="-365760" defTabSz="457200">
              <a:lnSpc>
                <a:spcPct val="100000"/>
              </a:lnSpc>
              <a:spcBef>
                <a:spcPts val="700"/>
              </a:spcBef>
              <a:buChar char="»"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946821" y="6404293"/>
            <a:ext cx="263980" cy="269239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itle Text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1"/>
          </a:xfrm>
          <a:prstGeom prst="rect">
            <a:avLst/>
          </a:prstGeom>
        </p:spPr>
        <p:txBody>
          <a:bodyPr/>
          <a:lstStyle>
            <a:lvl1pPr algn="ctr" defTabSz="457200">
              <a:lnSpc>
                <a:spcPct val="100000"/>
              </a:lnSpc>
              <a:defRPr sz="56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214" name="Body Level One…"/>
          <p:cNvSpPr txBox="1">
            <a:spLocks noGrp="1"/>
          </p:cNvSpPr>
          <p:nvPr>
            <p:ph type="body" idx="1"/>
          </p:nvPr>
        </p:nvSpPr>
        <p:spPr>
          <a:xfrm>
            <a:off x="1981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29184" indent="-329184" defTabSz="457200">
              <a:lnSpc>
                <a:spcPct val="100000"/>
              </a:lnSpc>
              <a:spcBef>
                <a:spcPts val="600"/>
              </a:spcBef>
              <a:defRPr sz="2400"/>
            </a:lvl1pPr>
            <a:lvl2pPr marL="731519" indent="-274319" defTabSz="457200">
              <a:lnSpc>
                <a:spcPct val="100000"/>
              </a:lnSpc>
              <a:spcBef>
                <a:spcPts val="600"/>
              </a:spcBef>
              <a:buChar char="–"/>
              <a:defRPr sz="2400"/>
            </a:lvl2pPr>
            <a:lvl3pPr marL="1133855" indent="-219455" defTabSz="457200">
              <a:lnSpc>
                <a:spcPct val="100000"/>
              </a:lnSpc>
              <a:spcBef>
                <a:spcPts val="600"/>
              </a:spcBef>
              <a:defRPr sz="2400"/>
            </a:lvl3pPr>
            <a:lvl4pPr marL="1591055" indent="-219455" defTabSz="457200">
              <a:lnSpc>
                <a:spcPct val="100000"/>
              </a:lnSpc>
              <a:spcBef>
                <a:spcPts val="600"/>
              </a:spcBef>
              <a:buChar char="–"/>
              <a:defRPr sz="2400"/>
            </a:lvl4pPr>
            <a:lvl5pPr marL="2048255" indent="-219455" defTabSz="457200">
              <a:lnSpc>
                <a:spcPct val="100000"/>
              </a:lnSpc>
              <a:spcBef>
                <a:spcPts val="600"/>
              </a:spcBef>
              <a:buChar char="»"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43600" y="6172200"/>
            <a:ext cx="2133600" cy="368301"/>
          </a:xfrm>
          <a:prstGeom prst="rect">
            <a:avLst/>
          </a:prstGeom>
        </p:spPr>
        <p:txBody>
          <a:bodyPr/>
          <a:lstStyle>
            <a:lvl1pPr defTabSz="457200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748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292087"/>
            <a:ext cx="10515600" cy="48848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traight Connector 7"/>
          <p:cNvSpPr/>
          <p:nvPr/>
        </p:nvSpPr>
        <p:spPr>
          <a:xfrm>
            <a:off x="854764" y="1113189"/>
            <a:ext cx="10495724" cy="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  <p:sldLayoutId id="2147483664" r:id="rId15"/>
    <p:sldLayoutId id="2147483665" r:id="rId16"/>
    <p:sldLayoutId id="2147483667" r:id="rId17"/>
    <p:sldLayoutId id="2147483668" r:id="rId18"/>
    <p:sldLayoutId id="2147483669" r:id="rId19"/>
    <p:sldLayoutId id="2147483670" r:id="rId20"/>
    <p:sldLayoutId id="2147483671" r:id="rId2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112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00150" marR="0" indent="-28575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698171" marR="0" indent="-326571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55371" marR="0" indent="-326571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5400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29972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4544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39116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0" y="5697501"/>
            <a:ext cx="3174946" cy="1084813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Title 1"/>
          <p:cNvSpPr txBox="1">
            <a:spLocks noGrp="1"/>
          </p:cNvSpPr>
          <p:nvPr>
            <p:ph type="ctrTitle"/>
          </p:nvPr>
        </p:nvSpPr>
        <p:spPr>
          <a:xfrm>
            <a:off x="1599555" y="2515339"/>
            <a:ext cx="10135890" cy="1359431"/>
          </a:xfrm>
          <a:prstGeom prst="rect">
            <a:avLst/>
          </a:prstGeom>
        </p:spPr>
        <p:txBody>
          <a:bodyPr/>
          <a:lstStyle/>
          <a:p>
            <a:pPr defTabSz="457200">
              <a:lnSpc>
                <a:spcPct val="100000"/>
              </a:lnSpc>
              <a:defRPr sz="22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defTabSz="457200">
              <a:lnSpc>
                <a:spcPct val="100000"/>
              </a:lnSpc>
              <a:defRPr sz="2200" b="1"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 </a:t>
            </a:r>
            <a:r>
              <a:t>Therapeutic Vaccination And Novel Immunotherapies For Functional Cure </a:t>
            </a:r>
            <a:endParaRPr b="0"/>
          </a:p>
        </p:txBody>
      </p:sp>
      <p:pic>
        <p:nvPicPr>
          <p:cNvPr id="226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5248" y="162150"/>
            <a:ext cx="6119347" cy="1858989"/>
          </a:xfrm>
          <a:prstGeom prst="rect">
            <a:avLst/>
          </a:prstGeom>
          <a:ln w="12700">
            <a:miter lim="400000"/>
          </a:ln>
        </p:spPr>
      </p:pic>
      <p:sp>
        <p:nvSpPr>
          <p:cNvPr id="227" name="Shape 57"/>
          <p:cNvSpPr txBox="1"/>
          <p:nvPr/>
        </p:nvSpPr>
        <p:spPr>
          <a:xfrm>
            <a:off x="2729998" y="4000718"/>
            <a:ext cx="7388043" cy="15708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6" tIns="35716" rIns="35716" bIns="35716" anchor="ctr">
            <a:spAutoFit/>
          </a:bodyPr>
          <a:lstStyle/>
          <a:p>
            <a:pPr algn="ctr" defTabSz="321450">
              <a:defRPr sz="800">
                <a:solidFill>
                  <a:srgbClr val="002E7A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lvl="1" indent="160733" algn="ctr" defTabSz="410764">
              <a:lnSpc>
                <a:spcPct val="80000"/>
              </a:lnSpc>
              <a:spcBef>
                <a:spcPts val="1600"/>
              </a:spcBef>
              <a:defRPr>
                <a:solidFill>
                  <a:srgbClr val="002E7A"/>
                </a:solidFill>
                <a:latin typeface="Copperplate Light"/>
                <a:ea typeface="Copperplate Light"/>
                <a:cs typeface="Copperplate Light"/>
                <a:sym typeface="Copperplate Light"/>
              </a:defRPr>
            </a:pPr>
            <a:r>
              <a:t>Antonio Bertoletti, MD </a:t>
            </a:r>
            <a:endParaRPr sz="1600"/>
          </a:p>
          <a:p>
            <a:pPr lvl="1" indent="160733" algn="ctr" defTabSz="410764">
              <a:lnSpc>
                <a:spcPct val="80000"/>
              </a:lnSpc>
              <a:spcBef>
                <a:spcPts val="1600"/>
              </a:spcBef>
              <a:defRPr>
                <a:solidFill>
                  <a:srgbClr val="002E7A"/>
                </a:solidFill>
                <a:latin typeface="Copperplate Light"/>
                <a:ea typeface="Copperplate Light"/>
                <a:cs typeface="Copperplate Light"/>
                <a:sym typeface="Copperplate Light"/>
              </a:defRPr>
            </a:pPr>
            <a:r>
              <a:t>Duke-NUS Medical School-Emerging Infectious Diseases Program</a:t>
            </a:r>
          </a:p>
        </p:txBody>
      </p:sp>
      <p:pic>
        <p:nvPicPr>
          <p:cNvPr id="228" name="Picture 12" descr="Picture 12"/>
          <p:cNvPicPr>
            <a:picLocks noChangeAspect="1"/>
          </p:cNvPicPr>
          <p:nvPr/>
        </p:nvPicPr>
        <p:blipFill>
          <a:blip r:embed="rId4"/>
          <a:srcRect l="709" t="26265" b="16453"/>
          <a:stretch>
            <a:fillRect/>
          </a:stretch>
        </p:blipFill>
        <p:spPr>
          <a:xfrm>
            <a:off x="28660" y="126456"/>
            <a:ext cx="4378903" cy="1894656"/>
          </a:xfrm>
          <a:prstGeom prst="rect">
            <a:avLst/>
          </a:prstGeom>
          <a:ln w="12700">
            <a:miter lim="400000"/>
          </a:ln>
        </p:spPr>
      </p:pic>
      <p:sp>
        <p:nvSpPr>
          <p:cNvPr id="229" name="Science of HBV Cure Meeting (HBV Cure 2022)"/>
          <p:cNvSpPr txBox="1"/>
          <p:nvPr/>
        </p:nvSpPr>
        <p:spPr>
          <a:xfrm>
            <a:off x="6936684" y="6086237"/>
            <a:ext cx="4867969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defRPr sz="1766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Science of HBV Cure Meeting (HBV Cure 2022)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9">
            <a:extLst>
              <a:ext uri="{FF2B5EF4-FFF2-40B4-BE49-F238E27FC236}">
                <a16:creationId xmlns:a16="http://schemas.microsoft.com/office/drawing/2014/main" id="{6FDC7280-2011-9525-0A53-4AB9A4149BA7}"/>
              </a:ext>
            </a:extLst>
          </p:cNvPr>
          <p:cNvSpPr txBox="1">
            <a:spLocks/>
          </p:cNvSpPr>
          <p:nvPr/>
        </p:nvSpPr>
        <p:spPr>
          <a:xfrm>
            <a:off x="2578250" y="61668"/>
            <a:ext cx="7804547" cy="1011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365C0"/>
                </a:solidFill>
                <a:effectLst/>
                <a:uLnTx/>
                <a:uFillTx/>
                <a:latin typeface="Helvetica"/>
                <a:ea typeface="Helvetica"/>
                <a:cs typeface="Helvetica"/>
                <a:sym typeface="Helvetica"/>
              </a:rPr>
              <a:t>Do we need</a:t>
            </a:r>
            <a:r>
              <a:rPr kumimoji="0" lang="en-US" sz="2500" b="1" i="0" u="none" strike="noStrike" kern="1200" cap="none" spc="0" normalizeH="0" noProof="0" dirty="0">
                <a:ln>
                  <a:noFill/>
                </a:ln>
                <a:solidFill>
                  <a:srgbClr val="0365C0"/>
                </a:solidFill>
                <a:effectLst/>
                <a:uLnTx/>
                <a:uFillTx/>
                <a:latin typeface="Helvetica"/>
                <a:ea typeface="Helvetica"/>
                <a:cs typeface="Helvetica"/>
                <a:sym typeface="Helvetica"/>
              </a:rPr>
              <a:t> anti-viral immunity </a:t>
            </a:r>
            <a:r>
              <a:rPr lang="en-US" sz="2500" b="1" dirty="0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  <a:t>to cure  HBV?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srgbClr val="0365C0"/>
              </a:solidFill>
              <a:effectLst/>
              <a:uLnTx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5" name="Shape 67">
            <a:extLst>
              <a:ext uri="{FF2B5EF4-FFF2-40B4-BE49-F238E27FC236}">
                <a16:creationId xmlns:a16="http://schemas.microsoft.com/office/drawing/2014/main" id="{8FF52855-A07A-888F-E986-DCD4A7FD3BC7}"/>
              </a:ext>
            </a:extLst>
          </p:cNvPr>
          <p:cNvSpPr/>
          <p:nvPr/>
        </p:nvSpPr>
        <p:spPr>
          <a:xfrm>
            <a:off x="2112525" y="1399014"/>
            <a:ext cx="1898156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/>
            </a:pPr>
            <a:r>
              <a:rPr sz="1600" dirty="0"/>
              <a:t>Chronic HBV</a:t>
            </a:r>
            <a:r>
              <a:rPr lang="en-US" sz="1600" dirty="0"/>
              <a:t> Infection</a:t>
            </a:r>
            <a:endParaRPr sz="1600" dirty="0"/>
          </a:p>
        </p:txBody>
      </p:sp>
      <p:pic>
        <p:nvPicPr>
          <p:cNvPr id="6" name="droppedImage.pdf">
            <a:extLst>
              <a:ext uri="{FF2B5EF4-FFF2-40B4-BE49-F238E27FC236}">
                <a16:creationId xmlns:a16="http://schemas.microsoft.com/office/drawing/2014/main" id="{A0881766-6232-5587-D6C0-8A53EBEA42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502446" y="1782269"/>
            <a:ext cx="3156174" cy="154781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66">
            <a:extLst>
              <a:ext uri="{FF2B5EF4-FFF2-40B4-BE49-F238E27FC236}">
                <a16:creationId xmlns:a16="http://schemas.microsoft.com/office/drawing/2014/main" id="{BA7C555C-F758-6CD5-78F3-5505E2180DAE}"/>
              </a:ext>
            </a:extLst>
          </p:cNvPr>
          <p:cNvSpPr/>
          <p:nvPr/>
        </p:nvSpPr>
        <p:spPr>
          <a:xfrm>
            <a:off x="2310045" y="5653335"/>
            <a:ext cx="1508426" cy="492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 algn="ctr">
              <a:defRPr sz="1800"/>
            </a:pPr>
            <a:r>
              <a:rPr sz="1600" dirty="0">
                <a:latin typeface="Gill Sans"/>
                <a:ea typeface="Gill Sans"/>
                <a:cs typeface="Gill Sans"/>
                <a:sym typeface="Gill Sans"/>
              </a:rPr>
              <a:t>Resolved HBV</a:t>
            </a:r>
          </a:p>
          <a:p>
            <a:pPr lvl="0" algn="ctr">
              <a:defRPr sz="1800"/>
            </a:pPr>
            <a:r>
              <a:rPr sz="1600" dirty="0">
                <a:latin typeface="Gill Sans"/>
                <a:ea typeface="Gill Sans"/>
                <a:cs typeface="Gill Sans"/>
                <a:sym typeface="Gill Sans"/>
              </a:rPr>
              <a:t>“Functional </a:t>
            </a:r>
            <a:r>
              <a:rPr lang="en-US" sz="1600" dirty="0">
                <a:latin typeface="Gill Sans"/>
                <a:ea typeface="Gill Sans"/>
                <a:cs typeface="Gill Sans"/>
                <a:sym typeface="Gill Sans"/>
              </a:rPr>
              <a:t>C</a:t>
            </a:r>
            <a:r>
              <a:rPr sz="1600" dirty="0">
                <a:latin typeface="Gill Sans"/>
                <a:ea typeface="Gill Sans"/>
                <a:cs typeface="Gill Sans"/>
                <a:sym typeface="Gill Sans"/>
              </a:rPr>
              <a:t>ure”</a:t>
            </a:r>
          </a:p>
        </p:txBody>
      </p:sp>
      <p:pic>
        <p:nvPicPr>
          <p:cNvPr id="8" name="droppedImage.pdf">
            <a:extLst>
              <a:ext uri="{FF2B5EF4-FFF2-40B4-BE49-F238E27FC236}">
                <a16:creationId xmlns:a16="http://schemas.microsoft.com/office/drawing/2014/main" id="{7E45D8BD-3FF6-E35A-F2E0-D62EB757948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496270" y="4094075"/>
            <a:ext cx="3082142" cy="1446609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65">
            <a:extLst>
              <a:ext uri="{FF2B5EF4-FFF2-40B4-BE49-F238E27FC236}">
                <a16:creationId xmlns:a16="http://schemas.microsoft.com/office/drawing/2014/main" id="{6E7E1BC0-6BFC-91FC-FFA8-6E2488264167}"/>
              </a:ext>
            </a:extLst>
          </p:cNvPr>
          <p:cNvSpPr/>
          <p:nvPr/>
        </p:nvSpPr>
        <p:spPr>
          <a:xfrm rot="5400000">
            <a:off x="2769560" y="3450989"/>
            <a:ext cx="557579" cy="560801"/>
          </a:xfrm>
          <a:prstGeom prst="rightArrow">
            <a:avLst>
              <a:gd name="adj1" fmla="val 32000"/>
              <a:gd name="adj2" fmla="val 42361"/>
            </a:avLst>
          </a:prstGeom>
          <a:solidFill>
            <a:srgbClr val="008CB4"/>
          </a:solidFill>
          <a:ln w="12700"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</p:spPr>
        <p:txBody>
          <a:bodyPr lIns="0" tIns="0" rIns="0" bIns="0" anchor="ctr"/>
          <a:lstStyle/>
          <a:p>
            <a:pPr defTabSz="562521"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4806623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9">
            <a:extLst>
              <a:ext uri="{FF2B5EF4-FFF2-40B4-BE49-F238E27FC236}">
                <a16:creationId xmlns:a16="http://schemas.microsoft.com/office/drawing/2014/main" id="{6FDC7280-2011-9525-0A53-4AB9A4149BA7}"/>
              </a:ext>
            </a:extLst>
          </p:cNvPr>
          <p:cNvSpPr txBox="1">
            <a:spLocks/>
          </p:cNvSpPr>
          <p:nvPr/>
        </p:nvSpPr>
        <p:spPr>
          <a:xfrm>
            <a:off x="2578250" y="61668"/>
            <a:ext cx="7804547" cy="1011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365C0"/>
                </a:solidFill>
                <a:effectLst/>
                <a:uLnTx/>
                <a:uFillTx/>
                <a:latin typeface="Helvetica"/>
                <a:ea typeface="Helvetica"/>
                <a:cs typeface="Helvetica"/>
                <a:sym typeface="Helvetica"/>
              </a:rPr>
              <a:t>Do we need</a:t>
            </a:r>
            <a:r>
              <a:rPr kumimoji="0" lang="en-US" sz="2500" b="1" i="0" u="none" strike="noStrike" kern="1200" cap="none" spc="0" normalizeH="0" noProof="0" dirty="0">
                <a:ln>
                  <a:noFill/>
                </a:ln>
                <a:solidFill>
                  <a:srgbClr val="0365C0"/>
                </a:solidFill>
                <a:effectLst/>
                <a:uLnTx/>
                <a:uFillTx/>
                <a:latin typeface="Helvetica"/>
                <a:ea typeface="Helvetica"/>
                <a:cs typeface="Helvetica"/>
                <a:sym typeface="Helvetica"/>
              </a:rPr>
              <a:t> anti-viral immunity </a:t>
            </a:r>
            <a:r>
              <a:rPr lang="en-US" sz="2500" b="1" dirty="0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  <a:t>to cure  HBV?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srgbClr val="0365C0"/>
              </a:solidFill>
              <a:effectLst/>
              <a:uLnTx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5" name="Shape 67">
            <a:extLst>
              <a:ext uri="{FF2B5EF4-FFF2-40B4-BE49-F238E27FC236}">
                <a16:creationId xmlns:a16="http://schemas.microsoft.com/office/drawing/2014/main" id="{8FF52855-A07A-888F-E986-DCD4A7FD3BC7}"/>
              </a:ext>
            </a:extLst>
          </p:cNvPr>
          <p:cNvSpPr/>
          <p:nvPr/>
        </p:nvSpPr>
        <p:spPr>
          <a:xfrm>
            <a:off x="2112525" y="1399014"/>
            <a:ext cx="1898156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lvl="0">
              <a:defRPr sz="1800"/>
            </a:pPr>
            <a:r>
              <a:rPr sz="1600" dirty="0"/>
              <a:t>Chronic HBV</a:t>
            </a:r>
            <a:r>
              <a:rPr lang="en-US" sz="1600" dirty="0"/>
              <a:t> Infection</a:t>
            </a:r>
            <a:endParaRPr sz="1600" dirty="0"/>
          </a:p>
        </p:txBody>
      </p:sp>
      <p:pic>
        <p:nvPicPr>
          <p:cNvPr id="6" name="droppedImage.pdf">
            <a:extLst>
              <a:ext uri="{FF2B5EF4-FFF2-40B4-BE49-F238E27FC236}">
                <a16:creationId xmlns:a16="http://schemas.microsoft.com/office/drawing/2014/main" id="{A0881766-6232-5587-D6C0-8A53EBEA42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502446" y="1782269"/>
            <a:ext cx="3156174" cy="154781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66">
            <a:extLst>
              <a:ext uri="{FF2B5EF4-FFF2-40B4-BE49-F238E27FC236}">
                <a16:creationId xmlns:a16="http://schemas.microsoft.com/office/drawing/2014/main" id="{BA7C555C-F758-6CD5-78F3-5505E2180DAE}"/>
              </a:ext>
            </a:extLst>
          </p:cNvPr>
          <p:cNvSpPr/>
          <p:nvPr/>
        </p:nvSpPr>
        <p:spPr>
          <a:xfrm>
            <a:off x="2310045" y="5653335"/>
            <a:ext cx="1508426" cy="492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 algn="ctr">
              <a:defRPr sz="1800"/>
            </a:pPr>
            <a:r>
              <a:rPr sz="1600" dirty="0">
                <a:latin typeface="Gill Sans"/>
                <a:ea typeface="Gill Sans"/>
                <a:cs typeface="Gill Sans"/>
                <a:sym typeface="Gill Sans"/>
              </a:rPr>
              <a:t>Resolved HBV</a:t>
            </a:r>
          </a:p>
          <a:p>
            <a:pPr lvl="0" algn="ctr">
              <a:defRPr sz="1800"/>
            </a:pPr>
            <a:r>
              <a:rPr sz="1600" dirty="0">
                <a:latin typeface="Gill Sans"/>
                <a:ea typeface="Gill Sans"/>
                <a:cs typeface="Gill Sans"/>
                <a:sym typeface="Gill Sans"/>
              </a:rPr>
              <a:t>“Functional </a:t>
            </a:r>
            <a:r>
              <a:rPr lang="en-US" sz="1600" dirty="0">
                <a:latin typeface="Gill Sans"/>
                <a:ea typeface="Gill Sans"/>
                <a:cs typeface="Gill Sans"/>
                <a:sym typeface="Gill Sans"/>
              </a:rPr>
              <a:t>C</a:t>
            </a:r>
            <a:r>
              <a:rPr sz="1600" dirty="0">
                <a:latin typeface="Gill Sans"/>
                <a:ea typeface="Gill Sans"/>
                <a:cs typeface="Gill Sans"/>
                <a:sym typeface="Gill Sans"/>
              </a:rPr>
              <a:t>ure”</a:t>
            </a:r>
          </a:p>
        </p:txBody>
      </p:sp>
      <p:pic>
        <p:nvPicPr>
          <p:cNvPr id="8" name="droppedImage.pdf">
            <a:extLst>
              <a:ext uri="{FF2B5EF4-FFF2-40B4-BE49-F238E27FC236}">
                <a16:creationId xmlns:a16="http://schemas.microsoft.com/office/drawing/2014/main" id="{7E45D8BD-3FF6-E35A-F2E0-D62EB757948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496270" y="4094075"/>
            <a:ext cx="3082142" cy="1446609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65">
            <a:extLst>
              <a:ext uri="{FF2B5EF4-FFF2-40B4-BE49-F238E27FC236}">
                <a16:creationId xmlns:a16="http://schemas.microsoft.com/office/drawing/2014/main" id="{6E7E1BC0-6BFC-91FC-FFA8-6E2488264167}"/>
              </a:ext>
            </a:extLst>
          </p:cNvPr>
          <p:cNvSpPr/>
          <p:nvPr/>
        </p:nvSpPr>
        <p:spPr>
          <a:xfrm rot="5400000">
            <a:off x="2769560" y="3450989"/>
            <a:ext cx="557579" cy="560801"/>
          </a:xfrm>
          <a:prstGeom prst="rightArrow">
            <a:avLst>
              <a:gd name="adj1" fmla="val 32000"/>
              <a:gd name="adj2" fmla="val 42361"/>
            </a:avLst>
          </a:prstGeom>
          <a:solidFill>
            <a:srgbClr val="008CB4"/>
          </a:solidFill>
          <a:ln w="12700"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</p:spPr>
        <p:txBody>
          <a:bodyPr lIns="0" tIns="0" rIns="0" bIns="0" anchor="ctr"/>
          <a:lstStyle/>
          <a:p>
            <a:pPr defTabSz="562521"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85A194-864D-98D8-8183-2526C98CB52D}"/>
              </a:ext>
            </a:extLst>
          </p:cNvPr>
          <p:cNvSpPr txBox="1"/>
          <p:nvPr/>
        </p:nvSpPr>
        <p:spPr>
          <a:xfrm>
            <a:off x="6058059" y="3593940"/>
            <a:ext cx="44818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If we have an antiviral  that will be able</a:t>
            </a:r>
          </a:p>
          <a:p>
            <a:r>
              <a:rPr lang="en-US" dirty="0"/>
              <a:t> to eliminate completely HBV ( </a:t>
            </a:r>
            <a:r>
              <a:rPr lang="en-US" dirty="0" err="1"/>
              <a:t>cccDNA</a:t>
            </a:r>
            <a:r>
              <a:rPr lang="en-US" dirty="0"/>
              <a:t>)…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785EEB-3CA4-F800-8329-435FE5851AD0}"/>
              </a:ext>
            </a:extLst>
          </p:cNvPr>
          <p:cNvSpPr txBox="1"/>
          <p:nvPr/>
        </p:nvSpPr>
        <p:spPr>
          <a:xfrm>
            <a:off x="7533382" y="2171454"/>
            <a:ext cx="1031051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304421333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283" y="1278466"/>
            <a:ext cx="3187701" cy="4775201"/>
          </a:xfrm>
          <a:prstGeom prst="rect">
            <a:avLst/>
          </a:prstGeom>
          <a:ln w="12700">
            <a:miter lim="400000"/>
          </a:ln>
          <a:effectLst>
            <a:outerShdw blurRad="254000" dist="127000" dir="16200000" rotWithShape="0">
              <a:srgbClr val="000000">
                <a:alpha val="70000"/>
              </a:srgbClr>
            </a:outerShdw>
          </a:effectLst>
        </p:spPr>
      </p:pic>
      <p:sp>
        <p:nvSpPr>
          <p:cNvPr id="250" name="HBV-specific T cells defective in CHB patients"/>
          <p:cNvSpPr txBox="1">
            <a:spLocks noGrp="1"/>
          </p:cNvSpPr>
          <p:nvPr>
            <p:ph type="title" idx="4294967295"/>
          </p:nvPr>
        </p:nvSpPr>
        <p:spPr>
          <a:xfrm>
            <a:off x="458489" y="266700"/>
            <a:ext cx="11275022" cy="676275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28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 lang="en-US" b="1" kern="1200" dirty="0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  <a:t>Do we have evidences that Immunity can control HBV </a:t>
            </a:r>
            <a:r>
              <a:rPr lang="en-US" b="1" dirty="0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  <a:t>?</a:t>
            </a:r>
            <a:br>
              <a:rPr lang="en-US" b="1" kern="1200" dirty="0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</a:br>
            <a:endParaRPr dirty="0"/>
          </a:p>
        </p:txBody>
      </p:sp>
      <p:pic>
        <p:nvPicPr>
          <p:cNvPr id="251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4150" y="1314450"/>
            <a:ext cx="5016500" cy="5041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283" y="1278466"/>
            <a:ext cx="3187701" cy="4775201"/>
          </a:xfrm>
          <a:prstGeom prst="rect">
            <a:avLst/>
          </a:prstGeom>
          <a:ln w="12700">
            <a:miter lim="400000"/>
          </a:ln>
          <a:effectLst>
            <a:outerShdw blurRad="254000" dist="127000" dir="16200000" rotWithShape="0">
              <a:srgbClr val="000000">
                <a:alpha val="70000"/>
              </a:srgbClr>
            </a:outerShdw>
          </a:effectLst>
        </p:spPr>
      </p:pic>
      <p:sp>
        <p:nvSpPr>
          <p:cNvPr id="254" name="HBs-specific B cells  functional defective in CHB"/>
          <p:cNvSpPr txBox="1">
            <a:spLocks noGrp="1"/>
          </p:cNvSpPr>
          <p:nvPr>
            <p:ph type="title" idx="4294967295"/>
          </p:nvPr>
        </p:nvSpPr>
        <p:spPr>
          <a:xfrm>
            <a:off x="2380203" y="287153"/>
            <a:ext cx="8609113" cy="676276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HBs-specific B cells  functional defective in CHB</a:t>
            </a:r>
          </a:p>
        </p:txBody>
      </p:sp>
      <p:sp>
        <p:nvSpPr>
          <p:cNvPr id="255" name="[1] Salimzadeh L, Le Bert N, Dutertre C-A, Gill US, Newell EW, Frey C, et al. PD-1 blockade partially recovers dysfunctional virus-specific B cells in chronic hepatitis B infection. J Clin Invest 2018;128:4573–87."/>
          <p:cNvSpPr txBox="1"/>
          <p:nvPr/>
        </p:nvSpPr>
        <p:spPr>
          <a:xfrm>
            <a:off x="1717393" y="6128245"/>
            <a:ext cx="9934733" cy="447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marL="304800" indent="-304800" defTabSz="12700">
              <a:tabLst>
                <a:tab pos="304800" algn="l"/>
              </a:tabLst>
              <a:defRPr sz="12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[1]	Salimzadeh L, Le Bert N, Dutertre C-A, Gill US, Newell EW, Frey C, et al. PD-1 blockade partially recovers dysfunctional virus-specific B cells in chronic hepatitis B infection. J Clin Invest 2018;128:4573–87.</a:t>
            </a:r>
          </a:p>
        </p:txBody>
      </p:sp>
      <p:grpSp>
        <p:nvGrpSpPr>
          <p:cNvPr id="269" name="Group 136"/>
          <p:cNvGrpSpPr/>
          <p:nvPr/>
        </p:nvGrpSpPr>
        <p:grpSpPr>
          <a:xfrm>
            <a:off x="7403146" y="1213578"/>
            <a:ext cx="2527088" cy="2423868"/>
            <a:chOff x="0" y="0"/>
            <a:chExt cx="2527087" cy="2423866"/>
          </a:xfrm>
        </p:grpSpPr>
        <p:grpSp>
          <p:nvGrpSpPr>
            <p:cNvPr id="265" name="Group 137"/>
            <p:cNvGrpSpPr/>
            <p:nvPr/>
          </p:nvGrpSpPr>
          <p:grpSpPr>
            <a:xfrm>
              <a:off x="136733" y="-1"/>
              <a:ext cx="2390355" cy="2423868"/>
              <a:chOff x="-1" y="0"/>
              <a:chExt cx="2390354" cy="2423866"/>
            </a:xfrm>
          </p:grpSpPr>
          <p:grpSp>
            <p:nvGrpSpPr>
              <p:cNvPr id="259" name="Group 143"/>
              <p:cNvGrpSpPr/>
              <p:nvPr/>
            </p:nvGrpSpPr>
            <p:grpSpPr>
              <a:xfrm>
                <a:off x="-2" y="183720"/>
                <a:ext cx="2390355" cy="2240147"/>
                <a:chOff x="-1" y="-1"/>
                <a:chExt cx="2390354" cy="2240146"/>
              </a:xfrm>
            </p:grpSpPr>
            <p:pic>
              <p:nvPicPr>
                <p:cNvPr id="256" name="Picture 149" descr="Picture 149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38682" y="-2"/>
                  <a:ext cx="894734" cy="1093994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257" name="Oval 150"/>
                <p:cNvSpPr/>
                <p:nvPr/>
              </p:nvSpPr>
              <p:spPr>
                <a:xfrm>
                  <a:off x="151648" y="1082583"/>
                  <a:ext cx="2118391" cy="1076203"/>
                </a:xfrm>
                <a:prstGeom prst="ellipse">
                  <a:avLst/>
                </a:prstGeom>
                <a:solidFill>
                  <a:srgbClr val="FFFFFF"/>
                </a:solidFill>
                <a:ln w="25400" cap="flat">
                  <a:solidFill>
                    <a:srgbClr val="800000"/>
                  </a:solidFill>
                  <a:prstDash val="solid"/>
                  <a:round/>
                </a:ln>
                <a:effectLst/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 algn="ctr" defTabSz="457200">
                    <a:defRPr sz="11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258" name="Rectangle 151"/>
                <p:cNvSpPr/>
                <p:nvPr/>
              </p:nvSpPr>
              <p:spPr>
                <a:xfrm>
                  <a:off x="-2" y="1374843"/>
                  <a:ext cx="2390356" cy="865303"/>
                </a:xfrm>
                <a:prstGeom prst="rect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8" tIns="45718" rIns="45718" bIns="45718" numCol="1" anchor="ctr">
                  <a:noAutofit/>
                </a:bodyPr>
                <a:lstStyle/>
                <a:p>
                  <a:pPr algn="ctr" defTabSz="457200">
                    <a:defRPr sz="11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sp>
            <p:nvSpPr>
              <p:cNvPr id="260" name="TextBox 144"/>
              <p:cNvSpPr txBox="1"/>
              <p:nvPr/>
            </p:nvSpPr>
            <p:spPr>
              <a:xfrm>
                <a:off x="469089" y="1392718"/>
                <a:ext cx="1596166" cy="2888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45718" tIns="45718" rIns="45718" bIns="45718" numCol="1" anchor="t">
                <a:spAutoFit/>
              </a:bodyPr>
              <a:lstStyle>
                <a:lvl1pPr algn="ctr" defTabSz="457200">
                  <a:defRPr sz="14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t>HBV-specific B cell</a:t>
                </a:r>
              </a:p>
            </p:txBody>
          </p:sp>
          <p:sp>
            <p:nvSpPr>
              <p:cNvPr id="261" name="Oval 145"/>
              <p:cNvSpPr/>
              <p:nvPr/>
            </p:nvSpPr>
            <p:spPr>
              <a:xfrm>
                <a:off x="1530982" y="27145"/>
                <a:ext cx="185949" cy="259982"/>
              </a:xfrm>
              <a:prstGeom prst="ellipse">
                <a:avLst/>
              </a:prstGeom>
              <a:solidFill>
                <a:srgbClr val="745D1D"/>
              </a:solidFill>
              <a:ln w="3175" cap="flat">
                <a:solidFill>
                  <a:srgbClr val="31859C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 defTabSz="457200">
                  <a:defRPr sz="11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62" name="Oval 146"/>
              <p:cNvSpPr/>
              <p:nvPr/>
            </p:nvSpPr>
            <p:spPr>
              <a:xfrm>
                <a:off x="666033" y="-1"/>
                <a:ext cx="185949" cy="259983"/>
              </a:xfrm>
              <a:prstGeom prst="ellipse">
                <a:avLst/>
              </a:prstGeom>
              <a:solidFill>
                <a:srgbClr val="745D1D"/>
              </a:solidFill>
              <a:ln w="3175" cap="flat">
                <a:solidFill>
                  <a:srgbClr val="31859C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 defTabSz="457200">
                  <a:defRPr sz="11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63" name="16-Point Star 147"/>
              <p:cNvSpPr/>
              <p:nvPr/>
            </p:nvSpPr>
            <p:spPr>
              <a:xfrm>
                <a:off x="1684287" y="45251"/>
                <a:ext cx="149248" cy="169476"/>
              </a:xfrm>
              <a:prstGeom prst="star16">
                <a:avLst>
                  <a:gd name="adj" fmla="val 37500"/>
                </a:avLst>
              </a:prstGeom>
              <a:solidFill>
                <a:srgbClr val="FF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 defTabSz="457200">
                  <a:defRPr sz="11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64" name="16-Point Star 148"/>
              <p:cNvSpPr/>
              <p:nvPr/>
            </p:nvSpPr>
            <p:spPr>
              <a:xfrm>
                <a:off x="547276" y="45251"/>
                <a:ext cx="149247" cy="169477"/>
              </a:xfrm>
              <a:prstGeom prst="star16">
                <a:avLst>
                  <a:gd name="adj" fmla="val 37500"/>
                </a:avLst>
              </a:prstGeom>
              <a:solidFill>
                <a:srgbClr val="00B05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 defTabSz="457200">
                  <a:defRPr sz="11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266" name="TextBox 138"/>
            <p:cNvSpPr txBox="1"/>
            <p:nvPr/>
          </p:nvSpPr>
          <p:spPr>
            <a:xfrm>
              <a:off x="1500416" y="641928"/>
              <a:ext cx="756390" cy="4920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/>
            <a:p>
              <a:pPr defTabSz="457200">
                <a:defRPr sz="1400">
                  <a:latin typeface="Arial"/>
                  <a:ea typeface="Arial"/>
                  <a:cs typeface="Arial"/>
                  <a:sym typeface="Arial"/>
                </a:defRPr>
              </a:pPr>
              <a:r>
                <a:t>B cell </a:t>
              </a:r>
            </a:p>
            <a:p>
              <a:pPr defTabSz="457200">
                <a:defRPr sz="1400">
                  <a:latin typeface="Arial"/>
                  <a:ea typeface="Arial"/>
                  <a:cs typeface="Arial"/>
                  <a:sym typeface="Arial"/>
                </a:defRPr>
              </a:pPr>
              <a:r>
                <a:t>receptor</a:t>
              </a:r>
            </a:p>
          </p:txBody>
        </p:sp>
        <p:sp>
          <p:nvSpPr>
            <p:cNvPr id="267" name="TextBox 139"/>
            <p:cNvSpPr txBox="1"/>
            <p:nvPr/>
          </p:nvSpPr>
          <p:spPr>
            <a:xfrm>
              <a:off x="-1" y="90334"/>
              <a:ext cx="897725" cy="2024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 defTabSz="457200">
                <a:defRPr sz="800">
                  <a:solidFill>
                    <a:srgbClr val="00B05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D-550</a:t>
              </a:r>
            </a:p>
          </p:txBody>
        </p:sp>
        <p:sp>
          <p:nvSpPr>
            <p:cNvPr id="268" name="TextBox 140"/>
            <p:cNvSpPr txBox="1"/>
            <p:nvPr/>
          </p:nvSpPr>
          <p:spPr>
            <a:xfrm>
              <a:off x="1977972" y="97792"/>
              <a:ext cx="380860" cy="2024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>
              <a:lvl1pPr algn="ctr" defTabSz="457200">
                <a:defRPr sz="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D-650</a:t>
              </a:r>
            </a:p>
          </p:txBody>
        </p:sp>
      </p:grpSp>
      <p:pic>
        <p:nvPicPr>
          <p:cNvPr id="270" name="Picture 7" descr="Picture 7"/>
          <p:cNvPicPr>
            <a:picLocks noChangeAspect="1"/>
          </p:cNvPicPr>
          <p:nvPr/>
        </p:nvPicPr>
        <p:blipFill>
          <a:blip r:embed="rId4"/>
          <a:srcRect l="4364" t="14449" r="51560" b="66267"/>
          <a:stretch>
            <a:fillRect/>
          </a:stretch>
        </p:blipFill>
        <p:spPr>
          <a:xfrm>
            <a:off x="6348146" y="2896505"/>
            <a:ext cx="4637031" cy="2616182"/>
          </a:xfrm>
          <a:prstGeom prst="rect">
            <a:avLst/>
          </a:prstGeom>
          <a:ln w="12700">
            <a:miter lim="400000"/>
          </a:ln>
        </p:spPr>
      </p:pic>
      <p:sp>
        <p:nvSpPr>
          <p:cNvPr id="271" name="Rectangle 15"/>
          <p:cNvSpPr/>
          <p:nvPr/>
        </p:nvSpPr>
        <p:spPr>
          <a:xfrm>
            <a:off x="6916273" y="2896310"/>
            <a:ext cx="2687966" cy="6555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457200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72" name="Picture 8" descr="Picture 8"/>
          <p:cNvPicPr>
            <a:picLocks noChangeAspect="1"/>
          </p:cNvPicPr>
          <p:nvPr/>
        </p:nvPicPr>
        <p:blipFill>
          <a:blip r:embed="rId4"/>
          <a:srcRect l="8446" t="6651" r="53530" b="85420"/>
          <a:stretch>
            <a:fillRect/>
          </a:stretch>
        </p:blipFill>
        <p:spPr>
          <a:xfrm>
            <a:off x="7697034" y="3090621"/>
            <a:ext cx="2670129" cy="9106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283" y="1278466"/>
            <a:ext cx="3187701" cy="4775201"/>
          </a:xfrm>
          <a:prstGeom prst="rect">
            <a:avLst/>
          </a:prstGeom>
          <a:ln w="12700">
            <a:miter lim="400000"/>
          </a:ln>
          <a:effectLst>
            <a:outerShdw blurRad="254000" dist="127000" dir="16200000" rotWithShape="0">
              <a:srgbClr val="000000">
                <a:alpha val="70000"/>
              </a:srgbClr>
            </a:outerShdw>
          </a:effectLst>
        </p:spPr>
      </p:pic>
      <p:sp>
        <p:nvSpPr>
          <p:cNvPr id="275" name="Immunotherapy for CHB: Do we have evidences that HBV-immunity is important for control?"/>
          <p:cNvSpPr txBox="1">
            <a:spLocks noGrp="1"/>
          </p:cNvSpPr>
          <p:nvPr>
            <p:ph type="title" idx="4294967295"/>
          </p:nvPr>
        </p:nvSpPr>
        <p:spPr>
          <a:xfrm>
            <a:off x="458489" y="246591"/>
            <a:ext cx="11275022" cy="676275"/>
          </a:xfrm>
          <a:prstGeom prst="rect">
            <a:avLst/>
          </a:prstGeom>
        </p:spPr>
        <p:txBody>
          <a:bodyPr/>
          <a:lstStyle>
            <a:lvl1pPr defTabSz="694944">
              <a:defRPr sz="2128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 dirty="0"/>
              <a:t>Immunotherapy for CHB: Do we have evidences that HBV-immunity is important for control?</a:t>
            </a:r>
          </a:p>
        </p:txBody>
      </p:sp>
      <p:sp>
        <p:nvSpPr>
          <p:cNvPr id="276" name="Immune suppression (T and B cells) causes…"/>
          <p:cNvSpPr txBox="1"/>
          <p:nvPr/>
        </p:nvSpPr>
        <p:spPr>
          <a:xfrm>
            <a:off x="6461107" y="1150196"/>
            <a:ext cx="5023847" cy="1310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900" b="1">
                <a:solidFill>
                  <a:schemeClr val="accent2"/>
                </a:solidFill>
              </a:defRPr>
            </a:pPr>
            <a:r>
              <a:t>Immune suppression (T and B cells) causes</a:t>
            </a:r>
          </a:p>
          <a:p>
            <a:pPr algn="ctr">
              <a:defRPr sz="1900" b="1">
                <a:solidFill>
                  <a:schemeClr val="accent2"/>
                </a:solidFill>
              </a:defRPr>
            </a:pPr>
            <a:r>
              <a:t>HBV reactivation</a:t>
            </a:r>
          </a:p>
          <a:p>
            <a:pPr algn="ctr">
              <a:defRPr sz="1900" b="1">
                <a:solidFill>
                  <a:schemeClr val="accent2"/>
                </a:solidFill>
              </a:defRPr>
            </a:pPr>
            <a:endParaRPr/>
          </a:p>
          <a:p>
            <a:pPr>
              <a:defRPr sz="1300" i="1"/>
            </a:pPr>
            <a:r>
              <a:t>A.Seto et al HBV reactivation in patients  treated with rituximab </a:t>
            </a:r>
          </a:p>
          <a:p>
            <a:pPr>
              <a:defRPr sz="1300" i="1"/>
            </a:pPr>
            <a:r>
              <a:t>J. Chin. Oncol 2014;32: 3736-43</a:t>
            </a:r>
          </a:p>
        </p:txBody>
      </p:sp>
      <p:sp>
        <p:nvSpPr>
          <p:cNvPr id="277" name="Transplant of HBV primed bone marrow causes HBV control…"/>
          <p:cNvSpPr txBox="1"/>
          <p:nvPr/>
        </p:nvSpPr>
        <p:spPr>
          <a:xfrm>
            <a:off x="6306136" y="2915496"/>
            <a:ext cx="5740190" cy="150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900" b="1">
                <a:solidFill>
                  <a:schemeClr val="accent2"/>
                </a:solidFill>
              </a:defRPr>
            </a:pPr>
            <a:r>
              <a:t>Transplant of HBV primed bone marrow causes HBV control </a:t>
            </a:r>
          </a:p>
          <a:p>
            <a:pPr algn="ctr">
              <a:defRPr sz="1900" b="1">
                <a:solidFill>
                  <a:schemeClr val="accent2"/>
                </a:solidFill>
              </a:defRPr>
            </a:pPr>
            <a:endParaRPr/>
          </a:p>
          <a:p>
            <a:pPr>
              <a:defRPr sz="1300" i="1"/>
            </a:pPr>
            <a:r>
              <a:t>G Lau et al.Clearance of hepatitis B surface antigen after bone marrow transplantation: </a:t>
            </a:r>
          </a:p>
          <a:p>
            <a:pPr>
              <a:defRPr sz="1300" i="1"/>
            </a:pPr>
            <a:r>
              <a:t>role of adoptive immunity transfer. Hepatology 25:1497–1501. d.</a:t>
            </a:r>
          </a:p>
        </p:txBody>
      </p:sp>
      <p:sp>
        <p:nvSpPr>
          <p:cNvPr id="278" name="HBsAg+ liver became HBsAg negative after transplantation in resolved HBV patients…"/>
          <p:cNvSpPr txBox="1"/>
          <p:nvPr/>
        </p:nvSpPr>
        <p:spPr>
          <a:xfrm>
            <a:off x="6306136" y="4871296"/>
            <a:ext cx="5740190" cy="150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900" b="1">
                <a:solidFill>
                  <a:schemeClr val="accent2"/>
                </a:solidFill>
              </a:defRPr>
            </a:pPr>
            <a:r>
              <a:t>HBsAg+ liver became HBsAg negative after transplantation in resolved HBV patients </a:t>
            </a:r>
          </a:p>
          <a:p>
            <a:pPr algn="ctr">
              <a:defRPr sz="1900" b="1">
                <a:solidFill>
                  <a:schemeClr val="accent2"/>
                </a:solidFill>
              </a:defRPr>
            </a:pPr>
            <a:endParaRPr/>
          </a:p>
          <a:p>
            <a:pPr>
              <a:defRPr sz="1300" i="1"/>
            </a:pPr>
            <a:r>
              <a:t>Loggi et al Anti-HBs re-seroconversion after liver transplantation in a patient with past HBV infection receiving a HBsAg positive graft. J Hepatol    2009, 50:625–630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" grpId="1" animBg="1" advAuto="0"/>
      <p:bldP spid="277" grpId="2" animBg="1" advAuto="0"/>
      <p:bldP spid="278" grpId="3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Immunotherapy for CHB: we developed many strategies"/>
          <p:cNvSpPr txBox="1">
            <a:spLocks noGrp="1"/>
          </p:cNvSpPr>
          <p:nvPr>
            <p:ph type="title" idx="4294967295"/>
          </p:nvPr>
        </p:nvSpPr>
        <p:spPr>
          <a:xfrm>
            <a:off x="1389823" y="266700"/>
            <a:ext cx="9719007" cy="67627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 dirty="0"/>
              <a:t>Immunotherapy for CHB: we developed many strategies</a:t>
            </a:r>
          </a:p>
        </p:txBody>
      </p:sp>
      <p:sp>
        <p:nvSpPr>
          <p:cNvPr id="281" name="Restoring/stimulating Innate Immunity"/>
          <p:cNvSpPr txBox="1"/>
          <p:nvPr/>
        </p:nvSpPr>
        <p:spPr>
          <a:xfrm>
            <a:off x="1339549" y="1169290"/>
            <a:ext cx="4072482" cy="364491"/>
          </a:xfrm>
          <a:prstGeom prst="rect">
            <a:avLst/>
          </a:prstGeom>
          <a:gradFill>
            <a:gsLst>
              <a:gs pos="0">
                <a:srgbClr val="80B860"/>
              </a:gs>
              <a:gs pos="50000">
                <a:srgbClr val="6FB242"/>
              </a:gs>
              <a:gs pos="100000">
                <a:srgbClr val="61A236"/>
              </a:gs>
            </a:gsLst>
            <a:lin ang="5400000"/>
          </a:gradFill>
          <a:ln w="6350">
            <a:solidFill>
              <a:schemeClr val="accent1"/>
            </a:solidFill>
            <a:miter/>
          </a:ln>
          <a:effectLst>
            <a:outerShdw blurRad="63500" dist="19050" dir="5400000" rotWithShape="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Restoring/stimulating Innate Immunity</a:t>
            </a:r>
          </a:p>
        </p:txBody>
      </p:sp>
      <p:pic>
        <p:nvPicPr>
          <p:cNvPr id="28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3827" y="1830543"/>
            <a:ext cx="3618541" cy="2304666"/>
          </a:xfrm>
          <a:prstGeom prst="rect">
            <a:avLst/>
          </a:prstGeom>
          <a:ln w="12700">
            <a:miter lim="400000"/>
          </a:ln>
        </p:spPr>
      </p:pic>
      <p:pic>
        <p:nvPicPr>
          <p:cNvPr id="28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5834" y="4311577"/>
            <a:ext cx="2283789" cy="194461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4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2416" y="4311577"/>
            <a:ext cx="1308524" cy="1944611"/>
          </a:xfrm>
          <a:prstGeom prst="rect">
            <a:avLst/>
          </a:prstGeom>
          <a:ln w="12700">
            <a:miter lim="400000"/>
          </a:ln>
        </p:spPr>
      </p:pic>
      <p:sp>
        <p:nvSpPr>
          <p:cNvPr id="285" name="Restoring/stimulating Adaptive  Immunity"/>
          <p:cNvSpPr txBox="1"/>
          <p:nvPr/>
        </p:nvSpPr>
        <p:spPr>
          <a:xfrm>
            <a:off x="6976094" y="1169290"/>
            <a:ext cx="4382007" cy="364491"/>
          </a:xfrm>
          <a:prstGeom prst="rect">
            <a:avLst/>
          </a:prstGeom>
          <a:gradFill>
            <a:gsLst>
              <a:gs pos="0">
                <a:srgbClr val="5F82CB"/>
              </a:gs>
              <a:gs pos="50000">
                <a:srgbClr val="3E70CA"/>
              </a:gs>
              <a:gs pos="100000">
                <a:srgbClr val="2F61BA"/>
              </a:gs>
            </a:gsLst>
            <a:lin ang="5400000"/>
          </a:gradFill>
          <a:ln w="6350">
            <a:solidFill>
              <a:schemeClr val="accent5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Restoring/stimulating Adaptive  Immunity</a:t>
            </a:r>
          </a:p>
        </p:txBody>
      </p:sp>
      <p:sp>
        <p:nvSpPr>
          <p:cNvPr id="286" name="Antibodies"/>
          <p:cNvSpPr txBox="1"/>
          <p:nvPr/>
        </p:nvSpPr>
        <p:spPr>
          <a:xfrm>
            <a:off x="7300083" y="6280996"/>
            <a:ext cx="1248368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Antibodies </a:t>
            </a:r>
          </a:p>
        </p:txBody>
      </p:sp>
      <p:sp>
        <p:nvSpPr>
          <p:cNvPr id="287" name="Vaccines therapy"/>
          <p:cNvSpPr txBox="1"/>
          <p:nvPr/>
        </p:nvSpPr>
        <p:spPr>
          <a:xfrm>
            <a:off x="9902494" y="6280996"/>
            <a:ext cx="1832371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Vaccines therapy</a:t>
            </a:r>
          </a:p>
        </p:txBody>
      </p:sp>
      <p:sp>
        <p:nvSpPr>
          <p:cNvPr id="288" name="T cells"/>
          <p:cNvSpPr txBox="1"/>
          <p:nvPr/>
        </p:nvSpPr>
        <p:spPr>
          <a:xfrm>
            <a:off x="11248694" y="2803805"/>
            <a:ext cx="766836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T cells</a:t>
            </a:r>
          </a:p>
        </p:txBody>
      </p:sp>
      <p:pic>
        <p:nvPicPr>
          <p:cNvPr id="289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717" y="3022600"/>
            <a:ext cx="4555059" cy="2760641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Oval"/>
          <p:cNvSpPr/>
          <p:nvPr/>
        </p:nvSpPr>
        <p:spPr>
          <a:xfrm>
            <a:off x="2226303" y="4153484"/>
            <a:ext cx="197446" cy="189376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AD5B24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1" name="Cytokines…"/>
          <p:cNvSpPr txBox="1"/>
          <p:nvPr/>
        </p:nvSpPr>
        <p:spPr>
          <a:xfrm>
            <a:off x="4212894" y="2228990"/>
            <a:ext cx="1383096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Cytokines</a:t>
            </a:r>
          </a:p>
          <a:p>
            <a:r>
              <a:t>( IFN-alpha) </a:t>
            </a:r>
          </a:p>
        </p:txBody>
      </p:sp>
      <p:sp>
        <p:nvSpPr>
          <p:cNvPr id="292" name="Oval"/>
          <p:cNvSpPr/>
          <p:nvPr/>
        </p:nvSpPr>
        <p:spPr>
          <a:xfrm>
            <a:off x="2269066" y="4513450"/>
            <a:ext cx="111920" cy="142677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AD5B24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3" name="Oval"/>
          <p:cNvSpPr/>
          <p:nvPr/>
        </p:nvSpPr>
        <p:spPr>
          <a:xfrm>
            <a:off x="2396066" y="4640450"/>
            <a:ext cx="111920" cy="142677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AD5B24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4" name="TLR-agonists ( TLR-7/8/9)…"/>
          <p:cNvSpPr txBox="1"/>
          <p:nvPr/>
        </p:nvSpPr>
        <p:spPr>
          <a:xfrm>
            <a:off x="945390" y="2232634"/>
            <a:ext cx="2759272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/>
            <a:r>
              <a:t>TLR-agonists ( TLR-7/8/9)</a:t>
            </a:r>
          </a:p>
          <a:p>
            <a:pPr algn="ctr"/>
            <a:r>
              <a:t>RIG-I agonist</a:t>
            </a:r>
          </a:p>
        </p:txBody>
      </p:sp>
      <p:sp>
        <p:nvSpPr>
          <p:cNvPr id="295" name="Not targeted"/>
          <p:cNvSpPr txBox="1"/>
          <p:nvPr/>
        </p:nvSpPr>
        <p:spPr>
          <a:xfrm>
            <a:off x="2567238" y="1540625"/>
            <a:ext cx="1413903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Not targeted</a:t>
            </a:r>
          </a:p>
        </p:txBody>
      </p:sp>
      <p:sp>
        <p:nvSpPr>
          <p:cNvPr id="296" name="HBV-targeted"/>
          <p:cNvSpPr txBox="1"/>
          <p:nvPr/>
        </p:nvSpPr>
        <p:spPr>
          <a:xfrm>
            <a:off x="8535627" y="1540625"/>
            <a:ext cx="1466141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HBV-targeted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5A90D-03CD-3B91-81C8-DCE97B57C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249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kern="1200" dirty="0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  <a:t>Why Immune therapies </a:t>
            </a:r>
            <a:r>
              <a:rPr lang="en-US" sz="3600" b="1" dirty="0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  <a:t>didn’t (so far) work?</a:t>
            </a:r>
            <a:br>
              <a:rPr lang="en-US" b="1" kern="1200" dirty="0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76911-9CAD-3F28-9B92-032F3397F517}"/>
              </a:ext>
            </a:extLst>
          </p:cNvPr>
          <p:cNvSpPr txBox="1"/>
          <p:nvPr/>
        </p:nvSpPr>
        <p:spPr>
          <a:xfrm>
            <a:off x="2551280" y="2184673"/>
            <a:ext cx="7089439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lang="en-US" dirty="0"/>
              <a:t>EXCEPTION: IFN-alpha is  the only therapy that  increases seroconversion. 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525286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5A90D-03CD-3B91-81C8-DCE97B57C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kern="1200" dirty="0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  <a:t>Why Immune therapies </a:t>
            </a:r>
            <a:r>
              <a:rPr lang="en-US" sz="3600" b="1" dirty="0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  <a:t>didn’t (so far) work?</a:t>
            </a:r>
            <a:br>
              <a:rPr lang="en-US" b="1" kern="1200" dirty="0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76911-9CAD-3F28-9B92-032F3397F517}"/>
              </a:ext>
            </a:extLst>
          </p:cNvPr>
          <p:cNvSpPr txBox="1"/>
          <p:nvPr/>
        </p:nvSpPr>
        <p:spPr>
          <a:xfrm>
            <a:off x="2396359" y="1690688"/>
            <a:ext cx="7089439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lang="en-US" dirty="0"/>
              <a:t>EXCEPTION: IFN-alpha is  the only therapy that  increases seroconversion. 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57EED8-246D-28C1-6992-FCA753D008B9}"/>
              </a:ext>
            </a:extLst>
          </p:cNvPr>
          <p:cNvSpPr txBox="1"/>
          <p:nvPr/>
        </p:nvSpPr>
        <p:spPr>
          <a:xfrm>
            <a:off x="2112147" y="3604257"/>
            <a:ext cx="3828931" cy="461663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Narrow  therapeutic window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C4F5C0-4D03-24B2-B09F-F60507293906}"/>
              </a:ext>
            </a:extLst>
          </p:cNvPr>
          <p:cNvSpPr txBox="1"/>
          <p:nvPr/>
        </p:nvSpPr>
        <p:spPr>
          <a:xfrm>
            <a:off x="6944196" y="3604257"/>
            <a:ext cx="3660615" cy="461663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Wrong patients populations.</a:t>
            </a:r>
          </a:p>
        </p:txBody>
      </p:sp>
    </p:spTree>
    <p:extLst>
      <p:ext uri="{BB962C8B-B14F-4D97-AF65-F5344CB8AC3E}">
        <p14:creationId xmlns:p14="http://schemas.microsoft.com/office/powerpoint/2010/main" val="157127047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TLR-7 agonist: success in animal models (woodchucks and chimps)…"/>
          <p:cNvSpPr txBox="1">
            <a:spLocks noGrp="1"/>
          </p:cNvSpPr>
          <p:nvPr>
            <p:ph type="title" idx="4294967295"/>
          </p:nvPr>
        </p:nvSpPr>
        <p:spPr>
          <a:xfrm>
            <a:off x="2075623" y="129340"/>
            <a:ext cx="9719007" cy="1124428"/>
          </a:xfrm>
          <a:prstGeom prst="rect">
            <a:avLst/>
          </a:prstGeom>
        </p:spPr>
        <p:txBody>
          <a:bodyPr/>
          <a:lstStyle/>
          <a:p>
            <a:pPr algn="ctr" defTabSz="722376">
              <a:defRPr sz="2528">
                <a:latin typeface="+mn-lt"/>
                <a:ea typeface="+mn-ea"/>
                <a:cs typeface="+mn-cs"/>
                <a:sym typeface="Calibri"/>
              </a:defRPr>
            </a:pPr>
            <a:r>
              <a:t>TLR-7 agonist: success in animal models (woodchucks and chimps)</a:t>
            </a:r>
          </a:p>
          <a:p>
            <a:pPr algn="ctr" defTabSz="722376">
              <a:defRPr sz="2528">
                <a:latin typeface="+mn-lt"/>
                <a:ea typeface="+mn-ea"/>
                <a:cs typeface="+mn-cs"/>
                <a:sym typeface="Calibri"/>
              </a:defRPr>
            </a:pPr>
            <a:r>
              <a:t>but not in patients</a:t>
            </a:r>
          </a:p>
        </p:txBody>
      </p:sp>
      <p:sp>
        <p:nvSpPr>
          <p:cNvPr id="482" name="Restoring/stimulating Innate Immunity"/>
          <p:cNvSpPr txBox="1"/>
          <p:nvPr/>
        </p:nvSpPr>
        <p:spPr>
          <a:xfrm>
            <a:off x="736705" y="1495551"/>
            <a:ext cx="4072482" cy="364491"/>
          </a:xfrm>
          <a:prstGeom prst="rect">
            <a:avLst/>
          </a:prstGeom>
          <a:gradFill>
            <a:gsLst>
              <a:gs pos="0">
                <a:srgbClr val="80B860"/>
              </a:gs>
              <a:gs pos="50000">
                <a:srgbClr val="6FB242"/>
              </a:gs>
              <a:gs pos="100000">
                <a:srgbClr val="61A236"/>
              </a:gs>
            </a:gsLst>
            <a:lin ang="5400000"/>
          </a:gradFill>
          <a:ln w="6350">
            <a:solidFill>
              <a:schemeClr val="accent1"/>
            </a:solidFill>
            <a:miter/>
          </a:ln>
          <a:effectLst>
            <a:outerShdw blurRad="63500" dist="19050" dir="5400000" rotWithShape="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Restoring/stimulating Innate Immunity</a:t>
            </a:r>
          </a:p>
        </p:txBody>
      </p:sp>
      <p:pic>
        <p:nvPicPr>
          <p:cNvPr id="48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717" y="3359922"/>
            <a:ext cx="3076458" cy="1864519"/>
          </a:xfrm>
          <a:prstGeom prst="rect">
            <a:avLst/>
          </a:prstGeom>
          <a:ln w="12700">
            <a:miter lim="400000"/>
          </a:ln>
        </p:spPr>
      </p:pic>
      <p:sp>
        <p:nvSpPr>
          <p:cNvPr id="484" name="Oval"/>
          <p:cNvSpPr/>
          <p:nvPr/>
        </p:nvSpPr>
        <p:spPr>
          <a:xfrm>
            <a:off x="2226303" y="3594684"/>
            <a:ext cx="197446" cy="189376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AD5B24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5" name="Oval"/>
          <p:cNvSpPr/>
          <p:nvPr/>
        </p:nvSpPr>
        <p:spPr>
          <a:xfrm>
            <a:off x="2269066" y="3954650"/>
            <a:ext cx="111920" cy="142677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AD5B24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6" name="Oval"/>
          <p:cNvSpPr/>
          <p:nvPr/>
        </p:nvSpPr>
        <p:spPr>
          <a:xfrm>
            <a:off x="2269066" y="3618033"/>
            <a:ext cx="111920" cy="142678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AD5B24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7" name="TLR-agonists ( TLR-7/8/9)…"/>
          <p:cNvSpPr txBox="1"/>
          <p:nvPr/>
        </p:nvSpPr>
        <p:spPr>
          <a:xfrm>
            <a:off x="1393310" y="2412617"/>
            <a:ext cx="2759272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/>
            <a:r>
              <a:t>TLR-agonists ( TLR-7/8/9)</a:t>
            </a:r>
          </a:p>
          <a:p>
            <a:pPr algn="ctr"/>
            <a:r>
              <a:t>RIG-I agonist</a:t>
            </a:r>
          </a:p>
        </p:txBody>
      </p:sp>
      <p:sp>
        <p:nvSpPr>
          <p:cNvPr id="488" name="In CHB patients used in very low doses…"/>
          <p:cNvSpPr txBox="1"/>
          <p:nvPr/>
        </p:nvSpPr>
        <p:spPr>
          <a:xfrm>
            <a:off x="6699995" y="2653772"/>
            <a:ext cx="4932535" cy="764541"/>
          </a:xfrm>
          <a:prstGeom prst="rect">
            <a:avLst/>
          </a:prstGeom>
          <a:solidFill>
            <a:schemeClr val="accent2"/>
          </a:solidFill>
          <a:ln w="12700">
            <a:solidFill>
              <a:srgbClr val="AD5B24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200">
                <a:solidFill>
                  <a:srgbClr val="FFFFFF"/>
                </a:solidFill>
              </a:defRPr>
            </a:pPr>
            <a:r>
              <a:t>In CHB patients used in very low doses</a:t>
            </a:r>
          </a:p>
          <a:p>
            <a:pPr>
              <a:defRPr sz="2200">
                <a:solidFill>
                  <a:srgbClr val="FFFFFF"/>
                </a:solidFill>
              </a:defRPr>
            </a:pPr>
            <a:r>
              <a:t>(35-100  lower dose than  in animals)</a:t>
            </a:r>
          </a:p>
        </p:txBody>
      </p:sp>
      <p:sp>
        <p:nvSpPr>
          <p:cNvPr id="489" name="But associated with Induction of flares…"/>
          <p:cNvSpPr txBox="1"/>
          <p:nvPr/>
        </p:nvSpPr>
        <p:spPr>
          <a:xfrm>
            <a:off x="6651037" y="1739881"/>
            <a:ext cx="5139207" cy="421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200"/>
            </a:lvl1pPr>
          </a:lstStyle>
          <a:p>
            <a:r>
              <a:t>But associated with Induction of flares…</a:t>
            </a:r>
          </a:p>
        </p:txBody>
      </p:sp>
      <p:sp>
        <p:nvSpPr>
          <p:cNvPr id="490" name="NO Response"/>
          <p:cNvSpPr txBox="1"/>
          <p:nvPr/>
        </p:nvSpPr>
        <p:spPr>
          <a:xfrm>
            <a:off x="8511245" y="4227918"/>
            <a:ext cx="1418790" cy="370841"/>
          </a:xfrm>
          <a:prstGeom prst="rect">
            <a:avLst/>
          </a:prstGeom>
          <a:solidFill>
            <a:schemeClr val="accent2"/>
          </a:solidFill>
          <a:ln w="12700">
            <a:solidFill>
              <a:srgbClr val="AD5B24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NO Response</a:t>
            </a:r>
          </a:p>
        </p:txBody>
      </p:sp>
      <p:sp>
        <p:nvSpPr>
          <p:cNvPr id="491" name="CONSIDERATION: unlikely that successful immune therapy won’t induce some level of hepatic flares"/>
          <p:cNvSpPr txBox="1"/>
          <p:nvPr/>
        </p:nvSpPr>
        <p:spPr>
          <a:xfrm>
            <a:off x="922698" y="5713729"/>
            <a:ext cx="10352954" cy="364491"/>
          </a:xfrm>
          <a:prstGeom prst="rect">
            <a:avLst/>
          </a:prstGeom>
          <a:gradFill>
            <a:gsLst>
              <a:gs pos="0">
                <a:srgbClr val="5F82CB"/>
              </a:gs>
              <a:gs pos="50000">
                <a:srgbClr val="3E70CA"/>
              </a:gs>
              <a:gs pos="100000">
                <a:srgbClr val="2F61BA"/>
              </a:gs>
            </a:gsLst>
            <a:lin ang="5400000"/>
          </a:gradFill>
          <a:ln w="6350">
            <a:solidFill>
              <a:schemeClr val="accent5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CONSIDERATION: unlikely that successful immune therapy won’t induce some level of hepatic flares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Chronic hepatitis B is not a single entity…"/>
          <p:cNvSpPr txBox="1"/>
          <p:nvPr/>
        </p:nvSpPr>
        <p:spPr>
          <a:xfrm>
            <a:off x="2791110" y="286596"/>
            <a:ext cx="6985668" cy="510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900"/>
            </a:lvl1pPr>
          </a:lstStyle>
          <a:p>
            <a:r>
              <a:t>Chronic hepatitis B is not a single entity…</a:t>
            </a:r>
          </a:p>
        </p:txBody>
      </p:sp>
      <p:sp>
        <p:nvSpPr>
          <p:cNvPr id="698" name="Functional alteration…"/>
          <p:cNvSpPr txBox="1"/>
          <p:nvPr/>
        </p:nvSpPr>
        <p:spPr>
          <a:xfrm>
            <a:off x="577549" y="2623396"/>
            <a:ext cx="2351954" cy="631191"/>
          </a:xfrm>
          <a:prstGeom prst="rect">
            <a:avLst/>
          </a:prstGeom>
          <a:gradFill>
            <a:gsLst>
              <a:gs pos="0">
                <a:srgbClr val="5F82CB"/>
              </a:gs>
              <a:gs pos="50000">
                <a:srgbClr val="3E70CA"/>
              </a:gs>
              <a:gs pos="100000">
                <a:srgbClr val="2F61BA"/>
              </a:gs>
            </a:gsLst>
            <a:lin ang="5400000"/>
          </a:gradFill>
          <a:ln w="6350">
            <a:solidFill>
              <a:schemeClr val="accent5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t>Functional alteration 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B and T cell response </a:t>
            </a:r>
          </a:p>
        </p:txBody>
      </p:sp>
      <p:sp>
        <p:nvSpPr>
          <p:cNvPr id="699" name="Functional alteration…"/>
          <p:cNvSpPr txBox="1"/>
          <p:nvPr/>
        </p:nvSpPr>
        <p:spPr>
          <a:xfrm>
            <a:off x="9340550" y="2623396"/>
            <a:ext cx="2337331" cy="631191"/>
          </a:xfrm>
          <a:prstGeom prst="rect">
            <a:avLst/>
          </a:prstGeom>
          <a:gradFill>
            <a:gsLst>
              <a:gs pos="0">
                <a:srgbClr val="80B860"/>
              </a:gs>
              <a:gs pos="50000">
                <a:srgbClr val="6FB242"/>
              </a:gs>
              <a:gs pos="100000">
                <a:srgbClr val="61A236"/>
              </a:gs>
            </a:gsLst>
            <a:lin ang="5400000"/>
          </a:gradFill>
          <a:ln w="6350">
            <a:solidFill>
              <a:schemeClr val="accent1"/>
            </a:solidFill>
            <a:miter/>
          </a:ln>
          <a:effectLst>
            <a:outerShdw blurRad="63500" dist="19050" dir="5400000" rotWithShape="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t>Functional alteration 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liver environment </a:t>
            </a:r>
          </a:p>
        </p:txBody>
      </p:sp>
      <p:pic>
        <p:nvPicPr>
          <p:cNvPr id="70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004" y="-244843"/>
            <a:ext cx="8542063" cy="64850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Age (duration of infection) and T cell response"/>
          <p:cNvSpPr txBox="1">
            <a:spLocks noGrp="1"/>
          </p:cNvSpPr>
          <p:nvPr>
            <p:ph type="title"/>
          </p:nvPr>
        </p:nvSpPr>
        <p:spPr>
          <a:xfrm>
            <a:off x="838200" y="85725"/>
            <a:ext cx="10515600" cy="1325563"/>
          </a:xfrm>
          <a:prstGeom prst="rect">
            <a:avLst/>
          </a:prstGeom>
        </p:spPr>
        <p:txBody>
          <a:bodyPr/>
          <a:lstStyle/>
          <a:p>
            <a:pPr>
              <a:defRPr b="1">
                <a:solidFill>
                  <a:schemeClr val="accent1">
                    <a:satOff val="-19091"/>
                    <a:lumOff val="-11921"/>
                  </a:schemeClr>
                </a:solidFill>
              </a:defRPr>
            </a:pPr>
            <a:r>
              <a:t>Age </a:t>
            </a:r>
            <a:r>
              <a:rPr sz="2900"/>
              <a:t>(</a:t>
            </a:r>
            <a:r>
              <a:rPr sz="2900" i="1"/>
              <a:t>duration of infection)</a:t>
            </a:r>
            <a:r>
              <a:t> and T cell response</a:t>
            </a:r>
          </a:p>
        </p:txBody>
      </p:sp>
      <p:pic>
        <p:nvPicPr>
          <p:cNvPr id="68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038" y="1333235"/>
            <a:ext cx="9513502" cy="5175098"/>
          </a:xfrm>
          <a:prstGeom prst="rect">
            <a:avLst/>
          </a:prstGeom>
          <a:ln w="12700">
            <a:miter lim="400000"/>
          </a:ln>
        </p:spPr>
      </p:pic>
      <p:sp>
        <p:nvSpPr>
          <p:cNvPr id="683" name="ENV"/>
          <p:cNvSpPr txBox="1"/>
          <p:nvPr/>
        </p:nvSpPr>
        <p:spPr>
          <a:xfrm>
            <a:off x="10773533" y="3741714"/>
            <a:ext cx="506758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E54A40"/>
                </a:solidFill>
              </a:defRPr>
            </a:lvl1pPr>
          </a:lstStyle>
          <a:p>
            <a:r>
              <a:t>ENV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Chronic hepatitis B is not a single entity…"/>
          <p:cNvSpPr txBox="1"/>
          <p:nvPr/>
        </p:nvSpPr>
        <p:spPr>
          <a:xfrm>
            <a:off x="2791110" y="286596"/>
            <a:ext cx="6985668" cy="510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900"/>
            </a:lvl1pPr>
          </a:lstStyle>
          <a:p>
            <a:r>
              <a:t>Chronic hepatitis B is not a single entity…</a:t>
            </a:r>
          </a:p>
        </p:txBody>
      </p:sp>
      <p:sp>
        <p:nvSpPr>
          <p:cNvPr id="698" name="Functional alteration…"/>
          <p:cNvSpPr txBox="1"/>
          <p:nvPr/>
        </p:nvSpPr>
        <p:spPr>
          <a:xfrm>
            <a:off x="577549" y="2623396"/>
            <a:ext cx="2351954" cy="631191"/>
          </a:xfrm>
          <a:prstGeom prst="rect">
            <a:avLst/>
          </a:prstGeom>
          <a:gradFill>
            <a:gsLst>
              <a:gs pos="0">
                <a:srgbClr val="5F82CB"/>
              </a:gs>
              <a:gs pos="50000">
                <a:srgbClr val="3E70CA"/>
              </a:gs>
              <a:gs pos="100000">
                <a:srgbClr val="2F61BA"/>
              </a:gs>
            </a:gsLst>
            <a:lin ang="5400000"/>
          </a:gradFill>
          <a:ln w="6350">
            <a:solidFill>
              <a:schemeClr val="accent5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t>Functional alteration 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B and T cell response </a:t>
            </a:r>
          </a:p>
        </p:txBody>
      </p:sp>
      <p:sp>
        <p:nvSpPr>
          <p:cNvPr id="699" name="Functional alteration…"/>
          <p:cNvSpPr txBox="1"/>
          <p:nvPr/>
        </p:nvSpPr>
        <p:spPr>
          <a:xfrm>
            <a:off x="9340550" y="2623396"/>
            <a:ext cx="2337331" cy="631191"/>
          </a:xfrm>
          <a:prstGeom prst="rect">
            <a:avLst/>
          </a:prstGeom>
          <a:gradFill>
            <a:gsLst>
              <a:gs pos="0">
                <a:srgbClr val="80B860"/>
              </a:gs>
              <a:gs pos="50000">
                <a:srgbClr val="6FB242"/>
              </a:gs>
              <a:gs pos="100000">
                <a:srgbClr val="61A236"/>
              </a:gs>
            </a:gsLst>
            <a:lin ang="5400000"/>
          </a:gradFill>
          <a:ln w="6350">
            <a:solidFill>
              <a:schemeClr val="accent1"/>
            </a:solidFill>
            <a:miter/>
          </a:ln>
          <a:effectLst>
            <a:outerShdw blurRad="63500" dist="19050" dir="5400000" rotWithShape="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t>Functional alteration 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liver environment </a:t>
            </a:r>
          </a:p>
        </p:txBody>
      </p:sp>
      <p:pic>
        <p:nvPicPr>
          <p:cNvPr id="70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473" y="-213312"/>
            <a:ext cx="8542063" cy="648500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DE4B723-1108-5A78-901A-FDFA9DD1B5E9}"/>
              </a:ext>
            </a:extLst>
          </p:cNvPr>
          <p:cNvSpPr/>
          <p:nvPr/>
        </p:nvSpPr>
        <p:spPr>
          <a:xfrm>
            <a:off x="2044830" y="4693969"/>
            <a:ext cx="8822724" cy="1877435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600" dirty="0">
              <a:solidFill>
                <a:srgbClr val="000000"/>
              </a:solidFill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WE should select CHB patients for immunotherapy based on immunological profile and not on virological/inflammatory profile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218960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5AAA40FBF0BB4E93E31C83EB571B65" ma:contentTypeVersion="18" ma:contentTypeDescription="Create a new document." ma:contentTypeScope="" ma:versionID="d41d6113c490142d36fa31566c8f3232">
  <xsd:schema xmlns:xsd="http://www.w3.org/2001/XMLSchema" xmlns:xs="http://www.w3.org/2001/XMLSchema" xmlns:p="http://schemas.microsoft.com/office/2006/metadata/properties" xmlns:ns2="296c7afe-f355-4e52-aae5-beb159fdc873" xmlns:ns3="f76de12f-14cb-468b-afdf-bfce3bcf6cc1" targetNamespace="http://schemas.microsoft.com/office/2006/metadata/properties" ma:root="true" ma:fieldsID="fd45ccf76bf84295546a2bfab1c53eeb" ns2:_="" ns3:_="">
    <xsd:import namespace="296c7afe-f355-4e52-aae5-beb159fdc873"/>
    <xsd:import namespace="f76de12f-14cb-468b-afdf-bfce3bcf6c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_Flow_SignoffStatu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6c7afe-f355-4e52-aae5-beb159fdc8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hidden="true" ma:internalName="MediaServiceKeyPoint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302a4cf-1533-46b9-ae83-357b1fac95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6de12f-14cb-468b-afdf-bfce3bcf6cc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dc32c87-a4f8-4c70-a21a-7804850a24ff}" ma:internalName="TaxCatchAll" ma:showField="CatchAllData" ma:web="f76de12f-14cb-468b-afdf-bfce3bcf6c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96c7afe-f355-4e52-aae5-beb159fdc873">
      <Terms xmlns="http://schemas.microsoft.com/office/infopath/2007/PartnerControls"/>
    </lcf76f155ced4ddcb4097134ff3c332f>
    <TaxCatchAll xmlns="f76de12f-14cb-468b-afdf-bfce3bcf6cc1" xsi:nil="true"/>
    <_Flow_SignoffStatus xmlns="296c7afe-f355-4e52-aae5-beb159fdc873" xsi:nil="true"/>
  </documentManagement>
</p:properties>
</file>

<file path=customXml/itemProps1.xml><?xml version="1.0" encoding="utf-8"?>
<ds:datastoreItem xmlns:ds="http://schemas.openxmlformats.org/officeDocument/2006/customXml" ds:itemID="{CFA49BF5-6D62-421E-81EE-DBB5769BE673}"/>
</file>

<file path=customXml/itemProps2.xml><?xml version="1.0" encoding="utf-8"?>
<ds:datastoreItem xmlns:ds="http://schemas.openxmlformats.org/officeDocument/2006/customXml" ds:itemID="{8A758E8D-F94B-4FAB-BA1E-FFA0923B3863}"/>
</file>

<file path=customXml/itemProps3.xml><?xml version="1.0" encoding="utf-8"?>
<ds:datastoreItem xmlns:ds="http://schemas.openxmlformats.org/officeDocument/2006/customXml" ds:itemID="{DEB7C48E-D805-46F9-8DB8-B360DEF8D6E0}"/>
</file>

<file path=docProps/app.xml><?xml version="1.0" encoding="utf-8"?>
<Properties xmlns="http://schemas.openxmlformats.org/officeDocument/2006/extended-properties" xmlns:vt="http://schemas.openxmlformats.org/officeDocument/2006/docPropsVTypes">
  <TotalTime>1407</TotalTime>
  <Words>499</Words>
  <Application>Microsoft Office PowerPoint</Application>
  <PresentationFormat>Widescreen</PresentationFormat>
  <Paragraphs>81</Paragraphs>
  <Slides>13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Copperplate Light</vt:lpstr>
      <vt:lpstr>Gill Sans</vt:lpstr>
      <vt:lpstr>Helvetica Light</vt:lpstr>
      <vt:lpstr>Arial</vt:lpstr>
      <vt:lpstr>Calibri</vt:lpstr>
      <vt:lpstr>Calibri Light</vt:lpstr>
      <vt:lpstr>Helvetica</vt:lpstr>
      <vt:lpstr>Office Theme</vt:lpstr>
      <vt:lpstr>  Therapeutic Vaccination And Novel Immunotherapies For Functional Cure </vt:lpstr>
      <vt:lpstr>PowerPoint Presentation</vt:lpstr>
      <vt:lpstr>PowerPoint Presentation</vt:lpstr>
      <vt:lpstr>Do we have evidences that Immunity can control HBV ? </vt:lpstr>
      <vt:lpstr>HBs-specific B cells  functional defective in CHB</vt:lpstr>
      <vt:lpstr>Immunotherapy for CHB: Do we have evidences that HBV-immunity is important for control?</vt:lpstr>
      <vt:lpstr>Immunotherapy for CHB: we developed many strategies</vt:lpstr>
      <vt:lpstr>Why Immune therapies didn’t (so far) work? </vt:lpstr>
      <vt:lpstr>Why Immune therapies didn’t (so far) work? </vt:lpstr>
      <vt:lpstr>TLR-7 agonist: success in animal models (woodchucks and chimps) but not in patients</vt:lpstr>
      <vt:lpstr>PowerPoint Presentation</vt:lpstr>
      <vt:lpstr>Age (duration of infection) and T cell response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Therapeutic Vaccination And Novel Immunotherapies For Functional Cure </dc:title>
  <cp:lastModifiedBy>Joel Li</cp:lastModifiedBy>
  <cp:revision>5</cp:revision>
  <dcterms:modified xsi:type="dcterms:W3CDTF">2022-06-02T08:53:03Z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0x010100615AAA40FBF0BB4E93E31C83EB571B65</vt:lpwstr>
  </property>
</Properties>
</file>