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61" r:id="rId4"/>
    <p:sldId id="272" r:id="rId5"/>
    <p:sldId id="259" r:id="rId6"/>
    <p:sldId id="260" r:id="rId7"/>
    <p:sldId id="262" r:id="rId8"/>
    <p:sldId id="263" r:id="rId9"/>
    <p:sldId id="273" r:id="rId10"/>
    <p:sldId id="264" r:id="rId11"/>
    <p:sldId id="274" r:id="rId12"/>
    <p:sldId id="275" r:id="rId13"/>
    <p:sldId id="265" r:id="rId14"/>
    <p:sldId id="266" r:id="rId15"/>
    <p:sldId id="267" r:id="rId16"/>
    <p:sldId id="276" r:id="rId17"/>
    <p:sldId id="277" r:id="rId18"/>
    <p:sldId id="268" r:id="rId19"/>
    <p:sldId id="269" r:id="rId20"/>
    <p:sldId id="278" r:id="rId21"/>
    <p:sldId id="27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C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98" autoAdjust="0"/>
  </p:normalViewPr>
  <p:slideViewPr>
    <p:cSldViewPr snapToGrid="0">
      <p:cViewPr varScale="1">
        <p:scale>
          <a:sx n="65" d="100"/>
          <a:sy n="65" d="100"/>
        </p:scale>
        <p:origin x="1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AF389-9610-4143-9517-B137B6E76721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10EAC-4B5F-4184-8304-4B5B0E47DC9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77049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10EAC-4B5F-4184-8304-4B5B0E47DC96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9201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10EAC-4B5F-4184-8304-4B5B0E47DC96}" type="slidenum">
              <a:rPr lang="en-SG" smtClean="0"/>
              <a:t>15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55018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8265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50659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SG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46169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0305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750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93664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2981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5164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4128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5680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9865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E875804-00A0-4005-B027-DED664F1BF39}" type="datetimeFigureOut">
              <a:rPr lang="en-SG" smtClean="0"/>
              <a:t>31/5/2022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SG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F1FF3427-9A54-4435-906F-59E0D6C2588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43971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6.png"/><Relationship Id="rId5" Type="http://schemas.openxmlformats.org/officeDocument/2006/relationships/image" Target="../media/image31.png"/><Relationship Id="rId10" Type="http://schemas.openxmlformats.org/officeDocument/2006/relationships/image" Target="../media/image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6.png"/><Relationship Id="rId7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4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em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5956" y="2395873"/>
            <a:ext cx="9966960" cy="303580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SG" sz="3200" dirty="0">
                <a:solidFill>
                  <a:srgbClr val="002060"/>
                </a:solidFill>
                <a:latin typeface="Bahnschrift SemiBold Condensed" panose="020B0502040204020203" pitchFamily="34" charset="0"/>
              </a:rPr>
              <a:t>Comprehensive immune profiling of intrahepatic environment of functionally cured chronic hepatitis B patients revealed altered adaptive immune response and emergence of innate immune responses</a:t>
            </a:r>
            <a:r>
              <a:rPr lang="en-SG" dirty="0">
                <a:latin typeface="Bahnschrift SemiBold Condensed" panose="020B0502040204020203" pitchFamily="34" charset="0"/>
              </a:rPr>
              <a:t/>
            </a:r>
            <a:br>
              <a:rPr lang="en-SG" dirty="0">
                <a:latin typeface="Bahnschrift SemiBold Condensed" panose="020B0502040204020203" pitchFamily="34" charset="0"/>
              </a:rPr>
            </a:br>
            <a:endParaRPr lang="en-SG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5957" y="4546138"/>
            <a:ext cx="7891272" cy="1069848"/>
          </a:xfrm>
        </p:spPr>
        <p:txBody>
          <a:bodyPr>
            <a:normAutofit fontScale="92500" lnSpcReduction="20000"/>
          </a:bodyPr>
          <a:lstStyle/>
          <a:p>
            <a:r>
              <a:rPr lang="en-SG" dirty="0" smtClean="0">
                <a:solidFill>
                  <a:srgbClr val="002060"/>
                </a:solidFill>
              </a:rPr>
              <a:t>Atefeh Khakpoor,</a:t>
            </a:r>
          </a:p>
          <a:p>
            <a:r>
              <a:rPr lang="en-SG" dirty="0" smtClean="0">
                <a:solidFill>
                  <a:srgbClr val="002060"/>
                </a:solidFill>
              </a:rPr>
              <a:t>YLL School of Medicine,</a:t>
            </a:r>
          </a:p>
          <a:p>
            <a:r>
              <a:rPr lang="en-SG" dirty="0" smtClean="0">
                <a:solidFill>
                  <a:srgbClr val="002060"/>
                </a:solidFill>
              </a:rPr>
              <a:t>NUS, Singapore</a:t>
            </a:r>
            <a:endParaRPr lang="en-SG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9766777" y="6114129"/>
            <a:ext cx="2392279" cy="7438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1" y="6248347"/>
            <a:ext cx="1322947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4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196" y="1320927"/>
            <a:ext cx="111597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Virus, the causative agent for chronic HBV infection affecting more than 250 million people worldwide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Despite of current available therapies (NUC, IFN) due to:</a:t>
            </a: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Persistent infection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(presence 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strong immune response </a:t>
            </a:r>
          </a:p>
          <a:p>
            <a:pPr lvl="1">
              <a:lnSpc>
                <a:spcPct val="200000"/>
              </a:lnSpc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clearance of viral </a:t>
            </a: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sAg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is considered as Functional cure (FC)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0498870" y="0"/>
            <a:ext cx="1693130" cy="526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5" y="6270365"/>
            <a:ext cx="1150326" cy="53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0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0498870" y="0"/>
            <a:ext cx="1693130" cy="5264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5" y="6270365"/>
            <a:ext cx="1150326" cy="530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59798A-B750-4B30-B318-F185DCD5A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110"/>
          <a:stretch/>
        </p:blipFill>
        <p:spPr>
          <a:xfrm>
            <a:off x="357778" y="978962"/>
            <a:ext cx="5493058" cy="3625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43F27A-ABC0-4BC8-835C-456A2970C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81" y="5266956"/>
            <a:ext cx="797733" cy="264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9F1B75-B3A9-424F-98E8-0D627D07A0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524" y="5510328"/>
            <a:ext cx="1113458" cy="330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183D40-CE7B-403C-8DE4-F3DAC28D2B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186" y="5607103"/>
            <a:ext cx="969732" cy="2719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73CC9D-8044-4CF5-B448-95826D8F0C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71199" y="1481287"/>
            <a:ext cx="1386112" cy="4189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345306-D75D-4E04-8343-3CD548D880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875" y="5261925"/>
            <a:ext cx="1023303" cy="25343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D1D3C60-D576-489F-B429-2FB906A21088}"/>
              </a:ext>
            </a:extLst>
          </p:cNvPr>
          <p:cNvGrpSpPr/>
          <p:nvPr/>
        </p:nvGrpSpPr>
        <p:grpSpPr>
          <a:xfrm>
            <a:off x="5505540" y="2638025"/>
            <a:ext cx="3916082" cy="1419830"/>
            <a:chOff x="5505540" y="2638025"/>
            <a:chExt cx="3916082" cy="141983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BA096D-D96D-4DCC-A1B8-E392B1BEC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37795" y="3125086"/>
              <a:ext cx="1883827" cy="93276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FBCD08E-1476-4034-B517-B40F28170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35197" y="2638025"/>
              <a:ext cx="859611" cy="438950"/>
            </a:xfrm>
            <a:prstGeom prst="rect">
              <a:avLst/>
            </a:prstGeom>
          </p:spPr>
        </p:pic>
        <p:sp>
          <p:nvSpPr>
            <p:cNvPr id="14" name="Circle: Hollow 57">
              <a:extLst>
                <a:ext uri="{FF2B5EF4-FFF2-40B4-BE49-F238E27FC236}">
                  <a16:creationId xmlns:a16="http://schemas.microsoft.com/office/drawing/2014/main" id="{E0B14AA8-0740-4B5E-91CB-F44052C66237}"/>
                </a:ext>
              </a:extLst>
            </p:cNvPr>
            <p:cNvSpPr/>
            <p:nvPr/>
          </p:nvSpPr>
          <p:spPr>
            <a:xfrm>
              <a:off x="7486854" y="2857500"/>
              <a:ext cx="101883" cy="119953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15" name="Circle: Hollow 58">
              <a:extLst>
                <a:ext uri="{FF2B5EF4-FFF2-40B4-BE49-F238E27FC236}">
                  <a16:creationId xmlns:a16="http://schemas.microsoft.com/office/drawing/2014/main" id="{FD237A08-301E-4987-8A0C-3CC34BC112B1}"/>
                </a:ext>
              </a:extLst>
            </p:cNvPr>
            <p:cNvSpPr/>
            <p:nvPr/>
          </p:nvSpPr>
          <p:spPr>
            <a:xfrm>
              <a:off x="7486855" y="3005133"/>
              <a:ext cx="101883" cy="119953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sp>
          <p:nvSpPr>
            <p:cNvPr id="16" name="Circle: Hollow 59">
              <a:extLst>
                <a:ext uri="{FF2B5EF4-FFF2-40B4-BE49-F238E27FC236}">
                  <a16:creationId xmlns:a16="http://schemas.microsoft.com/office/drawing/2014/main" id="{EBFEB5B5-4326-44CB-AEE2-8F6818B44138}"/>
                </a:ext>
              </a:extLst>
            </p:cNvPr>
            <p:cNvSpPr/>
            <p:nvPr/>
          </p:nvSpPr>
          <p:spPr>
            <a:xfrm>
              <a:off x="7623090" y="2917476"/>
              <a:ext cx="101883" cy="119953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7B68819-682F-4A88-802B-72B28774A8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00381" y="2732208"/>
              <a:ext cx="0" cy="18526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BD64FE9-220E-4941-9D8F-6EA846B50138}"/>
                </a:ext>
              </a:extLst>
            </p:cNvPr>
            <p:cNvCxnSpPr>
              <a:cxnSpLocks/>
            </p:cNvCxnSpPr>
            <p:nvPr/>
          </p:nvCxnSpPr>
          <p:spPr>
            <a:xfrm>
              <a:off x="7405933" y="2891744"/>
              <a:ext cx="0" cy="2267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F803157-65EA-4C2A-807A-2A592DF40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05540" y="3446359"/>
              <a:ext cx="2377552" cy="44786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9A9B04-A8CF-4E75-A6F8-3F63C9853CDF}"/>
              </a:ext>
            </a:extLst>
          </p:cNvPr>
          <p:cNvGrpSpPr/>
          <p:nvPr/>
        </p:nvGrpSpPr>
        <p:grpSpPr>
          <a:xfrm>
            <a:off x="7486854" y="1149380"/>
            <a:ext cx="1715803" cy="849573"/>
            <a:chOff x="7486854" y="1149380"/>
            <a:chExt cx="1715803" cy="84957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FBDCF04-E6A2-48B8-B6C2-352C3A02F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486854" y="1149380"/>
              <a:ext cx="1715803" cy="8495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F041CE2-558D-4B85-8AA0-83D3E3AF3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9731118">
              <a:off x="8340806" y="1669327"/>
              <a:ext cx="277803" cy="27780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B1E3B37-ED25-4EB2-9785-0AF926F1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9731118">
              <a:off x="8725640" y="1426190"/>
              <a:ext cx="295952" cy="29595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62E4EA1-396E-4470-8028-2F1CDBB12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9731118">
              <a:off x="7602953" y="1209814"/>
              <a:ext cx="244038" cy="244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32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196" y="1320927"/>
            <a:ext cx="111597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Viral infection clearance in Acute Hepatitis B is through a robust T cells response (mainly CD8 T cells)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Chronic Hepatitis B patients 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Exposure to large volumes of viral antigen 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 of exposure to viral antigen</a:t>
            </a:r>
          </a:p>
          <a:p>
            <a:pPr lvl="1">
              <a:lnSpc>
                <a:spcPct val="200000"/>
              </a:lnSpc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Adaptive immune responses are impaired 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0498870" y="0"/>
            <a:ext cx="1693130" cy="526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5" y="6270365"/>
            <a:ext cx="1150326" cy="53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4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56E5F1-8555-4229-89C2-2D81D9AE3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94" y="4768086"/>
            <a:ext cx="797733" cy="264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45D9D9-C644-4799-84D5-1C0A92A85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37" y="5011458"/>
            <a:ext cx="1113458" cy="330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27A8EC-4224-49E4-AAF8-28174926A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37" y="5410555"/>
            <a:ext cx="969732" cy="271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8AC7E0-863C-4264-A2FF-2055E07E9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61" y="775233"/>
            <a:ext cx="10193016" cy="362507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8EDB942-EE04-4770-863B-0590C2D44D97}"/>
              </a:ext>
            </a:extLst>
          </p:cNvPr>
          <p:cNvGrpSpPr/>
          <p:nvPr/>
        </p:nvGrpSpPr>
        <p:grpSpPr>
          <a:xfrm>
            <a:off x="3437467" y="4494632"/>
            <a:ext cx="5217005" cy="2177241"/>
            <a:chOff x="1610503" y="4723041"/>
            <a:chExt cx="4250168" cy="15033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D28DB8-F10E-4259-BFC6-58B4141713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9182"/>
            <a:stretch/>
          </p:blipFill>
          <p:spPr>
            <a:xfrm>
              <a:off x="1610503" y="4723041"/>
              <a:ext cx="3350518" cy="128015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45DFF2-9A97-49CC-83E6-06D43783C7EA}"/>
                </a:ext>
              </a:extLst>
            </p:cNvPr>
            <p:cNvSpPr txBox="1"/>
            <p:nvPr/>
          </p:nvSpPr>
          <p:spPr>
            <a:xfrm>
              <a:off x="1697745" y="6077634"/>
              <a:ext cx="4162926" cy="148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Le Bert.et al, Gastroenterology, </a:t>
              </a:r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2020.</a:t>
              </a:r>
              <a:endParaRPr lang="en-SG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3721"/>
          <a:stretch/>
        </p:blipFill>
        <p:spPr>
          <a:xfrm>
            <a:off x="10498870" y="0"/>
            <a:ext cx="1693130" cy="5264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325" y="6270365"/>
            <a:ext cx="1150326" cy="53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7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9806C-18D9-4413-B5A5-E15513D64CDC}"/>
              </a:ext>
            </a:extLst>
          </p:cNvPr>
          <p:cNvSpPr txBox="1"/>
          <p:nvPr/>
        </p:nvSpPr>
        <p:spPr>
          <a:xfrm>
            <a:off x="450721" y="457448"/>
            <a:ext cx="1115971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general there is not much known about the phenotypic characteristics of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cells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Apart from a study showing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activation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NK cells after cessation of NUC therapy is shown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role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NK cells in clearance of </a:t>
            </a:r>
            <a:r>
              <a:rPr lang="en-US" sz="2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not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</a:t>
            </a:r>
            <a:r>
              <a:rPr lang="en-US" sz="22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described either </a:t>
            </a:r>
            <a:endParaRPr lang="en-US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the differences in the immune responses in patients achieving functional cure is crucial for design of effective therapeutical approaches  </a:t>
            </a:r>
          </a:p>
        </p:txBody>
      </p:sp>
      <p:sp>
        <p:nvSpPr>
          <p:cNvPr id="3" name="Down Arrow 2"/>
          <p:cNvSpPr/>
          <p:nvPr/>
        </p:nvSpPr>
        <p:spPr>
          <a:xfrm>
            <a:off x="5043054" y="3482109"/>
            <a:ext cx="678596" cy="8438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0498870" y="0"/>
            <a:ext cx="1693130" cy="5264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5" y="6270365"/>
            <a:ext cx="1150326" cy="53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0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98FE364-45B5-4B3F-A3D3-D8CAA45C6175}"/>
              </a:ext>
            </a:extLst>
          </p:cNvPr>
          <p:cNvSpPr>
            <a:spLocks noGrp="1"/>
          </p:cNvSpPr>
          <p:nvPr/>
        </p:nvSpPr>
        <p:spPr>
          <a:xfrm>
            <a:off x="483415" y="0"/>
            <a:ext cx="10515600" cy="13773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Immune atlas profiles of functionally cured CHB patients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24585"/>
          <a:stretch/>
        </p:blipFill>
        <p:spPr>
          <a:xfrm>
            <a:off x="0" y="1732098"/>
            <a:ext cx="8003925" cy="3874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70886" b="54858"/>
          <a:stretch/>
        </p:blipFill>
        <p:spPr>
          <a:xfrm>
            <a:off x="8003925" y="1950054"/>
            <a:ext cx="2525530" cy="2742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8800" y="4694253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n=29 CHB</a:t>
            </a:r>
          </a:p>
          <a:p>
            <a:r>
              <a:rPr lang="en-SG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n=9 FC</a:t>
            </a:r>
            <a:endParaRPr lang="en-SG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1645" t="-1" r="70485" b="70556"/>
          <a:stretch/>
        </p:blipFill>
        <p:spPr>
          <a:xfrm>
            <a:off x="8207125" y="5069250"/>
            <a:ext cx="1550191" cy="178875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133259">
            <a:off x="7645955" y="5011738"/>
            <a:ext cx="715941" cy="538268"/>
          </a:xfrm>
          <a:prstGeom prst="rightArrow">
            <a:avLst/>
          </a:prstGeom>
          <a:solidFill>
            <a:schemeClr val="bg1"/>
          </a:solidFill>
          <a:ln>
            <a:solidFill>
              <a:srgbClr val="20CA9D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721"/>
          <a:stretch/>
        </p:blipFill>
        <p:spPr>
          <a:xfrm>
            <a:off x="10779310" y="0"/>
            <a:ext cx="1412690" cy="457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25" y="6270365"/>
            <a:ext cx="1150326" cy="53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7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B041-CB12-406B-AF37-E44920062824}"/>
              </a:ext>
            </a:extLst>
          </p:cNvPr>
          <p:cNvSpPr>
            <a:spLocks noGrp="1"/>
          </p:cNvSpPr>
          <p:nvPr/>
        </p:nvSpPr>
        <p:spPr>
          <a:xfrm>
            <a:off x="540308" y="-118475"/>
            <a:ext cx="107120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Intrahepatic Single cell transcriptome atlas of </a:t>
            </a:r>
          </a:p>
          <a:p>
            <a:pPr algn="ctr"/>
            <a:r>
              <a:rPr lang="en-SG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cell</a:t>
            </a:r>
            <a:endParaRPr lang="en-SG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3AA719-1998-48DD-8A98-3496C7F282B7}"/>
              </a:ext>
            </a:extLst>
          </p:cNvPr>
          <p:cNvSpPr txBox="1"/>
          <p:nvPr/>
        </p:nvSpPr>
        <p:spPr>
          <a:xfrm rot="16200000">
            <a:off x="555214" y="2706017"/>
            <a:ext cx="115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FC8097-8C43-4BD1-A31E-134D0A11F169}"/>
              </a:ext>
            </a:extLst>
          </p:cNvPr>
          <p:cNvSpPr txBox="1"/>
          <p:nvPr/>
        </p:nvSpPr>
        <p:spPr>
          <a:xfrm>
            <a:off x="9627884" y="4238548"/>
            <a:ext cx="760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CHB</a:t>
            </a:r>
            <a:endParaRPr lang="en-SG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DC5ED1-9927-408F-A957-395A2B7C38C9}"/>
              </a:ext>
            </a:extLst>
          </p:cNvPr>
          <p:cNvSpPr txBox="1"/>
          <p:nvPr/>
        </p:nvSpPr>
        <p:spPr>
          <a:xfrm>
            <a:off x="1895410" y="1220256"/>
            <a:ext cx="141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CHB</a:t>
            </a:r>
            <a:endParaRPr lang="en-S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D2D97-E391-40B4-A9B6-84673DA04608}"/>
              </a:ext>
            </a:extLst>
          </p:cNvPr>
          <p:cNvSpPr txBox="1"/>
          <p:nvPr/>
        </p:nvSpPr>
        <p:spPr>
          <a:xfrm>
            <a:off x="5543790" y="1220256"/>
            <a:ext cx="106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  <a:endParaRPr lang="en-S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CB371331-E6EB-4AA2-B619-17CED8E59B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18" t="23232" b="20480"/>
          <a:stretch/>
        </p:blipFill>
        <p:spPr bwMode="auto">
          <a:xfrm>
            <a:off x="8167867" y="2251512"/>
            <a:ext cx="1403149" cy="212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C8B6B8-6F4A-499D-8A72-88AFC18E5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243" y="4137269"/>
            <a:ext cx="961871" cy="9179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7B1BFD-E6D3-4F44-8DFB-27C079E24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7884" y="1894432"/>
            <a:ext cx="1251139" cy="23712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748" y="1709841"/>
            <a:ext cx="2987663" cy="288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726" y="1634185"/>
            <a:ext cx="2969441" cy="288000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8102009-6753-4004-98F9-EC3EDF989E6E}"/>
              </a:ext>
            </a:extLst>
          </p:cNvPr>
          <p:cNvCxnSpPr>
            <a:cxnSpLocks/>
          </p:cNvCxnSpPr>
          <p:nvPr/>
        </p:nvCxnSpPr>
        <p:spPr>
          <a:xfrm flipH="1">
            <a:off x="6658443" y="4042890"/>
            <a:ext cx="316693" cy="310113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2BF188A-E245-498A-A942-025D094C57AD}"/>
              </a:ext>
            </a:extLst>
          </p:cNvPr>
          <p:cNvSpPr txBox="1"/>
          <p:nvPr/>
        </p:nvSpPr>
        <p:spPr>
          <a:xfrm>
            <a:off x="6957375" y="3860270"/>
            <a:ext cx="63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Treg</a:t>
            </a:r>
            <a:endParaRPr lang="en-SG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8A08065A-351B-4AE7-930A-87757091B6F9}"/>
              </a:ext>
            </a:extLst>
          </p:cNvPr>
          <p:cNvSpPr/>
          <p:nvPr/>
        </p:nvSpPr>
        <p:spPr>
          <a:xfrm rot="13653432">
            <a:off x="7149029" y="3224822"/>
            <a:ext cx="66996" cy="200989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ADB3A4-8579-46E0-AC50-B7F85E8A3998}"/>
              </a:ext>
            </a:extLst>
          </p:cNvPr>
          <p:cNvSpPr txBox="1"/>
          <p:nvPr/>
        </p:nvSpPr>
        <p:spPr>
          <a:xfrm>
            <a:off x="7125591" y="3025133"/>
            <a:ext cx="104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Exhausted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CD8 T cells</a:t>
            </a:r>
            <a:endParaRPr lang="en-SG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A2C9F944-0238-40CB-8F59-CD8C8022EAC9}"/>
              </a:ext>
            </a:extLst>
          </p:cNvPr>
          <p:cNvSpPr/>
          <p:nvPr/>
        </p:nvSpPr>
        <p:spPr>
          <a:xfrm rot="19023702">
            <a:off x="3108066" y="3811487"/>
            <a:ext cx="66996" cy="200988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090029-41C8-4102-9557-A6B3F33ECBF8}"/>
              </a:ext>
            </a:extLst>
          </p:cNvPr>
          <p:cNvSpPr txBox="1"/>
          <p:nvPr/>
        </p:nvSpPr>
        <p:spPr>
          <a:xfrm>
            <a:off x="3141564" y="3911981"/>
            <a:ext cx="633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  <a:endParaRPr lang="en-SG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FC8097-8C43-4BD1-A31E-134D0A11F169}"/>
              </a:ext>
            </a:extLst>
          </p:cNvPr>
          <p:cNvSpPr txBox="1"/>
          <p:nvPr/>
        </p:nvSpPr>
        <p:spPr>
          <a:xfrm>
            <a:off x="10064929" y="4243039"/>
            <a:ext cx="760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  <a:endParaRPr lang="en-SG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20863" y="5277580"/>
            <a:ext cx="732652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S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dirty="0" smtClean="0">
                <a:latin typeface="Arial" panose="020B0604020202020204" pitchFamily="34" charset="0"/>
                <a:cs typeface="Arial" panose="020B0604020202020204" pitchFamily="34" charset="0"/>
              </a:rPr>
              <a:t>in FC patients: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SG" dirty="0" smtClean="0">
                <a:latin typeface="Arial" panose="020B0604020202020204" pitchFamily="34" charset="0"/>
                <a:cs typeface="Arial" panose="020B0604020202020204" pitchFamily="34" charset="0"/>
              </a:rPr>
              <a:t>Loss of </a:t>
            </a:r>
            <a:r>
              <a:rPr lang="en-S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Tregs</a:t>
            </a:r>
            <a:endParaRPr lang="en-S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SG" dirty="0" smtClean="0">
                <a:latin typeface="Arial" panose="020B0604020202020204" pitchFamily="34" charset="0"/>
                <a:cs typeface="Arial" panose="020B0604020202020204" pitchFamily="34" charset="0"/>
              </a:rPr>
              <a:t>Loss of exhausted cD8 T cells and reduction in cD8 T cells </a:t>
            </a:r>
            <a:endParaRPr lang="en-S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27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B041-CB12-406B-AF37-E44920062824}"/>
              </a:ext>
            </a:extLst>
          </p:cNvPr>
          <p:cNvSpPr>
            <a:spLocks noGrp="1"/>
          </p:cNvSpPr>
          <p:nvPr/>
        </p:nvSpPr>
        <p:spPr>
          <a:xfrm>
            <a:off x="481042" y="-101542"/>
            <a:ext cx="107120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exhaustion in patients with Functional Cure</a:t>
            </a:r>
            <a:endParaRPr lang="en-SG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05" y="988400"/>
            <a:ext cx="4947265" cy="28005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05" y="3873572"/>
            <a:ext cx="5216992" cy="244256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882" y="1061153"/>
            <a:ext cx="4506545" cy="297528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026343" y="4763119"/>
            <a:ext cx="5166797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Drastic reduction in exhaustion marker expression in FC patients </a:t>
            </a:r>
            <a:endParaRPr lang="en-SG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721"/>
          <a:stretch/>
        </p:blipFill>
        <p:spPr>
          <a:xfrm>
            <a:off x="11038786" y="71719"/>
            <a:ext cx="1153214" cy="35858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90" y="6431730"/>
            <a:ext cx="783503" cy="36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7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AFD0312-7EC9-48A1-92BE-CE9123E5DD36}"/>
              </a:ext>
            </a:extLst>
          </p:cNvPr>
          <p:cNvGrpSpPr/>
          <p:nvPr/>
        </p:nvGrpSpPr>
        <p:grpSpPr>
          <a:xfrm>
            <a:off x="2566806" y="3681527"/>
            <a:ext cx="1369264" cy="1906809"/>
            <a:chOff x="5491113" y="1509598"/>
            <a:chExt cx="640800" cy="1213625"/>
          </a:xfrm>
        </p:grpSpPr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BC1DFA22-9913-4876-B592-1D390493D8A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3" r="20867"/>
            <a:stretch/>
          </p:blipFill>
          <p:spPr bwMode="auto">
            <a:xfrm rot="16200000">
              <a:off x="5204700" y="1796011"/>
              <a:ext cx="1213625" cy="64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Arrow: Down 36">
              <a:extLst>
                <a:ext uri="{FF2B5EF4-FFF2-40B4-BE49-F238E27FC236}">
                  <a16:creationId xmlns:a16="http://schemas.microsoft.com/office/drawing/2014/main" id="{A1196868-0A78-486E-A9A2-98DC10934E7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56899" y="1828998"/>
              <a:ext cx="100654" cy="146177"/>
            </a:xfrm>
            <a:prstGeom prst="downArrow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08" y="1428557"/>
            <a:ext cx="2248524" cy="2160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1973" y="1428557"/>
            <a:ext cx="2239673" cy="2160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73AA719-1998-48DD-8A98-3496C7F282B7}"/>
              </a:ext>
            </a:extLst>
          </p:cNvPr>
          <p:cNvSpPr txBox="1"/>
          <p:nvPr/>
        </p:nvSpPr>
        <p:spPr>
          <a:xfrm rot="16200000">
            <a:off x="-305659" y="2092008"/>
            <a:ext cx="115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DC5ED1-9927-408F-A957-395A2B7C38C9}"/>
              </a:ext>
            </a:extLst>
          </p:cNvPr>
          <p:cNvSpPr txBox="1"/>
          <p:nvPr/>
        </p:nvSpPr>
        <p:spPr>
          <a:xfrm>
            <a:off x="917293" y="1093142"/>
            <a:ext cx="141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CHB</a:t>
            </a:r>
            <a:endParaRPr lang="en-S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7D2D97-E391-40B4-A9B6-84673DA04608}"/>
              </a:ext>
            </a:extLst>
          </p:cNvPr>
          <p:cNvSpPr txBox="1"/>
          <p:nvPr/>
        </p:nvSpPr>
        <p:spPr>
          <a:xfrm>
            <a:off x="3251438" y="1052196"/>
            <a:ext cx="106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  <a:endParaRPr lang="en-SG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EC8B6B8-6F4A-499D-8A72-88AFC18E55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051" y="3191367"/>
            <a:ext cx="832407" cy="794379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B3FAB041-CB12-406B-AF37-E44920062824}"/>
              </a:ext>
            </a:extLst>
          </p:cNvPr>
          <p:cNvSpPr>
            <a:spLocks noGrp="1"/>
          </p:cNvSpPr>
          <p:nvPr/>
        </p:nvSpPr>
        <p:spPr>
          <a:xfrm>
            <a:off x="540308" y="-274955"/>
            <a:ext cx="107120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CD4-CTL population in FC patients </a:t>
            </a:r>
            <a:endParaRPr lang="en-SG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673E7C1-DE2C-4792-A629-62AB278000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967" t="14872" r="-1569" b="14518"/>
          <a:stretch/>
        </p:blipFill>
        <p:spPr>
          <a:xfrm>
            <a:off x="1220236" y="3724406"/>
            <a:ext cx="1452818" cy="207473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3422" y="1773618"/>
            <a:ext cx="6868745" cy="172261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7073153" y="2429435"/>
            <a:ext cx="663388" cy="17929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8681" y="3690240"/>
            <a:ext cx="3563960" cy="171252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664570" y="5821226"/>
            <a:ext cx="8642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population of CD4 T cells with increased expression of PRF, GZM and EOMES is observed in FC patients </a:t>
            </a:r>
            <a:endParaRPr lang="en-SG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3721"/>
          <a:stretch/>
        </p:blipFill>
        <p:spPr>
          <a:xfrm>
            <a:off x="11038786" y="71719"/>
            <a:ext cx="1153214" cy="35858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290" y="6431730"/>
            <a:ext cx="783503" cy="36106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2"/>
          <a:srcRect r="11046"/>
          <a:stretch/>
        </p:blipFill>
        <p:spPr>
          <a:xfrm>
            <a:off x="8112041" y="3703993"/>
            <a:ext cx="3371747" cy="121514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DFC8097-8C43-4BD1-A31E-134D0A11F169}"/>
              </a:ext>
            </a:extLst>
          </p:cNvPr>
          <p:cNvSpPr txBox="1"/>
          <p:nvPr/>
        </p:nvSpPr>
        <p:spPr>
          <a:xfrm>
            <a:off x="2647608" y="5567248"/>
            <a:ext cx="760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CHB</a:t>
            </a:r>
            <a:endParaRPr lang="en-SG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FC8097-8C43-4BD1-A31E-134D0A11F169}"/>
              </a:ext>
            </a:extLst>
          </p:cNvPr>
          <p:cNvSpPr txBox="1"/>
          <p:nvPr/>
        </p:nvSpPr>
        <p:spPr>
          <a:xfrm>
            <a:off x="3084653" y="5571739"/>
            <a:ext cx="760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  <a:endParaRPr lang="en-SG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08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8061" y="962085"/>
            <a:ext cx="654217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exhaustion markers with concomitant increase in CD4-CTL population in patients with Functional cure might suggest a shift in adaptive immune response </a:t>
            </a:r>
            <a:endParaRPr lang="en-SG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048160" y="2599763"/>
            <a:ext cx="716146" cy="1129555"/>
          </a:xfrm>
          <a:prstGeom prst="downArrow">
            <a:avLst/>
          </a:prstGeom>
          <a:noFill/>
          <a:ln w="19050">
            <a:solidFill>
              <a:srgbClr val="20C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" name="TextBox 3"/>
          <p:cNvSpPr txBox="1"/>
          <p:nvPr/>
        </p:nvSpPr>
        <p:spPr>
          <a:xfrm>
            <a:off x="1898611" y="4001274"/>
            <a:ext cx="7177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phenotyping of global T cells using multi-</a:t>
            </a:r>
            <a:r>
              <a:rPr lang="en-SG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parameteric</a:t>
            </a:r>
            <a:r>
              <a:rPr lang="en-SG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SG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FACS analysis</a:t>
            </a:r>
            <a:endParaRPr lang="en-SG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1038786" y="71719"/>
            <a:ext cx="1153214" cy="358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0" y="6431730"/>
            <a:ext cx="783503" cy="3610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1064" y="5706860"/>
            <a:ext cx="80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SG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CHB patients are stratified based on </a:t>
            </a:r>
            <a:r>
              <a:rPr lang="en-SG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SG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levels from (&gt;10000IU/ml , 1000-10000 IU/ml, 0.05-1000 IU/ml)</a:t>
            </a:r>
            <a:endParaRPr lang="en-SG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9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1038786" y="71719"/>
            <a:ext cx="1153214" cy="358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0" y="6431730"/>
            <a:ext cx="783503" cy="36106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B13C07D-67F0-44DE-B950-009FA587DF6D}"/>
              </a:ext>
            </a:extLst>
          </p:cNvPr>
          <p:cNvGrpSpPr/>
          <p:nvPr/>
        </p:nvGrpSpPr>
        <p:grpSpPr>
          <a:xfrm>
            <a:off x="760670" y="2981194"/>
            <a:ext cx="9000000" cy="2520000"/>
            <a:chOff x="403560" y="1075688"/>
            <a:chExt cx="7878128" cy="18333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62C142C-BD6B-4C94-BA53-8964FB475A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9859"/>
            <a:stretch/>
          </p:blipFill>
          <p:spPr>
            <a:xfrm>
              <a:off x="403560" y="1075688"/>
              <a:ext cx="6361134" cy="183339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00A8FD-CAA9-4757-BB4C-E586E87CB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76687" y="1145214"/>
              <a:ext cx="1605001" cy="169129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F942ED-ACF8-4D1C-A5FE-81394114B7D3}"/>
              </a:ext>
            </a:extLst>
          </p:cNvPr>
          <p:cNvGrpSpPr/>
          <p:nvPr/>
        </p:nvGrpSpPr>
        <p:grpSpPr>
          <a:xfrm>
            <a:off x="828908" y="799128"/>
            <a:ext cx="9012435" cy="2520000"/>
            <a:chOff x="431281" y="2772386"/>
            <a:chExt cx="8710728" cy="241067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A7163A-51F0-46A3-B274-51780A8F4B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20748"/>
            <a:stretch/>
          </p:blipFill>
          <p:spPr>
            <a:xfrm>
              <a:off x="431281" y="2772386"/>
              <a:ext cx="7137573" cy="241067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967E6D8-CD54-4A94-B4D6-C03E789EF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49969" y="3219141"/>
              <a:ext cx="1792040" cy="1868298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54E89AC-D58F-486B-99F1-E0C319876866}"/>
              </a:ext>
            </a:extLst>
          </p:cNvPr>
          <p:cNvSpPr txBox="1"/>
          <p:nvPr/>
        </p:nvSpPr>
        <p:spPr>
          <a:xfrm>
            <a:off x="4609116" y="42078"/>
            <a:ext cx="1679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A1E367-8FA6-4AEE-9E27-6AA1EABFBCAD}"/>
              </a:ext>
            </a:extLst>
          </p:cNvPr>
          <p:cNvSpPr txBox="1"/>
          <p:nvPr/>
        </p:nvSpPr>
        <p:spPr>
          <a:xfrm rot="16200000">
            <a:off x="-533484" y="1917480"/>
            <a:ext cx="198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% of CD8+ T cells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27D42A-8B7C-4A02-A35E-63A62BFE684D}"/>
              </a:ext>
            </a:extLst>
          </p:cNvPr>
          <p:cNvSpPr txBox="1"/>
          <p:nvPr/>
        </p:nvSpPr>
        <p:spPr>
          <a:xfrm rot="16200000">
            <a:off x="-510730" y="4139851"/>
            <a:ext cx="198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% of CD4+ T cells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0FE225-E24A-4B27-AC57-681BB1938DFB}"/>
              </a:ext>
            </a:extLst>
          </p:cNvPr>
          <p:cNvSpPr txBox="1"/>
          <p:nvPr/>
        </p:nvSpPr>
        <p:spPr>
          <a:xfrm>
            <a:off x="1098360" y="5561572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CD57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C09A8C-B2BD-43A6-9153-7DCC8538F3EF}"/>
              </a:ext>
            </a:extLst>
          </p:cNvPr>
          <p:cNvSpPr txBox="1"/>
          <p:nvPr/>
        </p:nvSpPr>
        <p:spPr>
          <a:xfrm>
            <a:off x="2988595" y="5603929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CD28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C00586-A578-4949-8ABB-50C8375F942D}"/>
              </a:ext>
            </a:extLst>
          </p:cNvPr>
          <p:cNvSpPr txBox="1"/>
          <p:nvPr/>
        </p:nvSpPr>
        <p:spPr>
          <a:xfrm>
            <a:off x="4643311" y="5614910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CD127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AE3DD5-D6E7-4908-806C-0B233215A3F2}"/>
              </a:ext>
            </a:extLst>
          </p:cNvPr>
          <p:cNvSpPr txBox="1"/>
          <p:nvPr/>
        </p:nvSpPr>
        <p:spPr>
          <a:xfrm>
            <a:off x="6543480" y="5583525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HLA-DR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284E6A-3784-4F59-BE4A-944EF15BC055}"/>
              </a:ext>
            </a:extLst>
          </p:cNvPr>
          <p:cNvSpPr txBox="1"/>
          <p:nvPr/>
        </p:nvSpPr>
        <p:spPr>
          <a:xfrm>
            <a:off x="8377039" y="5583524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PD-1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3254" y="2405921"/>
            <a:ext cx="1354439" cy="1150546"/>
          </a:xfrm>
          <a:prstGeom prst="rect">
            <a:avLst/>
          </a:prstGeom>
        </p:spPr>
      </p:pic>
      <p:sp>
        <p:nvSpPr>
          <p:cNvPr id="19" name="Down Arrow 18"/>
          <p:cNvSpPr/>
          <p:nvPr/>
        </p:nvSpPr>
        <p:spPr>
          <a:xfrm>
            <a:off x="8908071" y="588445"/>
            <a:ext cx="484632" cy="539634"/>
          </a:xfrm>
          <a:prstGeom prst="downArrow">
            <a:avLst/>
          </a:prstGeom>
          <a:noFill/>
          <a:ln w="28575">
            <a:solidFill>
              <a:srgbClr val="20C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" name="Down Arrow 19"/>
          <p:cNvSpPr/>
          <p:nvPr/>
        </p:nvSpPr>
        <p:spPr>
          <a:xfrm>
            <a:off x="5335126" y="635611"/>
            <a:ext cx="484632" cy="539634"/>
          </a:xfrm>
          <a:prstGeom prst="downArrow">
            <a:avLst/>
          </a:prstGeom>
          <a:noFill/>
          <a:ln w="28575">
            <a:solidFill>
              <a:srgbClr val="20C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1" name="Down Arrow 20"/>
          <p:cNvSpPr/>
          <p:nvPr/>
        </p:nvSpPr>
        <p:spPr>
          <a:xfrm>
            <a:off x="1595206" y="651194"/>
            <a:ext cx="484632" cy="539634"/>
          </a:xfrm>
          <a:prstGeom prst="downArrow">
            <a:avLst/>
          </a:prstGeom>
          <a:noFill/>
          <a:ln w="28575">
            <a:solidFill>
              <a:srgbClr val="20CA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180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54E89AC-D58F-486B-99F1-E0C319876866}"/>
              </a:ext>
            </a:extLst>
          </p:cNvPr>
          <p:cNvSpPr txBox="1"/>
          <p:nvPr/>
        </p:nvSpPr>
        <p:spPr>
          <a:xfrm>
            <a:off x="4851163" y="176549"/>
            <a:ext cx="1679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PBMC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775" y="1109265"/>
            <a:ext cx="7920000" cy="419595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4A1E367-8FA6-4AEE-9E27-6AA1EABFBCAD}"/>
              </a:ext>
            </a:extLst>
          </p:cNvPr>
          <p:cNvSpPr txBox="1"/>
          <p:nvPr/>
        </p:nvSpPr>
        <p:spPr>
          <a:xfrm rot="16200000">
            <a:off x="-297341" y="2047967"/>
            <a:ext cx="198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% of CD8+ T cells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27D42A-8B7C-4A02-A35E-63A62BFE684D}"/>
              </a:ext>
            </a:extLst>
          </p:cNvPr>
          <p:cNvSpPr txBox="1"/>
          <p:nvPr/>
        </p:nvSpPr>
        <p:spPr>
          <a:xfrm rot="16200000">
            <a:off x="-297342" y="4145946"/>
            <a:ext cx="198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% of CD4+ T cells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0FE225-E24A-4B27-AC57-681BB1938DFB}"/>
              </a:ext>
            </a:extLst>
          </p:cNvPr>
          <p:cNvSpPr txBox="1"/>
          <p:nvPr/>
        </p:nvSpPr>
        <p:spPr>
          <a:xfrm>
            <a:off x="1479746" y="5603541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CD57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C09A8C-B2BD-43A6-9153-7DCC8538F3EF}"/>
              </a:ext>
            </a:extLst>
          </p:cNvPr>
          <p:cNvSpPr txBox="1"/>
          <p:nvPr/>
        </p:nvSpPr>
        <p:spPr>
          <a:xfrm>
            <a:off x="3290268" y="5603541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CD28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C00586-A578-4949-8ABB-50C8375F942D}"/>
              </a:ext>
            </a:extLst>
          </p:cNvPr>
          <p:cNvSpPr txBox="1"/>
          <p:nvPr/>
        </p:nvSpPr>
        <p:spPr>
          <a:xfrm>
            <a:off x="5245399" y="5618467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CD127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AE3DD5-D6E7-4908-806C-0B233215A3F2}"/>
              </a:ext>
            </a:extLst>
          </p:cNvPr>
          <p:cNvSpPr txBox="1"/>
          <p:nvPr/>
        </p:nvSpPr>
        <p:spPr>
          <a:xfrm>
            <a:off x="7200530" y="5633393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HLA-DR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0D7E600-EAFB-4D35-BE60-F199B13615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476"/>
          <a:stretch/>
        </p:blipFill>
        <p:spPr>
          <a:xfrm>
            <a:off x="8362283" y="1109265"/>
            <a:ext cx="2026862" cy="1980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F69C093-83D0-46BB-9D23-31B486EEC2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476"/>
          <a:stretch/>
        </p:blipFill>
        <p:spPr>
          <a:xfrm>
            <a:off x="8437994" y="3320374"/>
            <a:ext cx="2061810" cy="1980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1284E6A-3784-4F59-BE4A-944EF15BC055}"/>
              </a:ext>
            </a:extLst>
          </p:cNvPr>
          <p:cNvSpPr txBox="1"/>
          <p:nvPr/>
        </p:nvSpPr>
        <p:spPr>
          <a:xfrm>
            <a:off x="8909775" y="5633393"/>
            <a:ext cx="138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PD-1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9804" y="2423850"/>
            <a:ext cx="1354439" cy="115054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3721"/>
          <a:stretch/>
        </p:blipFill>
        <p:spPr>
          <a:xfrm>
            <a:off x="11038786" y="71719"/>
            <a:ext cx="1153214" cy="35858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90" y="6431730"/>
            <a:ext cx="783503" cy="36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1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3978251-C6B3-4079-83FB-94E52D0CCCA9}"/>
              </a:ext>
            </a:extLst>
          </p:cNvPr>
          <p:cNvSpPr txBox="1"/>
          <p:nvPr/>
        </p:nvSpPr>
        <p:spPr>
          <a:xfrm>
            <a:off x="503248" y="549068"/>
            <a:ext cx="83449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correlation with declining levels of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both CD69 positive ( tissue resident T cells) and CD69 negative T cells :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in exhausted T cell 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memory like T cell 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 frequency of senescence marker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978251-C6B3-4079-83FB-94E52D0CCCA9}"/>
              </a:ext>
            </a:extLst>
          </p:cNvPr>
          <p:cNvSpPr txBox="1"/>
          <p:nvPr/>
        </p:nvSpPr>
        <p:spPr>
          <a:xfrm>
            <a:off x="404636" y="3686714"/>
            <a:ext cx="10774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Although CD4 T cells show similar phenotypic characteristics in periphery as intrahepatic environment, in CD8 T cells a reverse pattern in senescence markers and co-stimulatory molecules was observed.</a:t>
            </a:r>
          </a:p>
          <a:p>
            <a:pPr>
              <a:lnSpc>
                <a:spcPct val="20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Suggesting the importance of intrahepatic sampling for studying phenotypic changes in immune environment of CHB. 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1038786" y="71719"/>
            <a:ext cx="1153214" cy="35858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0" y="6431730"/>
            <a:ext cx="783503" cy="36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4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400DBB-7F2F-4CEA-9A8B-1510BD3523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400" r="33118"/>
          <a:stretch/>
        </p:blipFill>
        <p:spPr>
          <a:xfrm>
            <a:off x="783892" y="1011539"/>
            <a:ext cx="2539295" cy="18528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B1C877-FFD3-4EED-BB22-988BC2EFB3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99" r="34990"/>
          <a:stretch/>
        </p:blipFill>
        <p:spPr>
          <a:xfrm>
            <a:off x="4604534" y="891309"/>
            <a:ext cx="2410410" cy="234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676111-FD5C-4537-BC45-BE86B4EC69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063" r="36062"/>
          <a:stretch/>
        </p:blipFill>
        <p:spPr>
          <a:xfrm>
            <a:off x="6896048" y="891309"/>
            <a:ext cx="2397341" cy="234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837AD9-5BE5-480F-8532-1DBE099D59FC}"/>
              </a:ext>
            </a:extLst>
          </p:cNvPr>
          <p:cNvSpPr txBox="1"/>
          <p:nvPr/>
        </p:nvSpPr>
        <p:spPr>
          <a:xfrm rot="16200000">
            <a:off x="3752341" y="1579877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SFC/10</a:t>
            </a:r>
            <a:r>
              <a:rPr lang="en-US" sz="1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C6BF17-686C-440A-AF9C-F944B30329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110" t="12381" r="1624" b="45753"/>
          <a:stretch/>
        </p:blipFill>
        <p:spPr>
          <a:xfrm>
            <a:off x="3334667" y="1118365"/>
            <a:ext cx="1109357" cy="9388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CBB6D4-3C88-47E0-BF71-3F303FFFF60F}"/>
              </a:ext>
            </a:extLst>
          </p:cNvPr>
          <p:cNvSpPr txBox="1"/>
          <p:nvPr/>
        </p:nvSpPr>
        <p:spPr>
          <a:xfrm>
            <a:off x="1109564" y="2886691"/>
            <a:ext cx="2050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Total HBV specific T cells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837AD9-5BE5-480F-8532-1DBE099D59FC}"/>
              </a:ext>
            </a:extLst>
          </p:cNvPr>
          <p:cNvSpPr txBox="1"/>
          <p:nvPr/>
        </p:nvSpPr>
        <p:spPr>
          <a:xfrm rot="16200000">
            <a:off x="-70866" y="1826816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SFC/10</a:t>
            </a:r>
            <a:r>
              <a:rPr lang="en-US" sz="1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C6BF17-686C-440A-AF9C-F944B30329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110" t="12381" r="1624" b="45753"/>
          <a:stretch/>
        </p:blipFill>
        <p:spPr>
          <a:xfrm>
            <a:off x="9306458" y="1118365"/>
            <a:ext cx="1063453" cy="9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6180" y="4041445"/>
            <a:ext cx="12118109" cy="2522810"/>
          </a:xfrm>
          <a:prstGeom prst="rect">
            <a:avLst/>
          </a:prstGeom>
        </p:spPr>
      </p:pic>
      <p:sp>
        <p:nvSpPr>
          <p:cNvPr id="15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>
            <a:off x="5772126" y="805542"/>
            <a:ext cx="212891" cy="408497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>
            <a:off x="6683157" y="821494"/>
            <a:ext cx="212891" cy="408497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 rot="5400000">
            <a:off x="11632315" y="5321914"/>
            <a:ext cx="458678" cy="420550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TextBox 18"/>
          <p:cNvSpPr txBox="1"/>
          <p:nvPr/>
        </p:nvSpPr>
        <p:spPr>
          <a:xfrm>
            <a:off x="3513482" y="52864"/>
            <a:ext cx="4581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specific T cells </a:t>
            </a:r>
            <a:endParaRPr lang="en-SG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6748C32-D306-4D83-A7D6-E1DE092A708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3033"/>
          <a:stretch/>
        </p:blipFill>
        <p:spPr>
          <a:xfrm>
            <a:off x="9675537" y="52863"/>
            <a:ext cx="2516463" cy="10655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8184" y="3010913"/>
            <a:ext cx="2274416" cy="125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53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5" grpId="0" animBg="1"/>
      <p:bldP spid="16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978251-C6B3-4079-83FB-94E52D0CCCA9}"/>
              </a:ext>
            </a:extLst>
          </p:cNvPr>
          <p:cNvSpPr txBox="1"/>
          <p:nvPr/>
        </p:nvSpPr>
        <p:spPr>
          <a:xfrm>
            <a:off x="763222" y="782149"/>
            <a:ext cx="10774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ELIspot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analysis: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pol and HBs specific T cells are higher in patients with functional cure (FC)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HBV pol specific T cells is correlated with declining level of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978251-C6B3-4079-83FB-94E52D0CCCA9}"/>
              </a:ext>
            </a:extLst>
          </p:cNvPr>
          <p:cNvSpPr txBox="1"/>
          <p:nvPr/>
        </p:nvSpPr>
        <p:spPr>
          <a:xfrm>
            <a:off x="700469" y="3023325"/>
            <a:ext cx="107743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ICS: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 HBV specific CD8 T cells ( mainly HBV core and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HBx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is observed across all levels of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CHB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pateints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CD4 specific T cells were only observed in FC patients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frequency of HBs specific CD4 T cells secreting IFN-</a:t>
            </a:r>
            <a:r>
              <a:rPr lang="el-G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higher in FC patients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frequency of HBV pol specific CD8 and CD4 T cells secreting IFN-</a:t>
            </a:r>
            <a:r>
              <a:rPr lang="el-G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observed in FC patients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13482" y="97688"/>
            <a:ext cx="4581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HBV specific T cells </a:t>
            </a:r>
            <a:endParaRPr lang="en-SG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2027FA-C191-446C-84F1-FD05CEA287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721"/>
          <a:stretch/>
        </p:blipFill>
        <p:spPr>
          <a:xfrm>
            <a:off x="11038786" y="71719"/>
            <a:ext cx="1153214" cy="358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0" y="6431730"/>
            <a:ext cx="783503" cy="36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4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978251-C6B3-4079-83FB-94E52D0CCCA9}"/>
              </a:ext>
            </a:extLst>
          </p:cNvPr>
          <p:cNvSpPr txBox="1"/>
          <p:nvPr/>
        </p:nvSpPr>
        <p:spPr>
          <a:xfrm>
            <a:off x="1157672" y="1311068"/>
            <a:ext cx="938482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Collectively,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-RNA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multi-parametric Flow Cytometry analysis: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in CD8 T cell in concomitant with increase in the CD4-CTL population in FC patients suggesting potential shift in adaptive response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HBs CD4 specific T cells are dominant in FC patients while CD8 T cells are observed at all levels of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(low levels) </a:t>
            </a:r>
          </a:p>
          <a:p>
            <a:pPr marL="800100" lvl="1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exhaustion and decrease in senescence markers paired with increased frequency of memory like T cells might suggest gain of proliferation capacity in T cells in FC patients</a:t>
            </a:r>
          </a:p>
          <a:p>
            <a:pPr lvl="1">
              <a:lnSpc>
                <a:spcPct val="200000"/>
              </a:lnSpc>
            </a:pP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89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E47D7F-F2A9-4B2A-84CE-8A5A6E04D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68" y="4884697"/>
            <a:ext cx="3576952" cy="12026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FF5F1E-9905-413A-974D-8659E4B83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61" y="4547757"/>
            <a:ext cx="5332314" cy="20764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8EF926-45B1-4E04-A00E-4B88CECE3C14}"/>
              </a:ext>
            </a:extLst>
          </p:cNvPr>
          <p:cNvSpPr txBox="1"/>
          <p:nvPr/>
        </p:nvSpPr>
        <p:spPr>
          <a:xfrm rot="16200000">
            <a:off x="11755" y="2104925"/>
            <a:ext cx="1333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859834-240D-4536-9CE5-0C2B3D412A16}"/>
              </a:ext>
            </a:extLst>
          </p:cNvPr>
          <p:cNvSpPr/>
          <p:nvPr/>
        </p:nvSpPr>
        <p:spPr>
          <a:xfrm>
            <a:off x="6169504" y="5054304"/>
            <a:ext cx="510469" cy="208013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B4EBE1-C7D5-4CE1-A53D-DA14A5C6A521}"/>
              </a:ext>
            </a:extLst>
          </p:cNvPr>
          <p:cNvSpPr/>
          <p:nvPr/>
        </p:nvSpPr>
        <p:spPr>
          <a:xfrm>
            <a:off x="6679973" y="5253607"/>
            <a:ext cx="524557" cy="18830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478" y="956396"/>
            <a:ext cx="6020189" cy="349171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5600" y="1466567"/>
            <a:ext cx="1400396" cy="26039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673E7C1-DE2C-4792-A629-62AB278000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967" t="14872" r="-1569" b="14518"/>
          <a:stretch/>
        </p:blipFill>
        <p:spPr>
          <a:xfrm>
            <a:off x="6899244" y="1574715"/>
            <a:ext cx="1671960" cy="2387684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B3FAB041-CB12-406B-AF37-E44920062824}"/>
              </a:ext>
            </a:extLst>
          </p:cNvPr>
          <p:cNvSpPr>
            <a:spLocks noGrp="1"/>
          </p:cNvSpPr>
          <p:nvPr/>
        </p:nvSpPr>
        <p:spPr>
          <a:xfrm>
            <a:off x="594096" y="-189624"/>
            <a:ext cx="107120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LR-NK population in FC patients </a:t>
            </a:r>
            <a:endParaRPr lang="en-SG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FF6B93-2FC2-4CC8-83E1-4461CBC35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56" y="663228"/>
            <a:ext cx="7903312" cy="55403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B1CFB8-6878-4058-B5DA-CBC5BEC908D4}"/>
              </a:ext>
            </a:extLst>
          </p:cNvPr>
          <p:cNvSpPr txBox="1"/>
          <p:nvPr/>
        </p:nvSpPr>
        <p:spPr>
          <a:xfrm rot="16200000">
            <a:off x="-152329" y="3100018"/>
            <a:ext cx="137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9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 rot="7947601">
            <a:off x="4155727" y="2200719"/>
            <a:ext cx="308854" cy="420550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 rot="7947601">
            <a:off x="5926915" y="2272437"/>
            <a:ext cx="308854" cy="420550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 rot="7947601">
            <a:off x="7738525" y="2272438"/>
            <a:ext cx="308854" cy="420550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 rot="5400000">
            <a:off x="8615797" y="3524413"/>
            <a:ext cx="243084" cy="525317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 rot="5400000">
            <a:off x="8615798" y="3767497"/>
            <a:ext cx="243084" cy="525317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Arrow: Down 6">
            <a:extLst>
              <a:ext uri="{FF2B5EF4-FFF2-40B4-BE49-F238E27FC236}">
                <a16:creationId xmlns:a16="http://schemas.microsoft.com/office/drawing/2014/main" id="{F8E51862-FFA9-4742-A62D-F8C4C2066B37}"/>
              </a:ext>
            </a:extLst>
          </p:cNvPr>
          <p:cNvSpPr/>
          <p:nvPr/>
        </p:nvSpPr>
        <p:spPr>
          <a:xfrm rot="5400000">
            <a:off x="8562915" y="4739647"/>
            <a:ext cx="243084" cy="525317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TextBox 15"/>
          <p:cNvSpPr txBox="1"/>
          <p:nvPr/>
        </p:nvSpPr>
        <p:spPr>
          <a:xfrm>
            <a:off x="1263754" y="6149785"/>
            <a:ext cx="9116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Enrichment of CXCR6 + CD69+ NK cells(LR-NK) in correlation with declining levels of </a:t>
            </a:r>
            <a:r>
              <a:rPr lang="en-SG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endParaRPr lang="en-SG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3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CD23B7-9136-479D-BDB3-ED84C2896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89"/>
          <a:stretch/>
        </p:blipFill>
        <p:spPr>
          <a:xfrm>
            <a:off x="383448" y="1379861"/>
            <a:ext cx="5283411" cy="30659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307" y="1379861"/>
            <a:ext cx="5992887" cy="3133616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3FAB041-CB12-406B-AF37-E44920062824}"/>
              </a:ext>
            </a:extLst>
          </p:cNvPr>
          <p:cNvSpPr>
            <a:spLocks noGrp="1"/>
          </p:cNvSpPr>
          <p:nvPr/>
        </p:nvSpPr>
        <p:spPr>
          <a:xfrm>
            <a:off x="594096" y="-130656"/>
            <a:ext cx="1071209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LR-NK cells are at a primed state in FC patients </a:t>
            </a:r>
            <a:endParaRPr lang="en-SG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096" y="4883385"/>
            <a:ext cx="1139656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LR-NK and c- NK cells observed in FC patients Liver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expression of activating receptor and reduced expression of inhibitory receptors is observed on LR-NK and c-NK population </a:t>
            </a:r>
            <a:endParaRPr lang="en-S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54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506" y="257531"/>
            <a:ext cx="1206649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SG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Altogether our data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Highlights the importance of intrahepatic sampling in understanding of phenotypic changes in immune environment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shift in adaptive immune response in FC patients 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number of CD8 T cells with concomitant increase of CD4-CTLs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IFN-</a:t>
            </a:r>
            <a:r>
              <a:rPr lang="el-G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secreting HBV specific CD4 T cells only present in FC patients </a:t>
            </a:r>
            <a:endParaRPr lang="en-S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506" y="2849716"/>
            <a:ext cx="11582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S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exhaustion of T cells paired with enrichment of LR-NK and c-NK cells in correlation with declined levels of </a:t>
            </a:r>
            <a:r>
              <a:rPr lang="en-S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lay the foundation for therapeutically approaches targeting patients with lower </a:t>
            </a:r>
            <a:r>
              <a:rPr lang="en-S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S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levels to increase the chance of functional cure achievement </a:t>
            </a:r>
          </a:p>
        </p:txBody>
      </p:sp>
    </p:spTree>
    <p:extLst>
      <p:ext uri="{BB962C8B-B14F-4D97-AF65-F5344CB8AC3E}">
        <p14:creationId xmlns:p14="http://schemas.microsoft.com/office/powerpoint/2010/main" val="403208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CE1A1EC5-271A-47B3-B015-460075085721}"/>
</file>

<file path=customXml/itemProps2.xml><?xml version="1.0" encoding="utf-8"?>
<ds:datastoreItem xmlns:ds="http://schemas.openxmlformats.org/officeDocument/2006/customXml" ds:itemID="{C5FA6A5A-F494-4776-9EA1-8F6A7C520282}"/>
</file>

<file path=customXml/itemProps3.xml><?xml version="1.0" encoding="utf-8"?>
<ds:datastoreItem xmlns:ds="http://schemas.openxmlformats.org/officeDocument/2006/customXml" ds:itemID="{D629AB5F-13B2-413B-80B8-63FD3D337A93}"/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799</TotalTime>
  <Words>848</Words>
  <Application>Microsoft Office PowerPoint</Application>
  <PresentationFormat>Widescreen</PresentationFormat>
  <Paragraphs>104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Bahnschrift SemiBold Condensed</vt:lpstr>
      <vt:lpstr>Calibri</vt:lpstr>
      <vt:lpstr>Rockwell</vt:lpstr>
      <vt:lpstr>Rockwell Condensed</vt:lpstr>
      <vt:lpstr>Wingdings</vt:lpstr>
      <vt:lpstr>Wood Type</vt:lpstr>
      <vt:lpstr>Comprehensive immune profiling of intrahepatic environment of functionally cured chronic hepatitis B patients revealed altered adaptive immune response and emergence of innate immune responses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Comprehensive immune profiling of intrahepatic environment of functionally cured chronic hepatitis B patients revealed altered adaptive immune response and emergence of innate immune responses</dc:title>
  <dc:creator>Atefeh Khakpoor</dc:creator>
  <cp:lastModifiedBy>Atefeh Khakpoor</cp:lastModifiedBy>
  <cp:revision>50</cp:revision>
  <dcterms:created xsi:type="dcterms:W3CDTF">2022-05-23T04:59:22Z</dcterms:created>
  <dcterms:modified xsi:type="dcterms:W3CDTF">2022-05-31T08:51:55Z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