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8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0"/>
  </p:notesMasterIdLst>
  <p:sldIdLst>
    <p:sldId id="257" r:id="rId2"/>
    <p:sldId id="780" r:id="rId3"/>
    <p:sldId id="3581" r:id="rId4"/>
    <p:sldId id="3582" r:id="rId5"/>
    <p:sldId id="3597" r:id="rId6"/>
    <p:sldId id="3583" r:id="rId7"/>
    <p:sldId id="3568" r:id="rId8"/>
    <p:sldId id="1846" r:id="rId9"/>
    <p:sldId id="3570" r:id="rId10"/>
    <p:sldId id="3584" r:id="rId11"/>
    <p:sldId id="3585" r:id="rId12"/>
    <p:sldId id="3571" r:id="rId13"/>
    <p:sldId id="3539" r:id="rId14"/>
    <p:sldId id="3552" r:id="rId15"/>
    <p:sldId id="3587" r:id="rId16"/>
    <p:sldId id="3528" r:id="rId17"/>
    <p:sldId id="3573" r:id="rId18"/>
    <p:sldId id="3535" r:id="rId19"/>
    <p:sldId id="1872" r:id="rId20"/>
    <p:sldId id="3551" r:id="rId21"/>
    <p:sldId id="3588" r:id="rId22"/>
    <p:sldId id="3589" r:id="rId23"/>
    <p:sldId id="3556" r:id="rId24"/>
    <p:sldId id="1414" r:id="rId25"/>
    <p:sldId id="3575" r:id="rId26"/>
    <p:sldId id="256" r:id="rId27"/>
    <p:sldId id="334" r:id="rId28"/>
    <p:sldId id="1407" r:id="rId29"/>
    <p:sldId id="310" r:id="rId30"/>
    <p:sldId id="3577" r:id="rId31"/>
    <p:sldId id="3557" r:id="rId32"/>
    <p:sldId id="3596" r:id="rId33"/>
    <p:sldId id="3595" r:id="rId34"/>
    <p:sldId id="3590" r:id="rId35"/>
    <p:sldId id="3592" r:id="rId36"/>
    <p:sldId id="3593" r:id="rId37"/>
    <p:sldId id="3561" r:id="rId38"/>
    <p:sldId id="1484" r:id="rId3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  <a:srgbClr val="006699"/>
    <a:srgbClr val="BB6C21"/>
    <a:srgbClr val="000000"/>
    <a:srgbClr val="131E0C"/>
    <a:srgbClr val="993366"/>
    <a:srgbClr val="E0B438"/>
    <a:srgbClr val="339966"/>
    <a:srgbClr val="006600"/>
    <a:srgbClr val="C65D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36" autoAdjust="0"/>
    <p:restoredTop sz="94953" autoAdjust="0"/>
  </p:normalViewPr>
  <p:slideViewPr>
    <p:cSldViewPr snapToGrid="0">
      <p:cViewPr>
        <p:scale>
          <a:sx n="100" d="100"/>
          <a:sy n="100" d="100"/>
        </p:scale>
        <p:origin x="2232" y="1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9" d="100"/>
        <a:sy n="12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EFD52-FB27-4703-9EDC-49751CFB166C}" type="datetimeFigureOut">
              <a:rPr lang="fr-FR" smtClean="0"/>
              <a:t>29/05/2022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3935D-EDB6-4CF7-99AA-6BC00059535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9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6D8FF-BBEB-4598-83A7-774AB2C988A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9557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653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8943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42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33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915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370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909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953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93935D-EDB6-4CF7-99AA-6BC000595352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276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88696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74893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988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040111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86887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13479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6576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66560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84193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60660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92346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158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279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1800"/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A0C7CDE-532B-4B9A-893C-F391603904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317" y="4767264"/>
            <a:ext cx="4294877" cy="27384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91"/>
            </a:lvl1pPr>
            <a:lvl2pPr>
              <a:defRPr sz="675"/>
            </a:lvl2pPr>
            <a:lvl3pPr>
              <a:defRPr sz="675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4C8A9CA-7077-482F-80EE-AA7506A65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31266" y="4767264"/>
            <a:ext cx="4417484" cy="273844"/>
          </a:xfrm>
        </p:spPr>
        <p:txBody>
          <a:bodyPr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591"/>
            </a:lvl1pPr>
            <a:lvl2pPr>
              <a:defRPr sz="591"/>
            </a:lvl2pPr>
            <a:lvl3pPr>
              <a:defRPr sz="591"/>
            </a:lvl3pPr>
            <a:lvl4pPr>
              <a:defRPr sz="591"/>
            </a:lvl4pPr>
            <a:lvl5pPr>
              <a:defRPr sz="591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858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DB927-E7FA-4A96-A7EE-2107037DEE6D}" type="datetime1">
              <a:rPr lang="fr-FR" smtClean="0"/>
              <a:t>29/05/2022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5ADEA-960E-4E30-8119-0C67205EA8D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04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8" r:id="rId13"/>
    <p:sldLayoutId id="2147483679" r:id="rId1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13" Type="http://schemas.openxmlformats.org/officeDocument/2006/relationships/image" Target="../media/image3.jpg"/><Relationship Id="rId3" Type="http://schemas.openxmlformats.org/officeDocument/2006/relationships/image" Target="../media/image17.emf"/><Relationship Id="rId7" Type="http://schemas.openxmlformats.org/officeDocument/2006/relationships/image" Target="../media/image20.png"/><Relationship Id="rId12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.jpg"/><Relationship Id="rId4" Type="http://schemas.openxmlformats.org/officeDocument/2006/relationships/image" Target="../media/image28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25.jpeg"/><Relationship Id="rId9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tiff"/><Relationship Id="rId18" Type="http://schemas.openxmlformats.org/officeDocument/2006/relationships/hyperlink" Target="https://doi.org/" TargetMode="External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tiff"/><Relationship Id="rId17" Type="http://schemas.openxmlformats.org/officeDocument/2006/relationships/image" Target="../media/image53.png"/><Relationship Id="rId2" Type="http://schemas.openxmlformats.org/officeDocument/2006/relationships/image" Target="../media/image38.jpeg"/><Relationship Id="rId16" Type="http://schemas.openxmlformats.org/officeDocument/2006/relationships/image" Target="../media/image52.tiff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openxmlformats.org/officeDocument/2006/relationships/image" Target="../media/image41.jpeg"/><Relationship Id="rId15" Type="http://schemas.openxmlformats.org/officeDocument/2006/relationships/image" Target="../media/image51.tiff"/><Relationship Id="rId10" Type="http://schemas.openxmlformats.org/officeDocument/2006/relationships/image" Target="../media/image46.jpeg"/><Relationship Id="rId19" Type="http://schemas.openxmlformats.org/officeDocument/2006/relationships/image" Target="../media/image3.jpg"/><Relationship Id="rId4" Type="http://schemas.openxmlformats.org/officeDocument/2006/relationships/image" Target="../media/image40.jpeg"/><Relationship Id="rId9" Type="http://schemas.openxmlformats.org/officeDocument/2006/relationships/image" Target="../media/image45.jpeg"/><Relationship Id="rId14" Type="http://schemas.openxmlformats.org/officeDocument/2006/relationships/image" Target="../media/image50.tif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55.png"/><Relationship Id="rId7" Type="http://schemas.openxmlformats.org/officeDocument/2006/relationships/image" Target="../media/image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3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3.jp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11" Type="http://schemas.openxmlformats.org/officeDocument/2006/relationships/image" Target="../media/image5.png"/><Relationship Id="rId5" Type="http://schemas.openxmlformats.org/officeDocument/2006/relationships/image" Target="../media/image64.png"/><Relationship Id="rId10" Type="http://schemas.openxmlformats.org/officeDocument/2006/relationships/image" Target="../media/image68.pn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1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tiff"/><Relationship Id="rId7" Type="http://schemas.openxmlformats.org/officeDocument/2006/relationships/image" Target="../media/image77.png"/><Relationship Id="rId2" Type="http://schemas.openxmlformats.org/officeDocument/2006/relationships/image" Target="../media/image72.tif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3.jpg"/><Relationship Id="rId4" Type="http://schemas.openxmlformats.org/officeDocument/2006/relationships/image" Target="../media/image74.tiff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3.jp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84.png"/><Relationship Id="rId7" Type="http://schemas.openxmlformats.org/officeDocument/2006/relationships/image" Target="../media/image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91.png"/><Relationship Id="rId7" Type="http://schemas.openxmlformats.org/officeDocument/2006/relationships/image" Target="../media/image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5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56.png"/><Relationship Id="rId2" Type="http://schemas.openxmlformats.org/officeDocument/2006/relationships/image" Target="../media/image95.png"/><Relationship Id="rId16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5.png"/><Relationship Id="rId10" Type="http://schemas.openxmlformats.org/officeDocument/2006/relationships/image" Target="../media/image103.png"/><Relationship Id="rId4" Type="http://schemas.openxmlformats.org/officeDocument/2006/relationships/image" Target="../media/image97.jpeg"/><Relationship Id="rId9" Type="http://schemas.openxmlformats.org/officeDocument/2006/relationships/image" Target="../media/image102.png"/><Relationship Id="rId1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emf"/><Relationship Id="rId13" Type="http://schemas.openxmlformats.org/officeDocument/2006/relationships/image" Target="../media/image113.png"/><Relationship Id="rId3" Type="http://schemas.openxmlformats.org/officeDocument/2006/relationships/image" Target="../media/image107.jpg"/><Relationship Id="rId7" Type="http://schemas.openxmlformats.org/officeDocument/2006/relationships/image" Target="../media/image111.png"/><Relationship Id="rId12" Type="http://schemas.openxmlformats.org/officeDocument/2006/relationships/image" Target="../media/image56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11" Type="http://schemas.openxmlformats.org/officeDocument/2006/relationships/image" Target="../media/image105.png"/><Relationship Id="rId5" Type="http://schemas.openxmlformats.org/officeDocument/2006/relationships/image" Target="../media/image109.png"/><Relationship Id="rId15" Type="http://schemas.openxmlformats.org/officeDocument/2006/relationships/image" Target="../media/image3.jpg"/><Relationship Id="rId10" Type="http://schemas.openxmlformats.org/officeDocument/2006/relationships/image" Target="../media/image78.png"/><Relationship Id="rId4" Type="http://schemas.openxmlformats.org/officeDocument/2006/relationships/image" Target="../media/image108.png"/><Relationship Id="rId9" Type="http://schemas.openxmlformats.org/officeDocument/2006/relationships/image" Target="../media/image104.png"/><Relationship Id="rId1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3.jp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5.png"/><Relationship Id="rId4" Type="http://schemas.openxmlformats.org/officeDocument/2006/relationships/image" Target="../media/image12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1.png"/><Relationship Id="rId7" Type="http://schemas.openxmlformats.org/officeDocument/2006/relationships/image" Target="../media/image12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5" Type="http://schemas.openxmlformats.org/officeDocument/2006/relationships/image" Target="../media/image113.png"/><Relationship Id="rId4" Type="http://schemas.openxmlformats.org/officeDocument/2006/relationships/image" Target="../media/image122.png"/><Relationship Id="rId9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tiff"/><Relationship Id="rId13" Type="http://schemas.openxmlformats.org/officeDocument/2006/relationships/image" Target="../media/image134.png"/><Relationship Id="rId3" Type="http://schemas.openxmlformats.org/officeDocument/2006/relationships/image" Target="../media/image3.jpg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image" Target="../media/image125.jpe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microsoft.com/office/2007/relationships/hdphoto" Target="../media/hdphoto2.wdp"/><Relationship Id="rId15" Type="http://schemas.openxmlformats.org/officeDocument/2006/relationships/image" Target="../media/image136.png"/><Relationship Id="rId10" Type="http://schemas.openxmlformats.org/officeDocument/2006/relationships/image" Target="../media/image131.png"/><Relationship Id="rId4" Type="http://schemas.openxmlformats.org/officeDocument/2006/relationships/image" Target="../media/image126.png"/><Relationship Id="rId9" Type="http://schemas.openxmlformats.org/officeDocument/2006/relationships/image" Target="../media/image130.jpeg"/><Relationship Id="rId14" Type="http://schemas.openxmlformats.org/officeDocument/2006/relationships/image" Target="../media/image1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C91EAD-0E79-964C-9B09-E4520D882891}"/>
              </a:ext>
            </a:extLst>
          </p:cNvPr>
          <p:cNvSpPr/>
          <p:nvPr/>
        </p:nvSpPr>
        <p:spPr>
          <a:xfrm>
            <a:off x="1116498" y="2708725"/>
            <a:ext cx="691100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INSERM U1052 - Cancer Research Center of Lyon (CRCL) , Lyon, France</a:t>
            </a:r>
          </a:p>
          <a:p>
            <a:pPr algn="ctr"/>
            <a:r>
              <a:rPr lang="en-US" sz="1050" b="1" i="1" dirty="0" err="1">
                <a:latin typeface="Arial" panose="020B0604020202020204" pitchFamily="34" charset="0"/>
                <a:cs typeface="Arial" panose="020B0604020202020204" pitchFamily="34" charset="0"/>
              </a:rPr>
              <a:t>Hopital</a:t>
            </a:r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 de la Croix-Rousse - Hospices Civils de Lyon, Lyon, France</a:t>
            </a:r>
          </a:p>
          <a:p>
            <a:pPr algn="ctr"/>
            <a:r>
              <a:rPr lang="en-US" sz="1050" b="1" i="1" dirty="0">
                <a:latin typeface="Arial" panose="020B0604020202020204" pitchFamily="34" charset="0"/>
                <a:cs typeface="Arial" panose="020B0604020202020204" pitchFamily="34" charset="0"/>
              </a:rPr>
              <a:t>University Claude Bernard Lyon 1, Lyon, France</a:t>
            </a:r>
          </a:p>
        </p:txBody>
      </p:sp>
      <p:pic>
        <p:nvPicPr>
          <p:cNvPr id="22" name="Image 3" descr="Sans titre.png">
            <a:extLst>
              <a:ext uri="{FF2B5EF4-FFF2-40B4-BE49-F238E27FC236}">
                <a16:creationId xmlns:a16="http://schemas.microsoft.com/office/drawing/2014/main" id="{2504FC20-53C4-9742-9B62-A41F184DD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105" y="4320541"/>
            <a:ext cx="1098282" cy="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>
            <a:extLst>
              <a:ext uri="{FF2B5EF4-FFF2-40B4-BE49-F238E27FC236}">
                <a16:creationId xmlns:a16="http://schemas.microsoft.com/office/drawing/2014/main" id="{70FE1DAE-1B35-124C-B108-995FE5EA72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333500"/>
            <a:ext cx="1090913" cy="81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5AAB93-0A3F-914B-AD11-04983F9EA08C}"/>
              </a:ext>
            </a:extLst>
          </p:cNvPr>
          <p:cNvSpPr txBox="1"/>
          <p:nvPr/>
        </p:nvSpPr>
        <p:spPr>
          <a:xfrm>
            <a:off x="3867320" y="2393982"/>
            <a:ext cx="140936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013" b="1">
                <a:latin typeface="Arial" panose="020B0604020202020204" pitchFamily="34" charset="0"/>
                <a:cs typeface="Arial" panose="020B0604020202020204" pitchFamily="34" charset="0"/>
              </a:rPr>
              <a:t>Massimo LEVRERO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27C51E-4BEC-7548-9401-C7CD811630EC}"/>
              </a:ext>
            </a:extLst>
          </p:cNvPr>
          <p:cNvSpPr/>
          <p:nvPr/>
        </p:nvSpPr>
        <p:spPr>
          <a:xfrm>
            <a:off x="1926889" y="1260405"/>
            <a:ext cx="5290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or elimination 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3572E6C-B958-CE41-BF3A-03F861E6E3DB}"/>
              </a:ext>
            </a:extLst>
          </p:cNvPr>
          <p:cNvGrpSpPr/>
          <p:nvPr/>
        </p:nvGrpSpPr>
        <p:grpSpPr>
          <a:xfrm>
            <a:off x="3064790" y="4678552"/>
            <a:ext cx="3014420" cy="378272"/>
            <a:chOff x="2877655" y="4678552"/>
            <a:chExt cx="3014420" cy="378272"/>
          </a:xfrm>
        </p:grpSpPr>
        <p:pic>
          <p:nvPicPr>
            <p:cNvPr id="24" name="Image 3">
              <a:extLst>
                <a:ext uri="{FF2B5EF4-FFF2-40B4-BE49-F238E27FC236}">
                  <a16:creationId xmlns:a16="http://schemas.microsoft.com/office/drawing/2014/main" id="{25FAF1D0-5385-2A43-96F3-18AFB2D9B4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821"/>
            <a:stretch/>
          </p:blipFill>
          <p:spPr>
            <a:xfrm>
              <a:off x="5031963" y="4720437"/>
              <a:ext cx="860112" cy="294502"/>
            </a:xfrm>
            <a:prstGeom prst="rect">
              <a:avLst/>
            </a:prstGeom>
          </p:spPr>
        </p:pic>
        <p:pic>
          <p:nvPicPr>
            <p:cNvPr id="3" name="Picture 2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521EA401-9508-2F4E-919F-4888DE5C8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655" y="4678552"/>
              <a:ext cx="2154308" cy="378272"/>
            </a:xfrm>
            <a:prstGeom prst="rect">
              <a:avLst/>
            </a:prstGeom>
          </p:spPr>
        </p:pic>
      </p:grp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FA365E5F-B0B3-EC4F-8609-A9058C6776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037" y="4087384"/>
            <a:ext cx="919926" cy="5664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8C7B4A-35D5-0B4F-BF04-B14E793D43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8" t="3843" r="49553" b="-3763"/>
          <a:stretch/>
        </p:blipFill>
        <p:spPr>
          <a:xfrm>
            <a:off x="3462391" y="398215"/>
            <a:ext cx="2219218" cy="2767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89E5D0-D68E-9C45-961A-A52FDCF57D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100" y="52611"/>
            <a:ext cx="3701800" cy="276713"/>
          </a:xfrm>
          <a:prstGeom prst="rect">
            <a:avLst/>
          </a:prstGeom>
        </p:spPr>
      </p:pic>
      <p:pic>
        <p:nvPicPr>
          <p:cNvPr id="25" name="Picture 2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B0AD24A-176B-CD41-84FA-889DD277E4C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9"/>
          <a:stretch/>
        </p:blipFill>
        <p:spPr>
          <a:xfrm>
            <a:off x="7602876" y="12959"/>
            <a:ext cx="1541124" cy="846082"/>
          </a:xfrm>
          <a:prstGeom prst="rect">
            <a:avLst/>
          </a:prstGeom>
        </p:spPr>
      </p:pic>
      <p:pic>
        <p:nvPicPr>
          <p:cNvPr id="27" name="Picture 26" descr="Icon&#10;&#10;Description automatically generated with medium confidence">
            <a:extLst>
              <a:ext uri="{FF2B5EF4-FFF2-40B4-BE49-F238E27FC236}">
                <a16:creationId xmlns:a16="http://schemas.microsoft.com/office/drawing/2014/main" id="{EDD7AA9B-7FAA-034C-81F5-748D663813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600"/>
            <a:ext cx="2467967" cy="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81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283E1-84B4-DD49-9EFC-F7DFA1F4020F}"/>
              </a:ext>
            </a:extLst>
          </p:cNvPr>
          <p:cNvSpPr txBox="1">
            <a:spLocks/>
          </p:cNvSpPr>
          <p:nvPr/>
        </p:nvSpPr>
        <p:spPr>
          <a:xfrm>
            <a:off x="2066827" y="121969"/>
            <a:ext cx="5010345" cy="4250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000" b="1">
                <a:solidFill>
                  <a:srgbClr val="0070C0"/>
                </a:solidFill>
              </a:rPr>
              <a:t>Disclosures</a:t>
            </a:r>
            <a:endParaRPr lang="en-GB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A1855B-6C86-1943-A550-4DEEE0543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854239"/>
              </p:ext>
            </p:extLst>
          </p:nvPr>
        </p:nvGraphicFramePr>
        <p:xfrm>
          <a:off x="1224000" y="1187431"/>
          <a:ext cx="6696000" cy="2354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58090">
                  <a:extLst>
                    <a:ext uri="{9D8B030D-6E8A-4147-A177-3AD203B41FA5}">
                      <a16:colId xmlns:a16="http://schemas.microsoft.com/office/drawing/2014/main" val="1605867189"/>
                    </a:ext>
                  </a:extLst>
                </a:gridCol>
                <a:gridCol w="2537910">
                  <a:extLst>
                    <a:ext uri="{9D8B030D-6E8A-4147-A177-3AD203B41FA5}">
                      <a16:colId xmlns:a16="http://schemas.microsoft.com/office/drawing/2014/main" val="3249708709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 that could be relevant for the meeting</a:t>
                      </a: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</a:t>
                      </a:r>
                      <a:r>
                        <a:rPr lang="en-GB" sz="15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names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178083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Sponsorship or refund funds</a:t>
                      </a:r>
                    </a:p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Gilead, MSD, Roche, </a:t>
                      </a:r>
                      <a:r>
                        <a:rPr lang="en-US" sz="12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Abbvie, Bayer, Ipsen, Bayer, </a:t>
                      </a:r>
                      <a:endParaRPr lang="en-GB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14092104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 or other financial remuneration</a:t>
                      </a:r>
                      <a:endParaRPr lang="en-US" sz="1200" dirty="0">
                        <a:solidFill>
                          <a:srgbClr val="40404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11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(Research Projects)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Gilead, BMS, </a:t>
                      </a:r>
                      <a:r>
                        <a:rPr lang="en-US" sz="12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Ipsen</a:t>
                      </a:r>
                      <a:endParaRPr lang="en-US" sz="1200" dirty="0">
                        <a:solidFill>
                          <a:srgbClr val="404040"/>
                        </a:solidFill>
                        <a:latin typeface="Arial"/>
                        <a:cs typeface="Arial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9842620"/>
                  </a:ext>
                </a:extLst>
              </a:tr>
              <a:tr h="42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Shareholder rights</a:t>
                      </a:r>
                    </a:p>
                    <a:p>
                      <a:endParaRPr lang="en-GB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NA</a:t>
                      </a:r>
                      <a:endParaRPr lang="en-GB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636547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relations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(Speaking and Teaching)</a:t>
                      </a:r>
                      <a:endParaRPr lang="en-GB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(Advisory Committees or Review Panels)</a:t>
                      </a:r>
                      <a:endParaRPr lang="en-GB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rgbClr val="404040"/>
                        </a:solidFill>
                        <a:latin typeface="Arial"/>
                        <a:cs typeface="Arial"/>
                      </a:endParaRPr>
                    </a:p>
                    <a:p>
                      <a:r>
                        <a:rPr lang="en-US" sz="12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Gilead, Roche, </a:t>
                      </a:r>
                      <a:r>
                        <a:rPr lang="en-US" sz="12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Abbvie</a:t>
                      </a:r>
                      <a:r>
                        <a:rPr lang="en-US" sz="12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, Ipsen </a:t>
                      </a:r>
                      <a:r>
                        <a:rPr lang="en-US" sz="1200" dirty="0" err="1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Evotec</a:t>
                      </a:r>
                      <a:r>
                        <a:rPr lang="en-US" sz="12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/Sanofi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6993174"/>
                  </a:ext>
                </a:extLst>
              </a:tr>
            </a:tbl>
          </a:graphicData>
        </a:graphic>
      </p:graphicFrame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55AD2DD3-B505-BF49-BF1E-75DD9AFCF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9" name="Image 3">
            <a:extLst>
              <a:ext uri="{FF2B5EF4-FFF2-40B4-BE49-F238E27FC236}">
                <a16:creationId xmlns:a16="http://schemas.microsoft.com/office/drawing/2014/main" id="{298F4FF0-C50D-854A-84DC-404BECC6E5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1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1979808" y="70727"/>
            <a:ext cx="50844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962B281-15F3-1C4F-864B-7BE6BA511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68C0B2D1-077C-3749-9D23-855C2FDCC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3" y="1002420"/>
            <a:ext cx="4048426" cy="3446352"/>
          </a:xfrm>
          <a:prstGeom prst="rect">
            <a:avLst/>
          </a:prstGeom>
        </p:spPr>
      </p:pic>
      <p:pic>
        <p:nvPicPr>
          <p:cNvPr id="8" name="Image 3">
            <a:extLst>
              <a:ext uri="{FF2B5EF4-FFF2-40B4-BE49-F238E27FC236}">
                <a16:creationId xmlns:a16="http://schemas.microsoft.com/office/drawing/2014/main" id="{A7579E5B-DD82-CF4D-9375-93463F6270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92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1979808" y="70727"/>
            <a:ext cx="50844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962B281-15F3-1C4F-864B-7BE6BA511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68C0B2D1-077C-3749-9D23-855C2FDCC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3" y="1002420"/>
            <a:ext cx="4048426" cy="344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D913A0-CBE9-F84F-9DA9-A2AC757CFDC4}"/>
              </a:ext>
            </a:extLst>
          </p:cNvPr>
          <p:cNvSpPr txBox="1"/>
          <p:nvPr/>
        </p:nvSpPr>
        <p:spPr>
          <a:xfrm>
            <a:off x="5480238" y="2230619"/>
            <a:ext cx="2289025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sz="1200"/>
              <a:t>why to defend the lesser result ?  </a:t>
            </a:r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AC018477-81D9-034C-81AC-E77269FC3C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56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1979808" y="70727"/>
            <a:ext cx="50844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962B281-15F3-1C4F-864B-7BE6BA511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6" name="Picture 15" descr="Diagram&#10;&#10;Description automatically generated">
            <a:extLst>
              <a:ext uri="{FF2B5EF4-FFF2-40B4-BE49-F238E27FC236}">
                <a16:creationId xmlns:a16="http://schemas.microsoft.com/office/drawing/2014/main" id="{68C0B2D1-077C-3749-9D23-855C2FDCC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3" y="1002420"/>
            <a:ext cx="4048426" cy="344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D913A0-CBE9-F84F-9DA9-A2AC757CFDC4}"/>
              </a:ext>
            </a:extLst>
          </p:cNvPr>
          <p:cNvSpPr txBox="1"/>
          <p:nvPr/>
        </p:nvSpPr>
        <p:spPr>
          <a:xfrm>
            <a:off x="5480238" y="2230619"/>
            <a:ext cx="2289025" cy="276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sz="1200"/>
              <a:t>why to defend the lesser result ?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A52C9F-4447-6643-9A43-15D460BA7844}"/>
              </a:ext>
            </a:extLst>
          </p:cNvPr>
          <p:cNvSpPr txBox="1"/>
          <p:nvPr/>
        </p:nvSpPr>
        <p:spPr>
          <a:xfrm>
            <a:off x="5273547" y="3006240"/>
            <a:ext cx="2702407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FR" sz="1200"/>
              <a:t>is silencing propedeutic to elimination ? </a:t>
            </a:r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AC018477-81D9-034C-81AC-E77269FC3C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53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7616077" y="614510"/>
            <a:ext cx="184731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844" dirty="0"/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64FB64DF-F9A6-504B-999C-408006DD6EB8}"/>
              </a:ext>
            </a:extLst>
          </p:cNvPr>
          <p:cNvSpPr txBox="1">
            <a:spLocks/>
          </p:cNvSpPr>
          <p:nvPr/>
        </p:nvSpPr>
        <p:spPr>
          <a:xfrm>
            <a:off x="552720" y="67783"/>
            <a:ext cx="7886700" cy="264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Endpoints and biomarkers</a:t>
            </a:r>
            <a:endParaRPr lang="en-CH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1">
            <a:extLst>
              <a:ext uri="{FF2B5EF4-FFF2-40B4-BE49-F238E27FC236}">
                <a16:creationId xmlns:a16="http://schemas.microsoft.com/office/drawing/2014/main" id="{4FD13A5E-E8C4-4B46-82F0-B667165AFC67}"/>
              </a:ext>
            </a:extLst>
          </p:cNvPr>
          <p:cNvSpPr txBox="1"/>
          <p:nvPr/>
        </p:nvSpPr>
        <p:spPr>
          <a:xfrm>
            <a:off x="2035512" y="1316495"/>
            <a:ext cx="177324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25" i="1" dirty="0" err="1">
                <a:latin typeface="Arial" panose="020B0604020202020204" pitchFamily="34" charset="0"/>
                <a:cs typeface="Arial" panose="020B0604020202020204" pitchFamily="34" charset="0"/>
              </a:rPr>
              <a:t>Cornberg</a:t>
            </a:r>
            <a:r>
              <a:rPr lang="es-ES" sz="825" i="1" dirty="0">
                <a:latin typeface="Arial" panose="020B0604020202020204" pitchFamily="34" charset="0"/>
                <a:cs typeface="Arial" panose="020B0604020202020204" pitchFamily="34" charset="0"/>
              </a:rPr>
              <a:t> et al J </a:t>
            </a:r>
            <a:r>
              <a:rPr lang="es-ES" sz="825" i="1" dirty="0" err="1">
                <a:latin typeface="Arial" panose="020B0604020202020204" pitchFamily="34" charset="0"/>
                <a:cs typeface="Arial" panose="020B0604020202020204" pitchFamily="34" charset="0"/>
              </a:rPr>
              <a:t>Hepatology</a:t>
            </a:r>
            <a:r>
              <a:rPr lang="es-ES" sz="825" i="1" dirty="0"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</a:p>
        </p:txBody>
      </p:sp>
      <p:sp>
        <p:nvSpPr>
          <p:cNvPr id="38" name="Rectángulo 2">
            <a:extLst>
              <a:ext uri="{FF2B5EF4-FFF2-40B4-BE49-F238E27FC236}">
                <a16:creationId xmlns:a16="http://schemas.microsoft.com/office/drawing/2014/main" id="{3CF81679-49EC-8E41-87FA-707836181C12}"/>
              </a:ext>
            </a:extLst>
          </p:cNvPr>
          <p:cNvSpPr/>
          <p:nvPr/>
        </p:nvSpPr>
        <p:spPr>
          <a:xfrm>
            <a:off x="754391" y="525062"/>
            <a:ext cx="2918131" cy="817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14313" indent="-214313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cure </a:t>
            </a:r>
          </a:p>
          <a:p>
            <a:pPr marL="214313" indent="-214313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Sustained </a:t>
            </a:r>
            <a:r>
              <a:rPr lang="en-GB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virological</a:t>
            </a:r>
            <a:r>
              <a:rPr lang="en-GB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suppression</a:t>
            </a:r>
          </a:p>
          <a:p>
            <a:pPr marL="214313" indent="-214313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biomarkers (‘proof of concept’)</a:t>
            </a:r>
          </a:p>
          <a:p>
            <a:pPr lvl="1">
              <a:buClr>
                <a:schemeClr val="tx1"/>
              </a:buClr>
              <a:buSzPct val="150000"/>
            </a:pP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decrease 1 log </a:t>
            </a:r>
            <a:r>
              <a:rPr lang="en-GB" sz="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&lt; 100 IU/mL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F2F4FDE-B316-C04C-8B52-30A8E6F35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93" y="1751680"/>
            <a:ext cx="4064841" cy="3116671"/>
          </a:xfrm>
          <a:prstGeom prst="rect">
            <a:avLst/>
          </a:prstGeom>
        </p:spPr>
      </p:pic>
      <p:sp>
        <p:nvSpPr>
          <p:cNvPr id="230" name="ZoneTexte 2">
            <a:extLst>
              <a:ext uri="{FF2B5EF4-FFF2-40B4-BE49-F238E27FC236}">
                <a16:creationId xmlns:a16="http://schemas.microsoft.com/office/drawing/2014/main" id="{901FC67F-8478-B94A-B909-4DEC9D360CBB}"/>
              </a:ext>
            </a:extLst>
          </p:cNvPr>
          <p:cNvSpPr txBox="1"/>
          <p:nvPr/>
        </p:nvSpPr>
        <p:spPr>
          <a:xfrm>
            <a:off x="4900771" y="538096"/>
            <a:ext cx="3415037" cy="569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« Gold standard » : </a:t>
            </a:r>
            <a:r>
              <a:rPr lang="fr-F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intrahepatic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</a:p>
          <a:p>
            <a:pPr marL="214313" indent="-214313">
              <a:buFontTx/>
              <a:buChar char="-"/>
              <a:defRPr/>
            </a:pP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  <a:defRPr/>
            </a:pP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transcriptional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(viral RNA production)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D0AF12B-0FBE-F040-9846-FD9DC1FC4007}"/>
              </a:ext>
            </a:extLst>
          </p:cNvPr>
          <p:cNvSpPr/>
          <p:nvPr/>
        </p:nvSpPr>
        <p:spPr>
          <a:xfrm>
            <a:off x="5149225" y="1246960"/>
            <a:ext cx="2918130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Possible dissociation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transcriptional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pic>
        <p:nvPicPr>
          <p:cNvPr id="17" name="Picture 1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58D6FA1-C2C3-D04A-85AE-34D667F6B3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367" y="2074434"/>
            <a:ext cx="4327537" cy="1125863"/>
          </a:xfrm>
          <a:prstGeom prst="rect">
            <a:avLst/>
          </a:prstGeom>
        </p:spPr>
      </p:pic>
      <p:pic>
        <p:nvPicPr>
          <p:cNvPr id="19" name="Picture 1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4C29214-5D43-0246-82B3-8E40BC0362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67" y="3404855"/>
            <a:ext cx="4273937" cy="1363928"/>
          </a:xfrm>
          <a:prstGeom prst="rect">
            <a:avLst/>
          </a:prstGeom>
        </p:spPr>
      </p:pic>
      <p:pic>
        <p:nvPicPr>
          <p:cNvPr id="39" name="Picture 38" descr="Logo, company name&#10;&#10;Description automatically generated">
            <a:extLst>
              <a:ext uri="{FF2B5EF4-FFF2-40B4-BE49-F238E27FC236}">
                <a16:creationId xmlns:a16="http://schemas.microsoft.com/office/drawing/2014/main" id="{6EF01B31-6AA0-394A-8D79-559E111A53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41" name="Image 3">
            <a:extLst>
              <a:ext uri="{FF2B5EF4-FFF2-40B4-BE49-F238E27FC236}">
                <a16:creationId xmlns:a16="http://schemas.microsoft.com/office/drawing/2014/main" id="{86F51B27-315F-E843-A458-6C870839C9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62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7616077" y="614510"/>
            <a:ext cx="184731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844" dirty="0"/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64FB64DF-F9A6-504B-999C-408006DD6EB8}"/>
              </a:ext>
            </a:extLst>
          </p:cNvPr>
          <p:cNvSpPr txBox="1">
            <a:spLocks/>
          </p:cNvSpPr>
          <p:nvPr/>
        </p:nvSpPr>
        <p:spPr>
          <a:xfrm>
            <a:off x="552720" y="67783"/>
            <a:ext cx="7886700" cy="2642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Endpoints and biomarkers</a:t>
            </a:r>
            <a:endParaRPr lang="en-CH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1">
            <a:extLst>
              <a:ext uri="{FF2B5EF4-FFF2-40B4-BE49-F238E27FC236}">
                <a16:creationId xmlns:a16="http://schemas.microsoft.com/office/drawing/2014/main" id="{4FD13A5E-E8C4-4B46-82F0-B667165AFC67}"/>
              </a:ext>
            </a:extLst>
          </p:cNvPr>
          <p:cNvSpPr txBox="1"/>
          <p:nvPr/>
        </p:nvSpPr>
        <p:spPr>
          <a:xfrm>
            <a:off x="2035512" y="1316495"/>
            <a:ext cx="1773242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25" i="1" dirty="0" err="1">
                <a:latin typeface="Arial" panose="020B0604020202020204" pitchFamily="34" charset="0"/>
                <a:cs typeface="Arial" panose="020B0604020202020204" pitchFamily="34" charset="0"/>
              </a:rPr>
              <a:t>Cornberg</a:t>
            </a:r>
            <a:r>
              <a:rPr lang="es-ES" sz="825" i="1" dirty="0">
                <a:latin typeface="Arial" panose="020B0604020202020204" pitchFamily="34" charset="0"/>
                <a:cs typeface="Arial" panose="020B0604020202020204" pitchFamily="34" charset="0"/>
              </a:rPr>
              <a:t> et al J </a:t>
            </a:r>
            <a:r>
              <a:rPr lang="es-ES" sz="825" i="1" dirty="0" err="1">
                <a:latin typeface="Arial" panose="020B0604020202020204" pitchFamily="34" charset="0"/>
                <a:cs typeface="Arial" panose="020B0604020202020204" pitchFamily="34" charset="0"/>
              </a:rPr>
              <a:t>Hepatology</a:t>
            </a:r>
            <a:r>
              <a:rPr lang="es-ES" sz="825" i="1" dirty="0">
                <a:latin typeface="Arial" panose="020B0604020202020204" pitchFamily="34" charset="0"/>
                <a:cs typeface="Arial" panose="020B0604020202020204" pitchFamily="34" charset="0"/>
              </a:rPr>
              <a:t> 2020</a:t>
            </a:r>
          </a:p>
        </p:txBody>
      </p:sp>
      <p:sp>
        <p:nvSpPr>
          <p:cNvPr id="38" name="Rectángulo 2">
            <a:extLst>
              <a:ext uri="{FF2B5EF4-FFF2-40B4-BE49-F238E27FC236}">
                <a16:creationId xmlns:a16="http://schemas.microsoft.com/office/drawing/2014/main" id="{3CF81679-49EC-8E41-87FA-707836181C12}"/>
              </a:ext>
            </a:extLst>
          </p:cNvPr>
          <p:cNvSpPr/>
          <p:nvPr/>
        </p:nvSpPr>
        <p:spPr>
          <a:xfrm>
            <a:off x="754391" y="525062"/>
            <a:ext cx="2918131" cy="817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14313" indent="-214313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Functional cure </a:t>
            </a:r>
          </a:p>
          <a:p>
            <a:pPr marL="214313" indent="-214313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Sustained </a:t>
            </a:r>
            <a:r>
              <a:rPr lang="en-GB" sz="9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virological</a:t>
            </a:r>
            <a:r>
              <a:rPr lang="en-GB" sz="9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suppression</a:t>
            </a:r>
          </a:p>
          <a:p>
            <a:pPr marL="214313" indent="-214313">
              <a:buClr>
                <a:schemeClr val="tx1"/>
              </a:buClr>
              <a:buSzPct val="150000"/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biomarkers (‘proof of concept’)</a:t>
            </a:r>
          </a:p>
          <a:p>
            <a:pPr lvl="1">
              <a:buClr>
                <a:schemeClr val="tx1"/>
              </a:buClr>
              <a:buSzPct val="150000"/>
            </a:pP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i.e. decrease 1 log </a:t>
            </a:r>
            <a:r>
              <a:rPr lang="en-GB" sz="9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qHBsAg</a:t>
            </a:r>
            <a:r>
              <a:rPr lang="en-GB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&lt; 100 IU/mL</a:t>
            </a:r>
          </a:p>
        </p:txBody>
      </p:sp>
      <p:sp>
        <p:nvSpPr>
          <p:cNvPr id="220" name="ZoneTexte 10">
            <a:extLst>
              <a:ext uri="{FF2B5EF4-FFF2-40B4-BE49-F238E27FC236}">
                <a16:creationId xmlns:a16="http://schemas.microsoft.com/office/drawing/2014/main" id="{17DB7868-5F05-7147-B4A7-43E9DB021720}"/>
              </a:ext>
            </a:extLst>
          </p:cNvPr>
          <p:cNvSpPr txBox="1"/>
          <p:nvPr/>
        </p:nvSpPr>
        <p:spPr>
          <a:xfrm>
            <a:off x="4383208" y="2312900"/>
            <a:ext cx="1346844" cy="2539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HBV </a:t>
            </a:r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complete</a:t>
            </a:r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cure</a:t>
            </a:r>
          </a:p>
        </p:txBody>
      </p:sp>
      <p:sp>
        <p:nvSpPr>
          <p:cNvPr id="221" name="ZoneTexte 11">
            <a:extLst>
              <a:ext uri="{FF2B5EF4-FFF2-40B4-BE49-F238E27FC236}">
                <a16:creationId xmlns:a16="http://schemas.microsoft.com/office/drawing/2014/main" id="{A03EE287-C390-F141-92CC-28A010A964C2}"/>
              </a:ext>
            </a:extLst>
          </p:cNvPr>
          <p:cNvSpPr txBox="1"/>
          <p:nvPr/>
        </p:nvSpPr>
        <p:spPr>
          <a:xfrm>
            <a:off x="6172035" y="2257130"/>
            <a:ext cx="7713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cccDNA</a:t>
            </a:r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clearance</a:t>
            </a:r>
          </a:p>
        </p:txBody>
      </p:sp>
      <p:sp>
        <p:nvSpPr>
          <p:cNvPr id="222" name="ZoneTexte 12">
            <a:extLst>
              <a:ext uri="{FF2B5EF4-FFF2-40B4-BE49-F238E27FC236}">
                <a16:creationId xmlns:a16="http://schemas.microsoft.com/office/drawing/2014/main" id="{4966E151-B12C-7F4A-B09A-361EE719FAD3}"/>
              </a:ext>
            </a:extLst>
          </p:cNvPr>
          <p:cNvSpPr txBox="1"/>
          <p:nvPr/>
        </p:nvSpPr>
        <p:spPr>
          <a:xfrm>
            <a:off x="4383208" y="2720883"/>
            <a:ext cx="1377300" cy="253916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HBV </a:t>
            </a:r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functional</a:t>
            </a:r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cure</a:t>
            </a:r>
          </a:p>
        </p:txBody>
      </p:sp>
      <p:sp>
        <p:nvSpPr>
          <p:cNvPr id="223" name="ZoneTexte 13">
            <a:extLst>
              <a:ext uri="{FF2B5EF4-FFF2-40B4-BE49-F238E27FC236}">
                <a16:creationId xmlns:a16="http://schemas.microsoft.com/office/drawing/2014/main" id="{6E67F534-6320-4641-BC61-0DD498487AC7}"/>
              </a:ext>
            </a:extLst>
          </p:cNvPr>
          <p:cNvSpPr txBox="1"/>
          <p:nvPr/>
        </p:nvSpPr>
        <p:spPr>
          <a:xfrm>
            <a:off x="6030259" y="2689713"/>
            <a:ext cx="108555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cccDNA</a:t>
            </a:r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« inactivation »</a:t>
            </a:r>
          </a:p>
        </p:txBody>
      </p:sp>
      <p:sp>
        <p:nvSpPr>
          <p:cNvPr id="224" name="ZoneTexte 14">
            <a:extLst>
              <a:ext uri="{FF2B5EF4-FFF2-40B4-BE49-F238E27FC236}">
                <a16:creationId xmlns:a16="http://schemas.microsoft.com/office/drawing/2014/main" id="{42A83FEC-743F-BE45-8532-3907431170CD}"/>
              </a:ext>
            </a:extLst>
          </p:cNvPr>
          <p:cNvSpPr txBox="1"/>
          <p:nvPr/>
        </p:nvSpPr>
        <p:spPr>
          <a:xfrm>
            <a:off x="7272975" y="2341475"/>
            <a:ext cx="15424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Mesure </a:t>
            </a:r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cccDNA</a:t>
            </a:r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 </a:t>
            </a:r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levels</a:t>
            </a:r>
            <a:endParaRPr lang="fr-FR" sz="1050" dirty="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225" name="ZoneTexte 15">
            <a:extLst>
              <a:ext uri="{FF2B5EF4-FFF2-40B4-BE49-F238E27FC236}">
                <a16:creationId xmlns:a16="http://schemas.microsoft.com/office/drawing/2014/main" id="{4B29570C-8666-4D4B-893C-7CFB6E22A9FF}"/>
              </a:ext>
            </a:extLst>
          </p:cNvPr>
          <p:cNvSpPr txBox="1"/>
          <p:nvPr/>
        </p:nvSpPr>
        <p:spPr>
          <a:xfrm>
            <a:off x="7272975" y="2749458"/>
            <a:ext cx="18710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Mesure 3.5Kb RNA/</a:t>
            </a:r>
            <a:r>
              <a:rPr lang="fr-FR" sz="1050" dirty="0" err="1">
                <a:latin typeface="Arial" panose="020B0604020202020204" pitchFamily="34" charset="0"/>
                <a:ea typeface="Avenir Light" charset="0"/>
                <a:cs typeface="Arial" panose="020B0604020202020204" pitchFamily="34" charset="0"/>
              </a:rPr>
              <a:t>cccDNA</a:t>
            </a:r>
            <a:endParaRPr lang="fr-FR" sz="1050" dirty="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226" name="Forme libre 16">
            <a:extLst>
              <a:ext uri="{FF2B5EF4-FFF2-40B4-BE49-F238E27FC236}">
                <a16:creationId xmlns:a16="http://schemas.microsoft.com/office/drawing/2014/main" id="{6B50F0D6-FC1B-4A42-ACF0-1C9E807654B9}"/>
              </a:ext>
            </a:extLst>
          </p:cNvPr>
          <p:cNvSpPr/>
          <p:nvPr/>
        </p:nvSpPr>
        <p:spPr>
          <a:xfrm rot="16200000">
            <a:off x="5859092" y="2344939"/>
            <a:ext cx="168215" cy="213986"/>
          </a:xfrm>
          <a:custGeom>
            <a:avLst/>
            <a:gdLst>
              <a:gd name="connsiteX0" fmla="*/ 69011 w 224286"/>
              <a:gd name="connsiteY0" fmla="*/ 0 h 1164881"/>
              <a:gd name="connsiteX1" fmla="*/ 86264 w 224286"/>
              <a:gd name="connsiteY1" fmla="*/ 1095554 h 1164881"/>
              <a:gd name="connsiteX2" fmla="*/ 0 w 224286"/>
              <a:gd name="connsiteY2" fmla="*/ 1009290 h 1164881"/>
              <a:gd name="connsiteX3" fmla="*/ 86264 w 224286"/>
              <a:gd name="connsiteY3" fmla="*/ 1164566 h 1164881"/>
              <a:gd name="connsiteX4" fmla="*/ 224286 w 224286"/>
              <a:gd name="connsiteY4" fmla="*/ 1052422 h 1164881"/>
              <a:gd name="connsiteX5" fmla="*/ 86264 w 224286"/>
              <a:gd name="connsiteY5" fmla="*/ 1155939 h 1164881"/>
              <a:gd name="connsiteX0" fmla="*/ 86428 w 224286"/>
              <a:gd name="connsiteY0" fmla="*/ 0 h 285315"/>
              <a:gd name="connsiteX1" fmla="*/ 86264 w 224286"/>
              <a:gd name="connsiteY1" fmla="*/ 215988 h 285315"/>
              <a:gd name="connsiteX2" fmla="*/ 0 w 224286"/>
              <a:gd name="connsiteY2" fmla="*/ 129724 h 285315"/>
              <a:gd name="connsiteX3" fmla="*/ 86264 w 224286"/>
              <a:gd name="connsiteY3" fmla="*/ 285000 h 285315"/>
              <a:gd name="connsiteX4" fmla="*/ 224286 w 224286"/>
              <a:gd name="connsiteY4" fmla="*/ 172856 h 285315"/>
              <a:gd name="connsiteX5" fmla="*/ 86264 w 224286"/>
              <a:gd name="connsiteY5" fmla="*/ 276373 h 28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4286" h="285315">
                <a:moveTo>
                  <a:pt x="86428" y="0"/>
                </a:moveTo>
                <a:cubicBezTo>
                  <a:pt x="100805" y="463669"/>
                  <a:pt x="100669" y="194367"/>
                  <a:pt x="86264" y="215988"/>
                </a:cubicBezTo>
                <a:cubicBezTo>
                  <a:pt x="71859" y="237609"/>
                  <a:pt x="0" y="118222"/>
                  <a:pt x="0" y="129724"/>
                </a:cubicBezTo>
                <a:cubicBezTo>
                  <a:pt x="0" y="141226"/>
                  <a:pt x="48883" y="277811"/>
                  <a:pt x="86264" y="285000"/>
                </a:cubicBezTo>
                <a:cubicBezTo>
                  <a:pt x="123645" y="292189"/>
                  <a:pt x="224286" y="174294"/>
                  <a:pt x="224286" y="172856"/>
                </a:cubicBezTo>
                <a:cubicBezTo>
                  <a:pt x="224286" y="171418"/>
                  <a:pt x="155275" y="223895"/>
                  <a:pt x="86264" y="276373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227" name="Forme libre 17">
            <a:extLst>
              <a:ext uri="{FF2B5EF4-FFF2-40B4-BE49-F238E27FC236}">
                <a16:creationId xmlns:a16="http://schemas.microsoft.com/office/drawing/2014/main" id="{770CEE59-9219-3741-828A-DE5D223E9C43}"/>
              </a:ext>
            </a:extLst>
          </p:cNvPr>
          <p:cNvSpPr/>
          <p:nvPr/>
        </p:nvSpPr>
        <p:spPr>
          <a:xfrm rot="16200000">
            <a:off x="5880637" y="2733243"/>
            <a:ext cx="168215" cy="213986"/>
          </a:xfrm>
          <a:custGeom>
            <a:avLst/>
            <a:gdLst>
              <a:gd name="connsiteX0" fmla="*/ 69011 w 224286"/>
              <a:gd name="connsiteY0" fmla="*/ 0 h 1164881"/>
              <a:gd name="connsiteX1" fmla="*/ 86264 w 224286"/>
              <a:gd name="connsiteY1" fmla="*/ 1095554 h 1164881"/>
              <a:gd name="connsiteX2" fmla="*/ 0 w 224286"/>
              <a:gd name="connsiteY2" fmla="*/ 1009290 h 1164881"/>
              <a:gd name="connsiteX3" fmla="*/ 86264 w 224286"/>
              <a:gd name="connsiteY3" fmla="*/ 1164566 h 1164881"/>
              <a:gd name="connsiteX4" fmla="*/ 224286 w 224286"/>
              <a:gd name="connsiteY4" fmla="*/ 1052422 h 1164881"/>
              <a:gd name="connsiteX5" fmla="*/ 86264 w 224286"/>
              <a:gd name="connsiteY5" fmla="*/ 1155939 h 1164881"/>
              <a:gd name="connsiteX0" fmla="*/ 86428 w 224286"/>
              <a:gd name="connsiteY0" fmla="*/ 0 h 285315"/>
              <a:gd name="connsiteX1" fmla="*/ 86264 w 224286"/>
              <a:gd name="connsiteY1" fmla="*/ 215988 h 285315"/>
              <a:gd name="connsiteX2" fmla="*/ 0 w 224286"/>
              <a:gd name="connsiteY2" fmla="*/ 129724 h 285315"/>
              <a:gd name="connsiteX3" fmla="*/ 86264 w 224286"/>
              <a:gd name="connsiteY3" fmla="*/ 285000 h 285315"/>
              <a:gd name="connsiteX4" fmla="*/ 224286 w 224286"/>
              <a:gd name="connsiteY4" fmla="*/ 172856 h 285315"/>
              <a:gd name="connsiteX5" fmla="*/ 86264 w 224286"/>
              <a:gd name="connsiteY5" fmla="*/ 276373 h 28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4286" h="285315">
                <a:moveTo>
                  <a:pt x="86428" y="0"/>
                </a:moveTo>
                <a:cubicBezTo>
                  <a:pt x="100805" y="463669"/>
                  <a:pt x="100669" y="194367"/>
                  <a:pt x="86264" y="215988"/>
                </a:cubicBezTo>
                <a:cubicBezTo>
                  <a:pt x="71859" y="237609"/>
                  <a:pt x="0" y="118222"/>
                  <a:pt x="0" y="129724"/>
                </a:cubicBezTo>
                <a:cubicBezTo>
                  <a:pt x="0" y="141226"/>
                  <a:pt x="48883" y="277811"/>
                  <a:pt x="86264" y="285000"/>
                </a:cubicBezTo>
                <a:cubicBezTo>
                  <a:pt x="123645" y="292189"/>
                  <a:pt x="224286" y="174294"/>
                  <a:pt x="224286" y="172856"/>
                </a:cubicBezTo>
                <a:cubicBezTo>
                  <a:pt x="224286" y="171418"/>
                  <a:pt x="155275" y="223895"/>
                  <a:pt x="86264" y="276373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228" name="Forme libre 18">
            <a:extLst>
              <a:ext uri="{FF2B5EF4-FFF2-40B4-BE49-F238E27FC236}">
                <a16:creationId xmlns:a16="http://schemas.microsoft.com/office/drawing/2014/main" id="{A750A61C-6C6C-B947-8791-C1DF953F348C}"/>
              </a:ext>
            </a:extLst>
          </p:cNvPr>
          <p:cNvSpPr/>
          <p:nvPr/>
        </p:nvSpPr>
        <p:spPr>
          <a:xfrm rot="16200000">
            <a:off x="7067472" y="2340470"/>
            <a:ext cx="168215" cy="213986"/>
          </a:xfrm>
          <a:custGeom>
            <a:avLst/>
            <a:gdLst>
              <a:gd name="connsiteX0" fmla="*/ 69011 w 224286"/>
              <a:gd name="connsiteY0" fmla="*/ 0 h 1164881"/>
              <a:gd name="connsiteX1" fmla="*/ 86264 w 224286"/>
              <a:gd name="connsiteY1" fmla="*/ 1095554 h 1164881"/>
              <a:gd name="connsiteX2" fmla="*/ 0 w 224286"/>
              <a:gd name="connsiteY2" fmla="*/ 1009290 h 1164881"/>
              <a:gd name="connsiteX3" fmla="*/ 86264 w 224286"/>
              <a:gd name="connsiteY3" fmla="*/ 1164566 h 1164881"/>
              <a:gd name="connsiteX4" fmla="*/ 224286 w 224286"/>
              <a:gd name="connsiteY4" fmla="*/ 1052422 h 1164881"/>
              <a:gd name="connsiteX5" fmla="*/ 86264 w 224286"/>
              <a:gd name="connsiteY5" fmla="*/ 1155939 h 1164881"/>
              <a:gd name="connsiteX0" fmla="*/ 86428 w 224286"/>
              <a:gd name="connsiteY0" fmla="*/ 0 h 285315"/>
              <a:gd name="connsiteX1" fmla="*/ 86264 w 224286"/>
              <a:gd name="connsiteY1" fmla="*/ 215988 h 285315"/>
              <a:gd name="connsiteX2" fmla="*/ 0 w 224286"/>
              <a:gd name="connsiteY2" fmla="*/ 129724 h 285315"/>
              <a:gd name="connsiteX3" fmla="*/ 86264 w 224286"/>
              <a:gd name="connsiteY3" fmla="*/ 285000 h 285315"/>
              <a:gd name="connsiteX4" fmla="*/ 224286 w 224286"/>
              <a:gd name="connsiteY4" fmla="*/ 172856 h 285315"/>
              <a:gd name="connsiteX5" fmla="*/ 86264 w 224286"/>
              <a:gd name="connsiteY5" fmla="*/ 276373 h 28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4286" h="285315">
                <a:moveTo>
                  <a:pt x="86428" y="0"/>
                </a:moveTo>
                <a:cubicBezTo>
                  <a:pt x="100805" y="463669"/>
                  <a:pt x="100669" y="194367"/>
                  <a:pt x="86264" y="215988"/>
                </a:cubicBezTo>
                <a:cubicBezTo>
                  <a:pt x="71859" y="237609"/>
                  <a:pt x="0" y="118222"/>
                  <a:pt x="0" y="129724"/>
                </a:cubicBezTo>
                <a:cubicBezTo>
                  <a:pt x="0" y="141226"/>
                  <a:pt x="48883" y="277811"/>
                  <a:pt x="86264" y="285000"/>
                </a:cubicBezTo>
                <a:cubicBezTo>
                  <a:pt x="123645" y="292189"/>
                  <a:pt x="224286" y="174294"/>
                  <a:pt x="224286" y="172856"/>
                </a:cubicBezTo>
                <a:cubicBezTo>
                  <a:pt x="224286" y="171418"/>
                  <a:pt x="155275" y="223895"/>
                  <a:pt x="86264" y="276373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sp>
        <p:nvSpPr>
          <p:cNvPr id="229" name="Forme libre 19">
            <a:extLst>
              <a:ext uri="{FF2B5EF4-FFF2-40B4-BE49-F238E27FC236}">
                <a16:creationId xmlns:a16="http://schemas.microsoft.com/office/drawing/2014/main" id="{C2D6CC94-C89B-8D41-AFF4-27A7B4EFD438}"/>
              </a:ext>
            </a:extLst>
          </p:cNvPr>
          <p:cNvSpPr/>
          <p:nvPr/>
        </p:nvSpPr>
        <p:spPr>
          <a:xfrm rot="16200000">
            <a:off x="7077384" y="2735903"/>
            <a:ext cx="168215" cy="213986"/>
          </a:xfrm>
          <a:custGeom>
            <a:avLst/>
            <a:gdLst>
              <a:gd name="connsiteX0" fmla="*/ 69011 w 224286"/>
              <a:gd name="connsiteY0" fmla="*/ 0 h 1164881"/>
              <a:gd name="connsiteX1" fmla="*/ 86264 w 224286"/>
              <a:gd name="connsiteY1" fmla="*/ 1095554 h 1164881"/>
              <a:gd name="connsiteX2" fmla="*/ 0 w 224286"/>
              <a:gd name="connsiteY2" fmla="*/ 1009290 h 1164881"/>
              <a:gd name="connsiteX3" fmla="*/ 86264 w 224286"/>
              <a:gd name="connsiteY3" fmla="*/ 1164566 h 1164881"/>
              <a:gd name="connsiteX4" fmla="*/ 224286 w 224286"/>
              <a:gd name="connsiteY4" fmla="*/ 1052422 h 1164881"/>
              <a:gd name="connsiteX5" fmla="*/ 86264 w 224286"/>
              <a:gd name="connsiteY5" fmla="*/ 1155939 h 1164881"/>
              <a:gd name="connsiteX0" fmla="*/ 86428 w 224286"/>
              <a:gd name="connsiteY0" fmla="*/ 0 h 285315"/>
              <a:gd name="connsiteX1" fmla="*/ 86264 w 224286"/>
              <a:gd name="connsiteY1" fmla="*/ 215988 h 285315"/>
              <a:gd name="connsiteX2" fmla="*/ 0 w 224286"/>
              <a:gd name="connsiteY2" fmla="*/ 129724 h 285315"/>
              <a:gd name="connsiteX3" fmla="*/ 86264 w 224286"/>
              <a:gd name="connsiteY3" fmla="*/ 285000 h 285315"/>
              <a:gd name="connsiteX4" fmla="*/ 224286 w 224286"/>
              <a:gd name="connsiteY4" fmla="*/ 172856 h 285315"/>
              <a:gd name="connsiteX5" fmla="*/ 86264 w 224286"/>
              <a:gd name="connsiteY5" fmla="*/ 276373 h 285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4286" h="285315">
                <a:moveTo>
                  <a:pt x="86428" y="0"/>
                </a:moveTo>
                <a:cubicBezTo>
                  <a:pt x="100805" y="463669"/>
                  <a:pt x="100669" y="194367"/>
                  <a:pt x="86264" y="215988"/>
                </a:cubicBezTo>
                <a:cubicBezTo>
                  <a:pt x="71859" y="237609"/>
                  <a:pt x="0" y="118222"/>
                  <a:pt x="0" y="129724"/>
                </a:cubicBezTo>
                <a:cubicBezTo>
                  <a:pt x="0" y="141226"/>
                  <a:pt x="48883" y="277811"/>
                  <a:pt x="86264" y="285000"/>
                </a:cubicBezTo>
                <a:cubicBezTo>
                  <a:pt x="123645" y="292189"/>
                  <a:pt x="224286" y="174294"/>
                  <a:pt x="224286" y="172856"/>
                </a:cubicBezTo>
                <a:cubicBezTo>
                  <a:pt x="224286" y="171418"/>
                  <a:pt x="155275" y="223895"/>
                  <a:pt x="86264" y="276373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50">
              <a:latin typeface="Arial" panose="020B0604020202020204" pitchFamily="34" charset="0"/>
              <a:ea typeface="Avenir Light" charset="0"/>
              <a:cs typeface="Arial" panose="020B0604020202020204" pitchFamily="34" charset="0"/>
            </a:endParaRP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EF2F4FDE-B316-C04C-8B52-30A8E6F35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93" y="1751680"/>
            <a:ext cx="4064841" cy="3116671"/>
          </a:xfrm>
          <a:prstGeom prst="rect">
            <a:avLst/>
          </a:prstGeom>
        </p:spPr>
      </p:pic>
      <p:sp>
        <p:nvSpPr>
          <p:cNvPr id="230" name="ZoneTexte 2">
            <a:extLst>
              <a:ext uri="{FF2B5EF4-FFF2-40B4-BE49-F238E27FC236}">
                <a16:creationId xmlns:a16="http://schemas.microsoft.com/office/drawing/2014/main" id="{901FC67F-8478-B94A-B909-4DEC9D360CBB}"/>
              </a:ext>
            </a:extLst>
          </p:cNvPr>
          <p:cNvSpPr txBox="1"/>
          <p:nvPr/>
        </p:nvSpPr>
        <p:spPr>
          <a:xfrm>
            <a:off x="4900771" y="538096"/>
            <a:ext cx="3415037" cy="569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« Gold standard » : </a:t>
            </a:r>
            <a:r>
              <a:rPr lang="fr-F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intrahepatic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fr-FR" sz="11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</a:p>
          <a:p>
            <a:pPr marL="214313" indent="-214313">
              <a:buFontTx/>
              <a:buChar char="-"/>
              <a:defRPr/>
            </a:pP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amount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Tx/>
              <a:buChar char="-"/>
              <a:defRPr/>
            </a:pP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transcriptional </a:t>
            </a:r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(viral RNA production)</a:t>
            </a:r>
          </a:p>
        </p:txBody>
      </p:sp>
      <p:sp>
        <p:nvSpPr>
          <p:cNvPr id="231" name="ZoneTexte 10">
            <a:extLst>
              <a:ext uri="{FF2B5EF4-FFF2-40B4-BE49-F238E27FC236}">
                <a16:creationId xmlns:a16="http://schemas.microsoft.com/office/drawing/2014/main" id="{84EC738C-23AE-4F47-9786-F60016C27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473" y="3207595"/>
            <a:ext cx="440348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Hampered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necessity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invasive techniques (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biopsy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and by </a:t>
            </a:r>
            <a:r>
              <a:rPr lang="fr-FR" altLang="x-none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technical</a:t>
            </a:r>
            <a:r>
              <a:rPr lang="fr-FR" altLang="x-none" sz="1050" b="1" dirty="0">
                <a:latin typeface="Arial" panose="020B0604020202020204" pitchFamily="34" charset="0"/>
                <a:cs typeface="Arial" panose="020B0604020202020204" pitchFamily="34" charset="0"/>
              </a:rPr>
              <a:t> limitations (lack of a standardized assay)</a:t>
            </a:r>
          </a:p>
        </p:txBody>
      </p:sp>
      <p:sp>
        <p:nvSpPr>
          <p:cNvPr id="232" name="Double flèche horizontale 21">
            <a:extLst>
              <a:ext uri="{FF2B5EF4-FFF2-40B4-BE49-F238E27FC236}">
                <a16:creationId xmlns:a16="http://schemas.microsoft.com/office/drawing/2014/main" id="{7A689B6C-FA43-FB42-BED0-2CB5CF2B4912}"/>
              </a:ext>
            </a:extLst>
          </p:cNvPr>
          <p:cNvSpPr/>
          <p:nvPr/>
        </p:nvSpPr>
        <p:spPr>
          <a:xfrm rot="5400000">
            <a:off x="6369480" y="1856384"/>
            <a:ext cx="289069" cy="23402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CD0AF12B-0FBE-F040-9846-FD9DC1FC4007}"/>
              </a:ext>
            </a:extLst>
          </p:cNvPr>
          <p:cNvSpPr/>
          <p:nvPr/>
        </p:nvSpPr>
        <p:spPr>
          <a:xfrm>
            <a:off x="5149225" y="1246960"/>
            <a:ext cx="2918130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Possible dissociation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transcriptional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i="1" dirty="0" err="1"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48FA8-E963-F946-B75A-2D601DAB394A}"/>
              </a:ext>
            </a:extLst>
          </p:cNvPr>
          <p:cNvSpPr/>
          <p:nvPr/>
        </p:nvSpPr>
        <p:spPr>
          <a:xfrm>
            <a:off x="4603162" y="3664663"/>
            <a:ext cx="40102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HBcrAg and cHBV-RNA are good surrogate markers of cccDNA transcriptional activity, their combined use must be better studied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0D6FA16D-0A87-F244-9DF7-F40EB9948031}"/>
              </a:ext>
            </a:extLst>
          </p:cNvPr>
          <p:cNvSpPr txBox="1"/>
          <p:nvPr/>
        </p:nvSpPr>
        <p:spPr>
          <a:xfrm>
            <a:off x="4233134" y="4109814"/>
            <a:ext cx="4795784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FR" sz="900"/>
              <a:t>depending on the mode of action of the NMEs the biomarker will reflect </a:t>
            </a:r>
            <a:r>
              <a:rPr lang="en-FR" sz="900" b="1"/>
              <a:t>“target engagement” </a:t>
            </a:r>
            <a:r>
              <a:rPr lang="en-FR" sz="900"/>
              <a:t>or </a:t>
            </a:r>
            <a:r>
              <a:rPr lang="en-FR" sz="900" b="1"/>
              <a:t>“cccDNA targeting”</a:t>
            </a:r>
          </a:p>
          <a:p>
            <a:pPr algn="ctr"/>
            <a:endParaRPr lang="en-FR" sz="900" b="1"/>
          </a:p>
          <a:p>
            <a:r>
              <a:rPr lang="en-FR" sz="900"/>
              <a:t>however, detecting </a:t>
            </a:r>
            <a:r>
              <a:rPr lang="en-FR" sz="900" b="1"/>
              <a:t>“target engagement” </a:t>
            </a:r>
            <a:r>
              <a:rPr lang="en-FR" sz="900"/>
              <a:t>might still predict </a:t>
            </a:r>
            <a:r>
              <a:rPr lang="en-FR" sz="900" b="1"/>
              <a:t>“funtional cure” </a:t>
            </a:r>
            <a:r>
              <a:rPr lang="en-FR" sz="900"/>
              <a:t>or</a:t>
            </a:r>
            <a:r>
              <a:rPr lang="en-FR" sz="900" b="1"/>
              <a:t> “complete cure” 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D75C75B2-BFF1-2743-A488-4C870E2815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25" name="Image 3">
            <a:extLst>
              <a:ext uri="{FF2B5EF4-FFF2-40B4-BE49-F238E27FC236}">
                <a16:creationId xmlns:a16="http://schemas.microsoft.com/office/drawing/2014/main" id="{B1CEDE32-AD8F-6C40-9F17-3A7F14FC2C5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8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Diagram&#10;&#10;Description automatically generated">
            <a:extLst>
              <a:ext uri="{FF2B5EF4-FFF2-40B4-BE49-F238E27FC236}">
                <a16:creationId xmlns:a16="http://schemas.microsoft.com/office/drawing/2014/main" id="{771B2193-10CE-C444-8F1A-EB59E85CE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>
          <a:xfrm>
            <a:off x="330407" y="846911"/>
            <a:ext cx="4256610" cy="371682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2A7FA82-9ED3-1D4B-93B7-561B2AF6D834}"/>
              </a:ext>
            </a:extLst>
          </p:cNvPr>
          <p:cNvSpPr txBox="1"/>
          <p:nvPr/>
        </p:nvSpPr>
        <p:spPr>
          <a:xfrm>
            <a:off x="2691946" y="4563737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modified from Wei L &amp; Ploss A, 2021</a:t>
            </a:r>
            <a:endParaRPr lang="en-FR" sz="9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28B9E-9D3A-0746-BE93-06AE8D65C9BF}"/>
              </a:ext>
            </a:extLst>
          </p:cNvPr>
          <p:cNvSpPr/>
          <p:nvPr/>
        </p:nvSpPr>
        <p:spPr>
          <a:xfrm>
            <a:off x="330407" y="0"/>
            <a:ext cx="8483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cccDNA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minichromosome: </a:t>
            </a:r>
          </a:p>
          <a:p>
            <a:pPr algn="ctr"/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molecule for viral persistence and cure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E7A70532-49EB-D840-AE5C-502F767DF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0" name="Image 3">
            <a:extLst>
              <a:ext uri="{FF2B5EF4-FFF2-40B4-BE49-F238E27FC236}">
                <a16:creationId xmlns:a16="http://schemas.microsoft.com/office/drawing/2014/main" id="{B1EF4D10-4341-DF43-AE3E-293CDC2185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70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Diagram&#10;&#10;Description automatically generated">
            <a:extLst>
              <a:ext uri="{FF2B5EF4-FFF2-40B4-BE49-F238E27FC236}">
                <a16:creationId xmlns:a16="http://schemas.microsoft.com/office/drawing/2014/main" id="{771B2193-10CE-C444-8F1A-EB59E85CE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>
          <a:xfrm>
            <a:off x="330407" y="846911"/>
            <a:ext cx="4256610" cy="371682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2A7FA82-9ED3-1D4B-93B7-561B2AF6D834}"/>
              </a:ext>
            </a:extLst>
          </p:cNvPr>
          <p:cNvSpPr txBox="1"/>
          <p:nvPr/>
        </p:nvSpPr>
        <p:spPr>
          <a:xfrm>
            <a:off x="2691946" y="4563737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modified from Wei L &amp; Ploss A, 2021</a:t>
            </a:r>
            <a:endParaRPr lang="en-FR" sz="9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A61742E-2B6C-E74F-8B29-4FCB0A7C3394}"/>
              </a:ext>
            </a:extLst>
          </p:cNvPr>
          <p:cNvSpPr/>
          <p:nvPr/>
        </p:nvSpPr>
        <p:spPr>
          <a:xfrm rot="2532712">
            <a:off x="1076477" y="3306833"/>
            <a:ext cx="603810" cy="13475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28C2F0-A4FE-3C46-93ED-1167F4C59AE1}"/>
              </a:ext>
            </a:extLst>
          </p:cNvPr>
          <p:cNvSpPr/>
          <p:nvPr/>
        </p:nvSpPr>
        <p:spPr>
          <a:xfrm>
            <a:off x="330407" y="0"/>
            <a:ext cx="8483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cccDNA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minichromosome: </a:t>
            </a:r>
          </a:p>
          <a:p>
            <a:pPr algn="ctr"/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molecule for viral persistence and cure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7D09F1-20CE-B244-8877-53F90A0CBFB3}"/>
              </a:ext>
            </a:extLst>
          </p:cNvPr>
          <p:cNvSpPr/>
          <p:nvPr/>
        </p:nvSpPr>
        <p:spPr>
          <a:xfrm>
            <a:off x="5284001" y="748160"/>
            <a:ext cx="3425802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</a:p>
          <a:p>
            <a:endParaRPr lang="fr-FR" sz="15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fr-F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molecule</a:t>
            </a:r>
            <a:r>
              <a:rPr lang="fr-F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HBV </a:t>
            </a:r>
            <a:r>
              <a:rPr lang="fr-F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lifecycle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 in the nucleur («repair» of the relaxed circular DNA)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 for all HBV transcripts </a:t>
            </a:r>
          </a:p>
          <a:p>
            <a:pPr algn="just"/>
            <a:r>
              <a:rPr lang="fr-F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9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pgRNA and all subgenomic RNAs)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93917C3-87DD-B941-A0BB-C5BBC311FED5}"/>
              </a:ext>
            </a:extLst>
          </p:cNvPr>
          <p:cNvSpPr/>
          <p:nvPr/>
        </p:nvSpPr>
        <p:spPr>
          <a:xfrm rot="5400000">
            <a:off x="1904852" y="3977350"/>
            <a:ext cx="241252" cy="80107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0CB9EA79-0FD0-E846-BACE-842E14FB1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4" name="Image 3">
            <a:extLst>
              <a:ext uri="{FF2B5EF4-FFF2-40B4-BE49-F238E27FC236}">
                <a16:creationId xmlns:a16="http://schemas.microsoft.com/office/drawing/2014/main" id="{FC3B61BB-A174-3642-B408-CB36EDD254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5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Diagram&#10;&#10;Description automatically generated">
            <a:extLst>
              <a:ext uri="{FF2B5EF4-FFF2-40B4-BE49-F238E27FC236}">
                <a16:creationId xmlns:a16="http://schemas.microsoft.com/office/drawing/2014/main" id="{771B2193-10CE-C444-8F1A-EB59E85CE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>
          <a:xfrm>
            <a:off x="330407" y="846911"/>
            <a:ext cx="4256610" cy="371682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2A7FA82-9ED3-1D4B-93B7-561B2AF6D834}"/>
              </a:ext>
            </a:extLst>
          </p:cNvPr>
          <p:cNvSpPr txBox="1"/>
          <p:nvPr/>
        </p:nvSpPr>
        <p:spPr>
          <a:xfrm>
            <a:off x="2691946" y="4563737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modified from Wei L &amp; Ploss A, 2021</a:t>
            </a:r>
            <a:endParaRPr lang="en-FR" sz="9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A61742E-2B6C-E74F-8B29-4FCB0A7C3394}"/>
              </a:ext>
            </a:extLst>
          </p:cNvPr>
          <p:cNvSpPr/>
          <p:nvPr/>
        </p:nvSpPr>
        <p:spPr>
          <a:xfrm rot="2532712">
            <a:off x="1076477" y="3306833"/>
            <a:ext cx="603810" cy="13475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28C2F0-A4FE-3C46-93ED-1167F4C59AE1}"/>
              </a:ext>
            </a:extLst>
          </p:cNvPr>
          <p:cNvSpPr/>
          <p:nvPr/>
        </p:nvSpPr>
        <p:spPr>
          <a:xfrm>
            <a:off x="330407" y="0"/>
            <a:ext cx="8483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cccDNA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minichromosome: </a:t>
            </a:r>
          </a:p>
          <a:p>
            <a:pPr algn="ctr"/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molecule for viral persistence and cure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7D09F1-20CE-B244-8877-53F90A0CBFB3}"/>
              </a:ext>
            </a:extLst>
          </p:cNvPr>
          <p:cNvSpPr/>
          <p:nvPr/>
        </p:nvSpPr>
        <p:spPr>
          <a:xfrm>
            <a:off x="5167480" y="788787"/>
            <a:ext cx="342580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</a:p>
          <a:p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molecule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HBV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lifecycle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 in the nucleur («repair» of the relaxed circular DNA)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 for all HBV transcripts </a:t>
            </a:r>
          </a:p>
          <a:p>
            <a:pPr algn="just"/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fr-FR" sz="1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pgRNA and all subgenomic RNAs)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organized as a viral </a:t>
            </a:r>
            <a:r>
              <a:rPr lang="fr-FR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minichromosome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cccDNA-ChIP and cccDNA-ChIP-Seq assays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transcription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regulated by epigenetic mechanisms </a:t>
            </a:r>
          </a:p>
          <a:p>
            <a:pPr lvl="1" algn="just"/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 the host chromosomes)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93917C3-87DD-B941-A0BB-C5BBC311FED5}"/>
              </a:ext>
            </a:extLst>
          </p:cNvPr>
          <p:cNvSpPr/>
          <p:nvPr/>
        </p:nvSpPr>
        <p:spPr>
          <a:xfrm rot="5400000">
            <a:off x="1904852" y="3977350"/>
            <a:ext cx="241252" cy="80107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FB63B264-E8F3-4940-AFF8-D5120AE3F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687" y="2571750"/>
            <a:ext cx="3909965" cy="1945109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674FCCEE-07E1-BB45-9B5A-7AB4F4DA0F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4" name="Image 3">
            <a:extLst>
              <a:ext uri="{FF2B5EF4-FFF2-40B4-BE49-F238E27FC236}">
                <a16:creationId xmlns:a16="http://schemas.microsoft.com/office/drawing/2014/main" id="{65128CBD-B882-A347-9200-89E039E2281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2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Diagram&#10;&#10;Description automatically generated">
            <a:extLst>
              <a:ext uri="{FF2B5EF4-FFF2-40B4-BE49-F238E27FC236}">
                <a16:creationId xmlns:a16="http://schemas.microsoft.com/office/drawing/2014/main" id="{771B2193-10CE-C444-8F1A-EB59E85CE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54"/>
          <a:stretch/>
        </p:blipFill>
        <p:spPr>
          <a:xfrm>
            <a:off x="330407" y="846911"/>
            <a:ext cx="4256610" cy="371682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2A7FA82-9ED3-1D4B-93B7-561B2AF6D834}"/>
              </a:ext>
            </a:extLst>
          </p:cNvPr>
          <p:cNvSpPr txBox="1"/>
          <p:nvPr/>
        </p:nvSpPr>
        <p:spPr>
          <a:xfrm>
            <a:off x="2691946" y="4563737"/>
            <a:ext cx="18950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/>
              <a:t>modified from Wei L &amp; Ploss A, 2021</a:t>
            </a:r>
            <a:endParaRPr lang="en-FR" sz="9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A61742E-2B6C-E74F-8B29-4FCB0A7C3394}"/>
              </a:ext>
            </a:extLst>
          </p:cNvPr>
          <p:cNvSpPr/>
          <p:nvPr/>
        </p:nvSpPr>
        <p:spPr>
          <a:xfrm rot="2532712">
            <a:off x="1076477" y="3306833"/>
            <a:ext cx="603810" cy="1347588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28C2F0-A4FE-3C46-93ED-1167F4C59AE1}"/>
              </a:ext>
            </a:extLst>
          </p:cNvPr>
          <p:cNvSpPr/>
          <p:nvPr/>
        </p:nvSpPr>
        <p:spPr>
          <a:xfrm>
            <a:off x="330407" y="0"/>
            <a:ext cx="84831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cccDNA</a:t>
            </a:r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minichromosome: </a:t>
            </a:r>
          </a:p>
          <a:p>
            <a:pPr algn="ctr"/>
            <a:r>
              <a:rPr lang="en-US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molecule for viral persistence and cure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7D09F1-20CE-B244-8877-53F90A0CBFB3}"/>
              </a:ext>
            </a:extLst>
          </p:cNvPr>
          <p:cNvSpPr/>
          <p:nvPr/>
        </p:nvSpPr>
        <p:spPr>
          <a:xfrm>
            <a:off x="5167480" y="788787"/>
            <a:ext cx="3425802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</a:p>
          <a:p>
            <a:endParaRPr lang="fr-FR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molecule</a:t>
            </a:r>
            <a:r>
              <a:rPr lang="fr-F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HBV 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lifecycle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 in the nucleur («repair» of the relaxed circular DNA)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 for all HBV transcripts </a:t>
            </a:r>
          </a:p>
          <a:p>
            <a:pPr algn="just"/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fr-FR" sz="1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pgRNA and all subgenomic RNAs)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organized as a viral </a:t>
            </a:r>
            <a:r>
              <a:rPr lang="fr-FR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minichromosome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cccDNA-ChIP and cccDNA-ChIP-Seq assays</a:t>
            </a: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transcription</a:t>
            </a:r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regulated by epigenetic mechanisms </a:t>
            </a:r>
          </a:p>
          <a:p>
            <a:pPr lvl="1" algn="just"/>
            <a:r>
              <a:rPr lang="fr-F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 the host chromosomes)</a:t>
            </a:r>
          </a:p>
          <a:p>
            <a:pPr lvl="1" algn="just"/>
            <a:endParaRPr lang="fr-FR" sz="1000" dirty="0" err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000" dirty="0" err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endParaRPr lang="fr-FR" sz="1000" dirty="0" err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 algn="just">
              <a:buFont typeface="Wingdings" pitchFamily="2" charset="2"/>
              <a:buChar char="Ø"/>
            </a:pPr>
            <a:r>
              <a:rPr lang="fr-F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 for viral persistence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fr-FR" sz="105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t1/2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fr-FR" sz="105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continuous replenishment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fr-FR" sz="105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affected by NUCs</a:t>
            </a:r>
          </a:p>
          <a:p>
            <a:pPr lvl="1" algn="just"/>
            <a:endParaRPr lang="fr-FR" sz="1000" dirty="0" err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93917C3-87DD-B941-A0BB-C5BBC311FED5}"/>
              </a:ext>
            </a:extLst>
          </p:cNvPr>
          <p:cNvSpPr/>
          <p:nvPr/>
        </p:nvSpPr>
        <p:spPr>
          <a:xfrm rot="5400000">
            <a:off x="1904852" y="3977350"/>
            <a:ext cx="241252" cy="801073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674FCCEE-07E1-BB45-9B5A-7AB4F4DA0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4" name="Image 3">
            <a:extLst>
              <a:ext uri="{FF2B5EF4-FFF2-40B4-BE49-F238E27FC236}">
                <a16:creationId xmlns:a16="http://schemas.microsoft.com/office/drawing/2014/main" id="{65128CBD-B882-A347-9200-89E039E228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08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1">
            <a:extLst>
              <a:ext uri="{FF2B5EF4-FFF2-40B4-BE49-F238E27FC236}">
                <a16:creationId xmlns:a16="http://schemas.microsoft.com/office/drawing/2014/main" id="{EB000D92-AD53-DA47-AA41-84F114D1168F}"/>
              </a:ext>
            </a:extLst>
          </p:cNvPr>
          <p:cNvGrpSpPr>
            <a:grpSpLocks noChangeAspect="1"/>
          </p:cNvGrpSpPr>
          <p:nvPr/>
        </p:nvGrpSpPr>
        <p:grpSpPr>
          <a:xfrm>
            <a:off x="426523" y="2412452"/>
            <a:ext cx="4405188" cy="2671143"/>
            <a:chOff x="979347" y="211086"/>
            <a:chExt cx="10299700" cy="6245359"/>
          </a:xfrm>
        </p:grpSpPr>
        <p:grpSp>
          <p:nvGrpSpPr>
            <p:cNvPr id="5" name="Grouper 2">
              <a:extLst>
                <a:ext uri="{FF2B5EF4-FFF2-40B4-BE49-F238E27FC236}">
                  <a16:creationId xmlns:a16="http://schemas.microsoft.com/office/drawing/2014/main" id="{2DC84D7C-4598-1E49-B2E7-0C5F0C2542FF}"/>
                </a:ext>
              </a:extLst>
            </p:cNvPr>
            <p:cNvGrpSpPr/>
            <p:nvPr/>
          </p:nvGrpSpPr>
          <p:grpSpPr>
            <a:xfrm>
              <a:off x="979347" y="211086"/>
              <a:ext cx="10299700" cy="6245359"/>
              <a:chOff x="863600" y="184666"/>
              <a:chExt cx="10299700" cy="6245359"/>
            </a:xfrm>
          </p:grpSpPr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C931BDF4-5C3D-B44D-BF04-9C968E56E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600" y="369332"/>
                <a:ext cx="10299700" cy="6060693"/>
              </a:xfrm>
              <a:prstGeom prst="rect">
                <a:avLst/>
              </a:prstGeom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B6CB383-B3AB-FC4F-AC3F-BAB34E9C2B12}"/>
                  </a:ext>
                </a:extLst>
              </p:cNvPr>
              <p:cNvSpPr/>
              <p:nvPr/>
            </p:nvSpPr>
            <p:spPr>
              <a:xfrm>
                <a:off x="1651000" y="184666"/>
                <a:ext cx="850900" cy="33603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</p:grpSp>
        <p:grpSp>
          <p:nvGrpSpPr>
            <p:cNvPr id="6" name="Grouper 3">
              <a:extLst>
                <a:ext uri="{FF2B5EF4-FFF2-40B4-BE49-F238E27FC236}">
                  <a16:creationId xmlns:a16="http://schemas.microsoft.com/office/drawing/2014/main" id="{ACA70FCC-A28B-294E-8477-232221DEC832}"/>
                </a:ext>
              </a:extLst>
            </p:cNvPr>
            <p:cNvGrpSpPr/>
            <p:nvPr/>
          </p:nvGrpSpPr>
          <p:grpSpPr>
            <a:xfrm>
              <a:off x="10476827" y="4383521"/>
              <a:ext cx="593045" cy="487293"/>
              <a:chOff x="10688282" y="3291956"/>
              <a:chExt cx="593045" cy="487293"/>
            </a:xfrm>
          </p:grpSpPr>
          <p:sp>
            <p:nvSpPr>
              <p:cNvPr id="7" name="Ellipse 6">
                <a:extLst>
                  <a:ext uri="{FF2B5EF4-FFF2-40B4-BE49-F238E27FC236}">
                    <a16:creationId xmlns:a16="http://schemas.microsoft.com/office/drawing/2014/main" id="{106BF9C7-4D8C-0242-962E-6036D1DDFA60}"/>
                  </a:ext>
                </a:extLst>
              </p:cNvPr>
              <p:cNvSpPr/>
              <p:nvPr/>
            </p:nvSpPr>
            <p:spPr>
              <a:xfrm>
                <a:off x="10761345" y="3353958"/>
                <a:ext cx="91440" cy="91440"/>
              </a:xfrm>
              <a:prstGeom prst="ellipse">
                <a:avLst/>
              </a:prstGeom>
              <a:solidFill>
                <a:srgbClr val="FFFF00"/>
              </a:solidFill>
              <a:ln w="63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C12E3E9-9A55-3849-A4CB-084E77046EF1}"/>
                  </a:ext>
                </a:extLst>
              </p:cNvPr>
              <p:cNvSpPr txBox="1"/>
              <p:nvPr/>
            </p:nvSpPr>
            <p:spPr>
              <a:xfrm>
                <a:off x="10688282" y="3291956"/>
                <a:ext cx="593045" cy="4872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600"/>
                  <a:t>P</a:t>
                </a:r>
              </a:p>
            </p:txBody>
          </p:sp>
        </p:grp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10B39D2-A6B1-EC44-BD23-C628BB640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502" y="1356835"/>
            <a:ext cx="2133051" cy="157398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ABDB66-2173-9747-8780-063646237DDF}"/>
              </a:ext>
            </a:extLst>
          </p:cNvPr>
          <p:cNvSpPr txBox="1"/>
          <p:nvPr/>
        </p:nvSpPr>
        <p:spPr>
          <a:xfrm>
            <a:off x="17239" y="421306"/>
            <a:ext cx="6986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HIRA histone </a:t>
            </a:r>
            <a:r>
              <a:rPr lang="fr-FR" sz="1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chaperone</a:t>
            </a:r>
            <a:r>
              <a:rPr lang="fr-FR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HIRA supports hepatitis B virus minichromosome establishment and transcriptional activity in infected hepatocytes</a:t>
            </a:r>
          </a:p>
        </p:txBody>
      </p:sp>
      <p:sp>
        <p:nvSpPr>
          <p:cNvPr id="14" name="Rectangle 48">
            <a:extLst>
              <a:ext uri="{FF2B5EF4-FFF2-40B4-BE49-F238E27FC236}">
                <a16:creationId xmlns:a16="http://schemas.microsoft.com/office/drawing/2014/main" id="{77BF9798-756F-294E-A1F0-8F8F7A30A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8048" y="4590245"/>
            <a:ext cx="366251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US" altLang="fr-FR" sz="900" i="1" dirty="0">
                <a:latin typeface="+mn-lt"/>
                <a:ea typeface="Calibri" charset="0"/>
                <a:cs typeface="Times New Roman" charset="0"/>
              </a:rPr>
              <a:t>Locatelli et al, CMGH 2022 </a:t>
            </a:r>
            <a:endParaRPr lang="fr-FR" altLang="fr-FR" sz="900" i="1" dirty="0">
              <a:latin typeface="+mn-lt"/>
              <a:ea typeface="Calibri" charset="0"/>
              <a:cs typeface="Times New Roman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4F0F41-EDE6-4D45-A76B-44880F993BBF}"/>
              </a:ext>
            </a:extLst>
          </p:cNvPr>
          <p:cNvSpPr txBox="1"/>
          <p:nvPr/>
        </p:nvSpPr>
        <p:spPr>
          <a:xfrm>
            <a:off x="5388048" y="2358494"/>
            <a:ext cx="10246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latin typeface="Arial" panose="020B0604020202020204" pitchFamily="34" charset="0"/>
                <a:cs typeface="Arial" panose="020B0604020202020204" pitchFamily="34" charset="0"/>
              </a:rPr>
              <a:t>HepG2-NTCP</a:t>
            </a:r>
          </a:p>
          <a:p>
            <a:pPr algn="ctr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PHH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C8AA15-7DA8-424E-877A-1DB95A0AF65E}"/>
              </a:ext>
            </a:extLst>
          </p:cNvPr>
          <p:cNvSpPr txBox="1"/>
          <p:nvPr/>
        </p:nvSpPr>
        <p:spPr>
          <a:xfrm>
            <a:off x="5311406" y="1873667"/>
            <a:ext cx="4619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HBV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364AE8-FA10-B342-A810-561674B4BD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5152" y="2078931"/>
            <a:ext cx="690432" cy="324641"/>
          </a:xfrm>
          <a:prstGeom prst="rect">
            <a:avLst/>
          </a:prstGeom>
        </p:spPr>
      </p:pic>
      <p:sp>
        <p:nvSpPr>
          <p:cNvPr id="19" name="Forme libre 18">
            <a:extLst>
              <a:ext uri="{FF2B5EF4-FFF2-40B4-BE49-F238E27FC236}">
                <a16:creationId xmlns:a16="http://schemas.microsoft.com/office/drawing/2014/main" id="{3E9F263F-39D6-BE47-9DF1-BC8F034CFB86}"/>
              </a:ext>
            </a:extLst>
          </p:cNvPr>
          <p:cNvSpPr/>
          <p:nvPr/>
        </p:nvSpPr>
        <p:spPr>
          <a:xfrm flipH="1">
            <a:off x="5692313" y="1863617"/>
            <a:ext cx="277176" cy="255154"/>
          </a:xfrm>
          <a:custGeom>
            <a:avLst/>
            <a:gdLst>
              <a:gd name="connsiteX0" fmla="*/ 528638 w 528638"/>
              <a:gd name="connsiteY0" fmla="*/ 0 h 300038"/>
              <a:gd name="connsiteX1" fmla="*/ 152400 w 528638"/>
              <a:gd name="connsiteY1" fmla="*/ 95250 h 300038"/>
              <a:gd name="connsiteX2" fmla="*/ 0 w 528638"/>
              <a:gd name="connsiteY2" fmla="*/ 300038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8638" h="300038">
                <a:moveTo>
                  <a:pt x="528638" y="0"/>
                </a:moveTo>
                <a:cubicBezTo>
                  <a:pt x="384572" y="22622"/>
                  <a:pt x="240506" y="45244"/>
                  <a:pt x="152400" y="95250"/>
                </a:cubicBezTo>
                <a:cubicBezTo>
                  <a:pt x="64294" y="145256"/>
                  <a:pt x="32147" y="222647"/>
                  <a:pt x="0" y="300038"/>
                </a:cubicBezTo>
              </a:path>
            </a:pathLst>
          </a:custGeom>
          <a:noFill/>
          <a:ln>
            <a:solidFill>
              <a:schemeClr val="tx1"/>
            </a:solidFill>
            <a:tailEnd type="stealth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AA93F641-7786-574D-8F3F-2E3250F9171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9861" y="1590454"/>
            <a:ext cx="332940" cy="332940"/>
          </a:xfrm>
          <a:prstGeom prst="rect">
            <a:avLst/>
          </a:prstGeom>
        </p:spPr>
      </p:pic>
      <p:sp>
        <p:nvSpPr>
          <p:cNvPr id="21" name="Rectangle à coins arrondis 3">
            <a:extLst>
              <a:ext uri="{FF2B5EF4-FFF2-40B4-BE49-F238E27FC236}">
                <a16:creationId xmlns:a16="http://schemas.microsoft.com/office/drawing/2014/main" id="{D20A22A4-C53D-0F4A-8CFD-0525E4D7D838}"/>
              </a:ext>
            </a:extLst>
          </p:cNvPr>
          <p:cNvSpPr/>
          <p:nvPr/>
        </p:nvSpPr>
        <p:spPr>
          <a:xfrm>
            <a:off x="7291948" y="2588730"/>
            <a:ext cx="675179" cy="2464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76DD80-6E23-C64B-8ADD-0436E3EA38B0}"/>
              </a:ext>
            </a:extLst>
          </p:cNvPr>
          <p:cNvSpPr txBox="1"/>
          <p:nvPr/>
        </p:nvSpPr>
        <p:spPr>
          <a:xfrm>
            <a:off x="7107259" y="1155500"/>
            <a:ext cx="137730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Southern</a:t>
            </a:r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 Blot 48h </a:t>
            </a:r>
            <a:r>
              <a:rPr lang="fr-F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p.i</a:t>
            </a:r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6F18C7F-4086-5444-844B-FC8891A672E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928" y="1271518"/>
            <a:ext cx="1682738" cy="408870"/>
          </a:xfrm>
          <a:prstGeom prst="rect">
            <a:avLst/>
          </a:prstGeom>
        </p:spPr>
      </p:pic>
      <p:sp>
        <p:nvSpPr>
          <p:cNvPr id="25" name="Rectangle 48">
            <a:extLst>
              <a:ext uri="{FF2B5EF4-FFF2-40B4-BE49-F238E27FC236}">
                <a16:creationId xmlns:a16="http://schemas.microsoft.com/office/drawing/2014/main" id="{59006411-24DA-9D40-88AD-E0D659E2B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120" y="1743885"/>
            <a:ext cx="133281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28588" indent="-128588">
              <a:buFont typeface="Arial" charset="0"/>
              <a:buChar char="•"/>
              <a:defRPr/>
            </a:pPr>
            <a:r>
              <a:rPr lang="fr-FR" altLang="fr-FR" sz="9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DNA </a:t>
            </a:r>
            <a:r>
              <a:rPr lang="fr-FR" altLang="fr-FR" sz="9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repair</a:t>
            </a:r>
            <a:endParaRPr lang="fr-FR" altLang="fr-FR" sz="900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  <a:p>
            <a:pPr marL="128588" indent="-128588">
              <a:buFont typeface="Arial" charset="0"/>
              <a:buChar char="•"/>
              <a:defRPr/>
            </a:pPr>
            <a:r>
              <a:rPr lang="fr-FR" altLang="fr-FR" sz="9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Ligation</a:t>
            </a:r>
            <a:endParaRPr lang="fr-FR" altLang="fr-FR" sz="900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  <a:p>
            <a:pPr marL="128588" indent="-128588">
              <a:buFont typeface="Arial" charset="0"/>
              <a:buChar char="•"/>
              <a:defRPr/>
            </a:pPr>
            <a:r>
              <a:rPr lang="fr-FR" altLang="fr-FR" sz="9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Histone </a:t>
            </a:r>
            <a:r>
              <a:rPr lang="fr-FR" altLang="fr-FR" sz="9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deposition</a:t>
            </a:r>
            <a:endParaRPr lang="fr-FR" altLang="fr-FR" sz="900" dirty="0">
              <a:latin typeface="Arial" panose="020B0604020202020204" pitchFamily="34" charset="0"/>
              <a:ea typeface="Calibri" charset="0"/>
              <a:cs typeface="Arial" panose="020B0604020202020204" pitchFamily="34" charset="0"/>
            </a:endParaRPr>
          </a:p>
        </p:txBody>
      </p:sp>
      <p:grpSp>
        <p:nvGrpSpPr>
          <p:cNvPr id="31" name="Grouper 44">
            <a:extLst>
              <a:ext uri="{FF2B5EF4-FFF2-40B4-BE49-F238E27FC236}">
                <a16:creationId xmlns:a16="http://schemas.microsoft.com/office/drawing/2014/main" id="{DE77B818-40C0-9246-A58E-39837B862DCE}"/>
              </a:ext>
            </a:extLst>
          </p:cNvPr>
          <p:cNvGrpSpPr>
            <a:grpSpLocks noChangeAspect="1"/>
          </p:cNvGrpSpPr>
          <p:nvPr/>
        </p:nvGrpSpPr>
        <p:grpSpPr>
          <a:xfrm>
            <a:off x="7467780" y="2999306"/>
            <a:ext cx="1078853" cy="1590939"/>
            <a:chOff x="8941103" y="2214352"/>
            <a:chExt cx="2153356" cy="3175462"/>
          </a:xfrm>
        </p:grpSpPr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60398DE-DE7A-EE4E-805D-7DFC25FF145F}"/>
                </a:ext>
              </a:extLst>
            </p:cNvPr>
            <p:cNvSpPr txBox="1"/>
            <p:nvPr/>
          </p:nvSpPr>
          <p:spPr>
            <a:xfrm>
              <a:off x="9270484" y="4578462"/>
              <a:ext cx="762132" cy="41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50" b="1">
                  <a:latin typeface="Arial" charset="0"/>
                  <a:ea typeface="Arial" charset="0"/>
                  <a:cs typeface="Arial" charset="0"/>
                </a:rPr>
                <a:t>TRA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30B4C542-9FF1-4E45-BEB1-DB4E00C1FC49}"/>
                </a:ext>
              </a:extLst>
            </p:cNvPr>
            <p:cNvSpPr txBox="1"/>
            <p:nvPr/>
          </p:nvSpPr>
          <p:spPr>
            <a:xfrm>
              <a:off x="9179112" y="4756602"/>
              <a:ext cx="902912" cy="41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50" b="1" dirty="0" err="1">
                  <a:latin typeface="Arial" charset="0"/>
                  <a:ea typeface="Arial" charset="0"/>
                  <a:cs typeface="Arial" charset="0"/>
                </a:rPr>
                <a:t>siCTL</a:t>
              </a:r>
              <a:endParaRPr lang="fr-FR" sz="75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15D08077-8C0C-9349-A347-DECB3129248B}"/>
                </a:ext>
              </a:extLst>
            </p:cNvPr>
            <p:cNvSpPr txBox="1"/>
            <p:nvPr/>
          </p:nvSpPr>
          <p:spPr>
            <a:xfrm>
              <a:off x="9114994" y="4952231"/>
              <a:ext cx="995698" cy="41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50" b="1" dirty="0" err="1">
                  <a:latin typeface="Arial" charset="0"/>
                  <a:ea typeface="Arial" charset="0"/>
                  <a:cs typeface="Arial" charset="0"/>
                </a:rPr>
                <a:t>siHIRA</a:t>
              </a:r>
              <a:endParaRPr lang="fr-FR" sz="750" b="1" dirty="0"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FE3601C-AC3A-8B43-85C1-59E5C0A655A2}"/>
                </a:ext>
              </a:extLst>
            </p:cNvPr>
            <p:cNvSpPr txBox="1"/>
            <p:nvPr/>
          </p:nvSpPr>
          <p:spPr>
            <a:xfrm>
              <a:off x="9714730" y="4555313"/>
              <a:ext cx="502968" cy="46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>
                  <a:latin typeface="Arial" charset="0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80440C37-D0FE-4444-B3B9-8C00E01099C4}"/>
                </a:ext>
              </a:extLst>
            </p:cNvPr>
            <p:cNvSpPr txBox="1"/>
            <p:nvPr/>
          </p:nvSpPr>
          <p:spPr>
            <a:xfrm>
              <a:off x="10149068" y="4555313"/>
              <a:ext cx="502968" cy="46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>
                  <a:latin typeface="Arial" charset="0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67E0E5D5-7961-2144-AD95-EB19F5CF3871}"/>
                </a:ext>
              </a:extLst>
            </p:cNvPr>
            <p:cNvSpPr txBox="1"/>
            <p:nvPr/>
          </p:nvSpPr>
          <p:spPr>
            <a:xfrm>
              <a:off x="10591491" y="4555313"/>
              <a:ext cx="502968" cy="46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 dirty="0">
                  <a:latin typeface="Arial" charset="0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B4B542F-3AD0-9E46-96D4-46061C172EB8}"/>
                </a:ext>
              </a:extLst>
            </p:cNvPr>
            <p:cNvSpPr txBox="1"/>
            <p:nvPr/>
          </p:nvSpPr>
          <p:spPr>
            <a:xfrm>
              <a:off x="10149069" y="4733453"/>
              <a:ext cx="502968" cy="46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>
                  <a:latin typeface="Arial" charset="0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E2639EB4-3494-EB4D-A32A-474D960355D2}"/>
                </a:ext>
              </a:extLst>
            </p:cNvPr>
            <p:cNvSpPr txBox="1"/>
            <p:nvPr/>
          </p:nvSpPr>
          <p:spPr>
            <a:xfrm>
              <a:off x="10591491" y="4929081"/>
              <a:ext cx="502968" cy="460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900">
                  <a:latin typeface="Arial" charset="0"/>
                  <a:ea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4DA12AC-4A42-5E4F-ABBB-85E76B5E3CED}"/>
                </a:ext>
              </a:extLst>
            </p:cNvPr>
            <p:cNvSpPr txBox="1"/>
            <p:nvPr/>
          </p:nvSpPr>
          <p:spPr>
            <a:xfrm>
              <a:off x="9278499" y="4578461"/>
              <a:ext cx="752532" cy="414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50" dirty="0">
                  <a:latin typeface="Arial" charset="0"/>
                  <a:ea typeface="Arial" charset="0"/>
                  <a:cs typeface="Arial" charset="0"/>
                </a:rPr>
                <a:t>TRA</a:t>
              </a:r>
            </a:p>
          </p:txBody>
        </p: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912DB454-173F-104D-AEB3-F14C748EB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41103" y="2214352"/>
              <a:ext cx="2082800" cy="2400300"/>
            </a:xfrm>
            <a:prstGeom prst="rect">
              <a:avLst/>
            </a:prstGeom>
          </p:spPr>
        </p:pic>
      </p:grpSp>
      <p:pic>
        <p:nvPicPr>
          <p:cNvPr id="42" name="Image 41">
            <a:extLst>
              <a:ext uri="{FF2B5EF4-FFF2-40B4-BE49-F238E27FC236}">
                <a16:creationId xmlns:a16="http://schemas.microsoft.com/office/drawing/2014/main" id="{E9A0D0D9-3201-5E4E-828D-C94AC05984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8299" y="3035006"/>
            <a:ext cx="1840230" cy="1326833"/>
          </a:xfrm>
          <a:prstGeom prst="rect">
            <a:avLst/>
          </a:prstGeom>
        </p:spPr>
      </p:pic>
      <p:grpSp>
        <p:nvGrpSpPr>
          <p:cNvPr id="26" name="Grouper 4">
            <a:extLst>
              <a:ext uri="{FF2B5EF4-FFF2-40B4-BE49-F238E27FC236}">
                <a16:creationId xmlns:a16="http://schemas.microsoft.com/office/drawing/2014/main" id="{1C5D6185-0E50-1A41-96D8-DC377313FD82}"/>
              </a:ext>
            </a:extLst>
          </p:cNvPr>
          <p:cNvGrpSpPr/>
          <p:nvPr/>
        </p:nvGrpSpPr>
        <p:grpSpPr>
          <a:xfrm>
            <a:off x="2699378" y="1105262"/>
            <a:ext cx="1552904" cy="1049534"/>
            <a:chOff x="3866971" y="1327994"/>
            <a:chExt cx="2070539" cy="1399379"/>
          </a:xfrm>
        </p:grpSpPr>
        <p:pic>
          <p:nvPicPr>
            <p:cNvPr id="27" name="Image 66">
              <a:extLst>
                <a:ext uri="{FF2B5EF4-FFF2-40B4-BE49-F238E27FC236}">
                  <a16:creationId xmlns:a16="http://schemas.microsoft.com/office/drawing/2014/main" id="{A5F8E801-E595-BD4A-B6F7-B729613E5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14" t="6670" r="28182" b="47791"/>
            <a:stretch/>
          </p:blipFill>
          <p:spPr bwMode="auto">
            <a:xfrm>
              <a:off x="3866971" y="1327994"/>
              <a:ext cx="2070539" cy="139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9F9C799-859B-A043-8FF1-B8FDEFCB28A1}"/>
                </a:ext>
              </a:extLst>
            </p:cNvPr>
            <p:cNvSpPr/>
            <p:nvPr/>
          </p:nvSpPr>
          <p:spPr>
            <a:xfrm>
              <a:off x="4179456" y="2393959"/>
              <a:ext cx="916911" cy="3334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Rectangle 48">
            <a:extLst>
              <a:ext uri="{FF2B5EF4-FFF2-40B4-BE49-F238E27FC236}">
                <a16:creationId xmlns:a16="http://schemas.microsoft.com/office/drawing/2014/main" id="{6A57BBEE-F67E-0D41-9E52-FF8948D4B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268" y="1875772"/>
            <a:ext cx="152469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fr-FR" altLang="fr-FR" sz="9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HIRA </a:t>
            </a:r>
            <a:r>
              <a:rPr lang="fr-FR" altLang="fr-FR" sz="9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mediates</a:t>
            </a:r>
            <a:r>
              <a:rPr lang="fr-FR" altLang="fr-FR" sz="9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 H3.3 </a:t>
            </a:r>
            <a:r>
              <a:rPr lang="fr-FR" altLang="fr-FR" sz="9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deposition</a:t>
            </a:r>
            <a:r>
              <a:rPr lang="fr-FR" altLang="fr-FR" sz="9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 on </a:t>
            </a:r>
            <a:r>
              <a:rPr lang="fr-FR" altLang="fr-FR" sz="900" dirty="0" err="1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naked</a:t>
            </a:r>
            <a:r>
              <a:rPr lang="fr-FR" altLang="fr-FR" sz="9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 DNA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9D65103-B65B-3C47-886B-15CEEBA2C626}"/>
              </a:ext>
            </a:extLst>
          </p:cNvPr>
          <p:cNvSpPr/>
          <p:nvPr/>
        </p:nvSpPr>
        <p:spPr>
          <a:xfrm>
            <a:off x="-20215" y="7083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2E9E320-4E74-524C-83F2-A138691F97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18" y="335720"/>
            <a:ext cx="1778000" cy="558800"/>
          </a:xfrm>
          <a:prstGeom prst="rect">
            <a:avLst/>
          </a:prstGeom>
        </p:spPr>
      </p:pic>
      <p:pic>
        <p:nvPicPr>
          <p:cNvPr id="46" name="Picture 45" descr="Logo, company name&#10;&#10;Description automatically generated">
            <a:extLst>
              <a:ext uri="{FF2B5EF4-FFF2-40B4-BE49-F238E27FC236}">
                <a16:creationId xmlns:a16="http://schemas.microsoft.com/office/drawing/2014/main" id="{CF1E69F4-E7C2-8E49-A954-1552E0889E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47" name="Image 3">
            <a:extLst>
              <a:ext uri="{FF2B5EF4-FFF2-40B4-BE49-F238E27FC236}">
                <a16:creationId xmlns:a16="http://schemas.microsoft.com/office/drawing/2014/main" id="{E5225988-7957-7540-B22F-A71E97FFEAD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08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1">
            <a:extLst>
              <a:ext uri="{FF2B5EF4-FFF2-40B4-BE49-F238E27FC236}">
                <a16:creationId xmlns:a16="http://schemas.microsoft.com/office/drawing/2014/main" id="{4D35D613-4214-7343-8F32-E46F240D2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6273" y="836413"/>
            <a:ext cx="2880017" cy="36700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61703" tIns="30851" rIns="61703" bIns="30851" numCol="1" anchor="ctr" anchorCtr="0" compatLnSpc="1">
            <a:prstTxWarp prst="textNoShape">
              <a:avLst/>
            </a:prstTxWarp>
            <a:spAutoFit/>
          </a:bodyPr>
          <a:lstStyle/>
          <a:p>
            <a:pPr marL="231380" indent="-231380">
              <a:buClr>
                <a:schemeClr val="tx1"/>
              </a:buClr>
              <a:buSzPct val="60000"/>
              <a:buFont typeface="Wingdings" panose="05000000000000000000" pitchFamily="2" charset="2"/>
              <a:buChar char="u"/>
            </a:pPr>
            <a:r>
              <a:rPr lang="en-US" altLang="zh-CN" sz="99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Host factors : histones,  TFs, Regulators…</a:t>
            </a:r>
          </a:p>
          <a:p>
            <a:pPr marL="231380" indent="-231380">
              <a:buClr>
                <a:schemeClr val="tx1"/>
              </a:buClr>
              <a:buSzPct val="60000"/>
              <a:buFont typeface="Wingdings" panose="05000000000000000000" pitchFamily="2" charset="2"/>
              <a:buChar char="u"/>
            </a:pPr>
            <a:r>
              <a:rPr lang="en-US" altLang="zh-CN" sz="99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Viral factors : HBc, HBx</a:t>
            </a:r>
          </a:p>
        </p:txBody>
      </p:sp>
      <p:pic>
        <p:nvPicPr>
          <p:cNvPr id="153" name="Image 1" descr="fig-REV.jpg">
            <a:extLst>
              <a:ext uri="{FF2B5EF4-FFF2-40B4-BE49-F238E27FC236}">
                <a16:creationId xmlns:a16="http://schemas.microsoft.com/office/drawing/2014/main" id="{719B1D0B-8D9A-F349-8701-767E61821E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92" t="71658" r="22763" b="1491"/>
          <a:stretch/>
        </p:blipFill>
        <p:spPr bwMode="auto">
          <a:xfrm>
            <a:off x="441697" y="3098086"/>
            <a:ext cx="1215653" cy="92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ZoneTexte 4">
            <a:extLst>
              <a:ext uri="{FF2B5EF4-FFF2-40B4-BE49-F238E27FC236}">
                <a16:creationId xmlns:a16="http://schemas.microsoft.com/office/drawing/2014/main" id="{3E1CB427-616F-8B4D-B8BC-0795243FC634}"/>
              </a:ext>
            </a:extLst>
          </p:cNvPr>
          <p:cNvSpPr txBox="1"/>
          <p:nvPr/>
        </p:nvSpPr>
        <p:spPr>
          <a:xfrm>
            <a:off x="688216" y="1056833"/>
            <a:ext cx="722614" cy="230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fr-FR" sz="9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156" name="Image 1" descr="fig-REV.jpg">
            <a:extLst>
              <a:ext uri="{FF2B5EF4-FFF2-40B4-BE49-F238E27FC236}">
                <a16:creationId xmlns:a16="http://schemas.microsoft.com/office/drawing/2014/main" id="{B1465AA4-4613-C644-BA5E-3A18158929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1" t="72527" r="58552" b="1491"/>
          <a:stretch/>
        </p:blipFill>
        <p:spPr bwMode="auto">
          <a:xfrm>
            <a:off x="241405" y="1545289"/>
            <a:ext cx="1619922" cy="9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7" name="Gerade Verbindung mit Pfeil 17">
            <a:extLst>
              <a:ext uri="{FF2B5EF4-FFF2-40B4-BE49-F238E27FC236}">
                <a16:creationId xmlns:a16="http://schemas.microsoft.com/office/drawing/2014/main" id="{A8F3D77A-66DC-5342-AFC1-2CD00AAFE47A}"/>
              </a:ext>
            </a:extLst>
          </p:cNvPr>
          <p:cNvCxnSpPr>
            <a:cxnSpLocks/>
          </p:cNvCxnSpPr>
          <p:nvPr/>
        </p:nvCxnSpPr>
        <p:spPr>
          <a:xfrm>
            <a:off x="1049523" y="2566372"/>
            <a:ext cx="0" cy="224204"/>
          </a:xfrm>
          <a:prstGeom prst="straightConnector1">
            <a:avLst/>
          </a:prstGeom>
          <a:ln w="285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66">
            <a:extLst>
              <a:ext uri="{FF2B5EF4-FFF2-40B4-BE49-F238E27FC236}">
                <a16:creationId xmlns:a16="http://schemas.microsoft.com/office/drawing/2014/main" id="{2C411866-A9D5-BE46-B649-585A1AF63364}"/>
              </a:ext>
            </a:extLst>
          </p:cNvPr>
          <p:cNvSpPr txBox="1"/>
          <p:nvPr/>
        </p:nvSpPr>
        <p:spPr>
          <a:xfrm>
            <a:off x="594422" y="2812136"/>
            <a:ext cx="936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Condensed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9" name="文本框 70">
            <a:extLst>
              <a:ext uri="{FF2B5EF4-FFF2-40B4-BE49-F238E27FC236}">
                <a16:creationId xmlns:a16="http://schemas.microsoft.com/office/drawing/2014/main" id="{FB912679-665B-4E4B-B354-A1FD9622F950}"/>
              </a:ext>
            </a:extLst>
          </p:cNvPr>
          <p:cNvSpPr txBox="1"/>
          <p:nvPr/>
        </p:nvSpPr>
        <p:spPr>
          <a:xfrm>
            <a:off x="781190" y="1254176"/>
            <a:ext cx="585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Open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DF60E34E-FF5D-DF45-B3ED-7E91522C6D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7886" y="4435931"/>
            <a:ext cx="3758936" cy="249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810" i="1" dirty="0" err="1">
                <a:ea typeface="Osaka" charset="-128"/>
                <a:cs typeface="Arial" panose="020B0604020202020204" pitchFamily="34" charset="0"/>
              </a:rPr>
              <a:t>Pollicino</a:t>
            </a:r>
            <a:r>
              <a:rPr lang="en-GB" altLang="fr-FR" sz="810" i="1" dirty="0">
                <a:ea typeface="Osaka" charset="-128"/>
                <a:cs typeface="Arial" panose="020B0604020202020204" pitchFamily="34" charset="0"/>
              </a:rPr>
              <a:t> et al. 2006; </a:t>
            </a:r>
            <a:r>
              <a:rPr lang="en-GB" altLang="fr-FR" sz="810" i="1" dirty="0" err="1">
                <a:ea typeface="Osaka" charset="-128"/>
                <a:cs typeface="Arial" panose="020B0604020202020204" pitchFamily="34" charset="0"/>
              </a:rPr>
              <a:t>Belloni</a:t>
            </a:r>
            <a:r>
              <a:rPr lang="en-GB" altLang="fr-FR" sz="810" i="1" dirty="0">
                <a:ea typeface="Osaka" charset="-128"/>
                <a:cs typeface="Arial" panose="020B0604020202020204" pitchFamily="34" charset="0"/>
              </a:rPr>
              <a:t> et al., 2009; </a:t>
            </a:r>
            <a:r>
              <a:rPr lang="en-GB" altLang="fr-FR" sz="810" i="1" dirty="0" err="1">
                <a:ea typeface="Osaka" charset="-128"/>
                <a:cs typeface="Arial" panose="020B0604020202020204" pitchFamily="34" charset="0"/>
              </a:rPr>
              <a:t>Belloni</a:t>
            </a:r>
            <a:r>
              <a:rPr lang="en-GB" altLang="fr-FR" sz="810" i="1" dirty="0">
                <a:ea typeface="Osaka" charset="-128"/>
                <a:cs typeface="Arial" panose="020B0604020202020204" pitchFamily="34" charset="0"/>
              </a:rPr>
              <a:t> et al., 2012; Liu et al., 2013; </a:t>
            </a:r>
            <a:r>
              <a:rPr lang="en-GB" altLang="fr-FR" sz="810" i="1" dirty="0" err="1">
                <a:ea typeface="Osaka" charset="-128"/>
                <a:cs typeface="Arial" panose="020B0604020202020204" pitchFamily="34" charset="0"/>
              </a:rPr>
              <a:t>Benhenda</a:t>
            </a:r>
            <a:r>
              <a:rPr lang="en-GB" altLang="fr-FR" sz="810" i="1" dirty="0">
                <a:ea typeface="Osaka" charset="-128"/>
                <a:cs typeface="Arial" panose="020B0604020202020204" pitchFamily="34" charset="0"/>
              </a:rPr>
              <a:t> et al., 2013; Rivière et al., 2015;  Ren et al., 2017; Zhang et al., 2017</a:t>
            </a:r>
            <a:endParaRPr lang="fr-FR" altLang="fr-FR" sz="810" i="1" dirty="0">
              <a:ea typeface="Osaka" charset="-128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CF4FD9-C7F9-4446-B4C0-6204B1E86374}"/>
              </a:ext>
            </a:extLst>
          </p:cNvPr>
          <p:cNvSpPr/>
          <p:nvPr/>
        </p:nvSpPr>
        <p:spPr>
          <a:xfrm>
            <a:off x="117738" y="33683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A417DFF3-2140-4342-A70A-F5ABA636D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46" y="1379126"/>
            <a:ext cx="3926276" cy="256095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D99193E7-2D68-954E-AA53-49FA37990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4990" y="3940084"/>
            <a:ext cx="712014" cy="95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fr-FR" sz="619" b="1" i="1" dirty="0">
                <a:ea typeface="Osaka" charset="-128"/>
                <a:cs typeface="Arial" panose="020B0604020202020204" pitchFamily="34" charset="0"/>
              </a:rPr>
              <a:t>Hong et al., 2017</a:t>
            </a:r>
            <a:endParaRPr lang="fr-FR" altLang="fr-FR" sz="619" b="1" i="1" dirty="0">
              <a:ea typeface="Osaka" charset="-128"/>
              <a:cs typeface="Arial" panose="020B0604020202020204" pitchFamily="34" charset="0"/>
            </a:endParaRPr>
          </a:p>
        </p:txBody>
      </p:sp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DE9BA46F-A182-F044-B547-1D77865E2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9" name="Image 3">
            <a:extLst>
              <a:ext uri="{FF2B5EF4-FFF2-40B4-BE49-F238E27FC236}">
                <a16:creationId xmlns:a16="http://schemas.microsoft.com/office/drawing/2014/main" id="{09F1FDD2-FC8D-0C4F-A8A2-9BE6C2496D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71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" descr="fig-REV.jpg">
            <a:extLst>
              <a:ext uri="{FF2B5EF4-FFF2-40B4-BE49-F238E27FC236}">
                <a16:creationId xmlns:a16="http://schemas.microsoft.com/office/drawing/2014/main" id="{ACEABE58-A887-314E-BF06-00E24BA6DE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92" t="71658" r="22763" b="1491"/>
          <a:stretch/>
        </p:blipFill>
        <p:spPr bwMode="auto">
          <a:xfrm>
            <a:off x="441697" y="3098086"/>
            <a:ext cx="1215653" cy="92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4">
            <a:extLst>
              <a:ext uri="{FF2B5EF4-FFF2-40B4-BE49-F238E27FC236}">
                <a16:creationId xmlns:a16="http://schemas.microsoft.com/office/drawing/2014/main" id="{E9C8D2F7-CBA1-2843-9D01-AC50427CF41D}"/>
              </a:ext>
            </a:extLst>
          </p:cNvPr>
          <p:cNvSpPr txBox="1"/>
          <p:nvPr/>
        </p:nvSpPr>
        <p:spPr>
          <a:xfrm>
            <a:off x="649670" y="995785"/>
            <a:ext cx="848553" cy="230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fr-FR" sz="9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19" name="Image 1" descr="fig-REV.jpg">
            <a:extLst>
              <a:ext uri="{FF2B5EF4-FFF2-40B4-BE49-F238E27FC236}">
                <a16:creationId xmlns:a16="http://schemas.microsoft.com/office/drawing/2014/main" id="{F4624773-36C5-0843-8328-DAC4D217AF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1" t="72527" r="58552" b="1491"/>
          <a:stretch/>
        </p:blipFill>
        <p:spPr bwMode="auto">
          <a:xfrm>
            <a:off x="241405" y="1545289"/>
            <a:ext cx="1619922" cy="9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mit Pfeil 17">
            <a:extLst>
              <a:ext uri="{FF2B5EF4-FFF2-40B4-BE49-F238E27FC236}">
                <a16:creationId xmlns:a16="http://schemas.microsoft.com/office/drawing/2014/main" id="{F2B3EC9A-3852-4742-8F03-8AD2F7DC5BC8}"/>
              </a:ext>
            </a:extLst>
          </p:cNvPr>
          <p:cNvCxnSpPr>
            <a:cxnSpLocks/>
          </p:cNvCxnSpPr>
          <p:nvPr/>
        </p:nvCxnSpPr>
        <p:spPr>
          <a:xfrm>
            <a:off x="1049523" y="2566372"/>
            <a:ext cx="0" cy="224204"/>
          </a:xfrm>
          <a:prstGeom prst="straightConnector1">
            <a:avLst/>
          </a:prstGeom>
          <a:ln w="285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66">
            <a:extLst>
              <a:ext uri="{FF2B5EF4-FFF2-40B4-BE49-F238E27FC236}">
                <a16:creationId xmlns:a16="http://schemas.microsoft.com/office/drawing/2014/main" id="{994CC9B4-9474-234D-A7E9-E39A2FB7C640}"/>
              </a:ext>
            </a:extLst>
          </p:cNvPr>
          <p:cNvSpPr txBox="1"/>
          <p:nvPr/>
        </p:nvSpPr>
        <p:spPr>
          <a:xfrm>
            <a:off x="594422" y="2812136"/>
            <a:ext cx="936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Condensed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70">
            <a:extLst>
              <a:ext uri="{FF2B5EF4-FFF2-40B4-BE49-F238E27FC236}">
                <a16:creationId xmlns:a16="http://schemas.microsoft.com/office/drawing/2014/main" id="{FD4D5A6B-2120-3F42-AE93-09CD3C79C131}"/>
              </a:ext>
            </a:extLst>
          </p:cNvPr>
          <p:cNvSpPr txBox="1"/>
          <p:nvPr/>
        </p:nvSpPr>
        <p:spPr>
          <a:xfrm>
            <a:off x="781190" y="1254176"/>
            <a:ext cx="585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Open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D30EA5-BD71-A14E-BE32-3D522AD0C830}"/>
              </a:ext>
            </a:extLst>
          </p:cNvPr>
          <p:cNvSpPr/>
          <p:nvPr/>
        </p:nvSpPr>
        <p:spPr>
          <a:xfrm>
            <a:off x="156165" y="40774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ACB2A7C9-5D06-C241-883C-F1C501E565A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13945" y="1061597"/>
            <a:ext cx="3051027" cy="2791428"/>
            <a:chOff x="5669736" y="784874"/>
            <a:chExt cx="4533647" cy="4147074"/>
          </a:xfrm>
        </p:grpSpPr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id="{991ED909-9B8C-A243-9987-D8F0E1E7B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9736" y="1296294"/>
              <a:ext cx="2182755" cy="3635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7DD6E631-554F-2343-B5B2-0398A45C3F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2492" y="784874"/>
              <a:ext cx="2350891" cy="3945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 Box 70">
            <a:extLst>
              <a:ext uri="{FF2B5EF4-FFF2-40B4-BE49-F238E27FC236}">
                <a16:creationId xmlns:a16="http://schemas.microsoft.com/office/drawing/2014/main" id="{D2C2D119-AA01-834B-9875-306C97E87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8032" y="4431261"/>
            <a:ext cx="185178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 i="1">
                <a:latin typeface="Arial" charset="0"/>
                <a:cs typeface="Arial" charset="0"/>
              </a:rPr>
              <a:t>Pollicino, Gastroenterology 2006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03691376-F47C-B049-850B-1D66DA40C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657" y="3957477"/>
            <a:ext cx="295119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sz="900" b="1" dirty="0">
                <a:solidFill>
                  <a:srgbClr val="254061"/>
                </a:solidFill>
                <a:latin typeface="Arial" charset="0"/>
                <a:cs typeface="Arial" charset="0"/>
              </a:rPr>
              <a:t>HBV replication is regulated by the acetylation status of </a:t>
            </a:r>
            <a:r>
              <a:rPr lang="en-US" sz="900" b="1" dirty="0" err="1">
                <a:solidFill>
                  <a:srgbClr val="254061"/>
                </a:solidFill>
                <a:latin typeface="Arial" charset="0"/>
                <a:cs typeface="Arial" charset="0"/>
              </a:rPr>
              <a:t>cccDNA</a:t>
            </a:r>
            <a:r>
              <a:rPr lang="en-US" sz="900" b="1" dirty="0">
                <a:solidFill>
                  <a:srgbClr val="254061"/>
                </a:solidFill>
                <a:latin typeface="Arial" charset="0"/>
                <a:cs typeface="Arial" charset="0"/>
              </a:rPr>
              <a:t>-bound H3/H4 histones</a:t>
            </a:r>
          </a:p>
        </p:txBody>
      </p:sp>
      <p:sp>
        <p:nvSpPr>
          <p:cNvPr id="30" name="ZoneTexte 219">
            <a:extLst>
              <a:ext uri="{FF2B5EF4-FFF2-40B4-BE49-F238E27FC236}">
                <a16:creationId xmlns:a16="http://schemas.microsoft.com/office/drawing/2014/main" id="{95252964-C327-5043-AE98-E9910B60699B}"/>
              </a:ext>
            </a:extLst>
          </p:cNvPr>
          <p:cNvSpPr txBox="1"/>
          <p:nvPr/>
        </p:nvSpPr>
        <p:spPr bwMode="auto">
          <a:xfrm>
            <a:off x="4445058" y="596823"/>
            <a:ext cx="2385589" cy="2539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050" b="1" i="1" dirty="0" err="1">
                <a:latin typeface="Arial"/>
                <a:cs typeface="Arial"/>
              </a:rPr>
              <a:t>cccDNA</a:t>
            </a:r>
            <a:r>
              <a:rPr lang="fr-FR" sz="1050" b="1" i="1" dirty="0">
                <a:latin typeface="Arial"/>
                <a:cs typeface="Arial"/>
              </a:rPr>
              <a:t> </a:t>
            </a:r>
            <a:r>
              <a:rPr lang="fr-FR" sz="1050" b="1" i="1" dirty="0" err="1">
                <a:latin typeface="Arial"/>
                <a:cs typeface="Arial"/>
              </a:rPr>
              <a:t>ChIP</a:t>
            </a:r>
            <a:r>
              <a:rPr lang="fr-FR" sz="1050" b="1" i="1" dirty="0">
                <a:latin typeface="Arial"/>
                <a:cs typeface="Arial"/>
              </a:rPr>
              <a:t> – CHB </a:t>
            </a:r>
            <a:r>
              <a:rPr lang="fr-FR" sz="1050" b="1" i="1" dirty="0" err="1">
                <a:latin typeface="Arial"/>
                <a:cs typeface="Arial"/>
              </a:rPr>
              <a:t>liver</a:t>
            </a:r>
            <a:r>
              <a:rPr lang="fr-FR" sz="1050" b="1" i="1" dirty="0">
                <a:latin typeface="Arial"/>
                <a:cs typeface="Arial"/>
              </a:rPr>
              <a:t> biopsies</a:t>
            </a:r>
          </a:p>
        </p:txBody>
      </p:sp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7E4B815B-55BE-1248-8082-3B15FEB2D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35" name="Image 3">
            <a:extLst>
              <a:ext uri="{FF2B5EF4-FFF2-40B4-BE49-F238E27FC236}">
                <a16:creationId xmlns:a16="http://schemas.microsoft.com/office/drawing/2014/main" id="{CCB00E32-0CE0-384E-A4F0-163119C5D1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779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" descr="fig-REV.jpg">
            <a:extLst>
              <a:ext uri="{FF2B5EF4-FFF2-40B4-BE49-F238E27FC236}">
                <a16:creationId xmlns:a16="http://schemas.microsoft.com/office/drawing/2014/main" id="{ACEABE58-A887-314E-BF06-00E24BA6DE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92" t="71658" r="22763" b="1491"/>
          <a:stretch/>
        </p:blipFill>
        <p:spPr bwMode="auto">
          <a:xfrm>
            <a:off x="441697" y="3098086"/>
            <a:ext cx="1215653" cy="92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4">
            <a:extLst>
              <a:ext uri="{FF2B5EF4-FFF2-40B4-BE49-F238E27FC236}">
                <a16:creationId xmlns:a16="http://schemas.microsoft.com/office/drawing/2014/main" id="{E9C8D2F7-CBA1-2843-9D01-AC50427CF41D}"/>
              </a:ext>
            </a:extLst>
          </p:cNvPr>
          <p:cNvSpPr txBox="1"/>
          <p:nvPr/>
        </p:nvSpPr>
        <p:spPr>
          <a:xfrm>
            <a:off x="649670" y="995785"/>
            <a:ext cx="848553" cy="230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fr-FR" sz="9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19" name="Image 1" descr="fig-REV.jpg">
            <a:extLst>
              <a:ext uri="{FF2B5EF4-FFF2-40B4-BE49-F238E27FC236}">
                <a16:creationId xmlns:a16="http://schemas.microsoft.com/office/drawing/2014/main" id="{F4624773-36C5-0843-8328-DAC4D217AF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1" t="72527" r="58552" b="1491"/>
          <a:stretch/>
        </p:blipFill>
        <p:spPr bwMode="auto">
          <a:xfrm>
            <a:off x="241405" y="1545289"/>
            <a:ext cx="1619922" cy="9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mit Pfeil 17">
            <a:extLst>
              <a:ext uri="{FF2B5EF4-FFF2-40B4-BE49-F238E27FC236}">
                <a16:creationId xmlns:a16="http://schemas.microsoft.com/office/drawing/2014/main" id="{F2B3EC9A-3852-4742-8F03-8AD2F7DC5BC8}"/>
              </a:ext>
            </a:extLst>
          </p:cNvPr>
          <p:cNvCxnSpPr>
            <a:cxnSpLocks/>
          </p:cNvCxnSpPr>
          <p:nvPr/>
        </p:nvCxnSpPr>
        <p:spPr>
          <a:xfrm>
            <a:off x="1049523" y="2566372"/>
            <a:ext cx="0" cy="224204"/>
          </a:xfrm>
          <a:prstGeom prst="straightConnector1">
            <a:avLst/>
          </a:prstGeom>
          <a:ln w="285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66">
            <a:extLst>
              <a:ext uri="{FF2B5EF4-FFF2-40B4-BE49-F238E27FC236}">
                <a16:creationId xmlns:a16="http://schemas.microsoft.com/office/drawing/2014/main" id="{994CC9B4-9474-234D-A7E9-E39A2FB7C640}"/>
              </a:ext>
            </a:extLst>
          </p:cNvPr>
          <p:cNvSpPr txBox="1"/>
          <p:nvPr/>
        </p:nvSpPr>
        <p:spPr>
          <a:xfrm>
            <a:off x="594422" y="2812136"/>
            <a:ext cx="936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Condensed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70">
            <a:extLst>
              <a:ext uri="{FF2B5EF4-FFF2-40B4-BE49-F238E27FC236}">
                <a16:creationId xmlns:a16="http://schemas.microsoft.com/office/drawing/2014/main" id="{FD4D5A6B-2120-3F42-AE93-09CD3C79C131}"/>
              </a:ext>
            </a:extLst>
          </p:cNvPr>
          <p:cNvSpPr txBox="1"/>
          <p:nvPr/>
        </p:nvSpPr>
        <p:spPr>
          <a:xfrm>
            <a:off x="781190" y="1254176"/>
            <a:ext cx="585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Open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D30EA5-BD71-A14E-BE32-3D522AD0C830}"/>
              </a:ext>
            </a:extLst>
          </p:cNvPr>
          <p:cNvSpPr/>
          <p:nvPr/>
        </p:nvSpPr>
        <p:spPr>
          <a:xfrm>
            <a:off x="156165" y="40774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ACB2A7C9-5D06-C241-883C-F1C501E565A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13945" y="1061597"/>
            <a:ext cx="3051027" cy="2791428"/>
            <a:chOff x="5669736" y="784874"/>
            <a:chExt cx="4533647" cy="4147074"/>
          </a:xfrm>
        </p:grpSpPr>
        <p:pic>
          <p:nvPicPr>
            <p:cNvPr id="26" name="Picture 3">
              <a:extLst>
                <a:ext uri="{FF2B5EF4-FFF2-40B4-BE49-F238E27FC236}">
                  <a16:creationId xmlns:a16="http://schemas.microsoft.com/office/drawing/2014/main" id="{991ED909-9B8C-A243-9987-D8F0E1E7B1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9736" y="1296294"/>
              <a:ext cx="2182755" cy="3635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7DD6E631-554F-2343-B5B2-0398A45C3F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2492" y="784874"/>
              <a:ext cx="2350891" cy="3945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 Box 70">
            <a:extLst>
              <a:ext uri="{FF2B5EF4-FFF2-40B4-BE49-F238E27FC236}">
                <a16:creationId xmlns:a16="http://schemas.microsoft.com/office/drawing/2014/main" id="{D2C2D119-AA01-834B-9875-306C97E87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6063" y="4559505"/>
            <a:ext cx="185178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 i="1">
                <a:latin typeface="Arial" charset="0"/>
                <a:cs typeface="Arial" charset="0"/>
              </a:rPr>
              <a:t>Pollicino, Gastroenterology 2006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03691376-F47C-B049-850B-1D66DA40C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657" y="3957477"/>
            <a:ext cx="2951194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sz="900" b="1" dirty="0">
                <a:solidFill>
                  <a:srgbClr val="254061"/>
                </a:solidFill>
                <a:latin typeface="Arial" charset="0"/>
                <a:cs typeface="Arial" charset="0"/>
              </a:rPr>
              <a:t>HBV replication is regulated by the acetylation status of </a:t>
            </a:r>
            <a:r>
              <a:rPr lang="en-US" sz="900" b="1" dirty="0" err="1">
                <a:solidFill>
                  <a:srgbClr val="254061"/>
                </a:solidFill>
                <a:latin typeface="Arial" charset="0"/>
                <a:cs typeface="Arial" charset="0"/>
              </a:rPr>
              <a:t>cccDNA</a:t>
            </a:r>
            <a:r>
              <a:rPr lang="en-US" sz="900" b="1" dirty="0">
                <a:solidFill>
                  <a:srgbClr val="254061"/>
                </a:solidFill>
                <a:latin typeface="Arial" charset="0"/>
                <a:cs typeface="Arial" charset="0"/>
              </a:rPr>
              <a:t>-bound H3/H4 histones</a:t>
            </a:r>
          </a:p>
        </p:txBody>
      </p:sp>
      <p:sp>
        <p:nvSpPr>
          <p:cNvPr id="30" name="ZoneTexte 219">
            <a:extLst>
              <a:ext uri="{FF2B5EF4-FFF2-40B4-BE49-F238E27FC236}">
                <a16:creationId xmlns:a16="http://schemas.microsoft.com/office/drawing/2014/main" id="{95252964-C327-5043-AE98-E9910B60699B}"/>
              </a:ext>
            </a:extLst>
          </p:cNvPr>
          <p:cNvSpPr txBox="1"/>
          <p:nvPr/>
        </p:nvSpPr>
        <p:spPr bwMode="auto">
          <a:xfrm>
            <a:off x="4445058" y="596823"/>
            <a:ext cx="2385589" cy="25391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050" b="1" i="1" dirty="0" err="1">
                <a:latin typeface="Arial"/>
                <a:cs typeface="Arial"/>
              </a:rPr>
              <a:t>cccDNA</a:t>
            </a:r>
            <a:r>
              <a:rPr lang="fr-FR" sz="1050" b="1" i="1" dirty="0">
                <a:latin typeface="Arial"/>
                <a:cs typeface="Arial"/>
              </a:rPr>
              <a:t> </a:t>
            </a:r>
            <a:r>
              <a:rPr lang="fr-FR" sz="1050" b="1" i="1" dirty="0" err="1">
                <a:latin typeface="Arial"/>
                <a:cs typeface="Arial"/>
              </a:rPr>
              <a:t>ChIP</a:t>
            </a:r>
            <a:r>
              <a:rPr lang="fr-FR" sz="1050" b="1" i="1" dirty="0">
                <a:latin typeface="Arial"/>
                <a:cs typeface="Arial"/>
              </a:rPr>
              <a:t> – CHB </a:t>
            </a:r>
            <a:r>
              <a:rPr lang="fr-FR" sz="1050" b="1" i="1" dirty="0" err="1">
                <a:latin typeface="Arial"/>
                <a:cs typeface="Arial"/>
              </a:rPr>
              <a:t>liver</a:t>
            </a:r>
            <a:r>
              <a:rPr lang="fr-FR" sz="1050" b="1" i="1" dirty="0">
                <a:latin typeface="Arial"/>
                <a:cs typeface="Arial"/>
              </a:rPr>
              <a:t> biopsies</a:t>
            </a:r>
          </a:p>
        </p:txBody>
      </p:sp>
      <p:pic>
        <p:nvPicPr>
          <p:cNvPr id="15" name="Picture 14" descr="Chart&#10;&#10;Description automatically generated">
            <a:extLst>
              <a:ext uri="{FF2B5EF4-FFF2-40B4-BE49-F238E27FC236}">
                <a16:creationId xmlns:a16="http://schemas.microsoft.com/office/drawing/2014/main" id="{67945765-4E6D-004B-9247-A58DD46F7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01" y="3088029"/>
            <a:ext cx="1565270" cy="1289596"/>
          </a:xfrm>
          <a:prstGeom prst="rect">
            <a:avLst/>
          </a:prstGeom>
        </p:spPr>
      </p:pic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645875CD-9F1F-3149-9497-2572BEEAF2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038" y="3042968"/>
            <a:ext cx="1709163" cy="1466538"/>
          </a:xfrm>
          <a:prstGeom prst="rect">
            <a:avLst/>
          </a:prstGeom>
        </p:spPr>
      </p:pic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E7444ACC-517D-4F49-9BEB-C9F27A1EC4D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" b="1"/>
          <a:stretch/>
        </p:blipFill>
        <p:spPr>
          <a:xfrm>
            <a:off x="6478306" y="1925868"/>
            <a:ext cx="1851789" cy="836498"/>
          </a:xfrm>
          <a:prstGeom prst="rect">
            <a:avLst/>
          </a:prstGeom>
        </p:spPr>
      </p:pic>
      <p:pic>
        <p:nvPicPr>
          <p:cNvPr id="25" name="Picture 24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68A65A11-EB5D-3D48-84C0-86C3D6A03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306" y="1405838"/>
            <a:ext cx="1823108" cy="26691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7BB6424-18D1-8E4A-8891-ED0F73D0B414}"/>
              </a:ext>
            </a:extLst>
          </p:cNvPr>
          <p:cNvSpPr txBox="1"/>
          <p:nvPr/>
        </p:nvSpPr>
        <p:spPr>
          <a:xfrm>
            <a:off x="6931878" y="4559505"/>
            <a:ext cx="185178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900" i="1">
                <a:latin typeface="Arial" panose="020B0604020202020204" pitchFamily="34" charset="0"/>
                <a:cs typeface="Arial" panose="020B0604020202020204" pitchFamily="34" charset="0"/>
              </a:rPr>
              <a:t>Lebossé et al., Sci Reports 2020</a:t>
            </a:r>
          </a:p>
        </p:txBody>
      </p:sp>
      <p:pic>
        <p:nvPicPr>
          <p:cNvPr id="33" name="Picture 32" descr="Logo, company name&#10;&#10;Description automatically generated">
            <a:extLst>
              <a:ext uri="{FF2B5EF4-FFF2-40B4-BE49-F238E27FC236}">
                <a16:creationId xmlns:a16="http://schemas.microsoft.com/office/drawing/2014/main" id="{A4A2203A-BEBE-B74F-A5E3-71990DB8E4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34" name="Image 3">
            <a:extLst>
              <a:ext uri="{FF2B5EF4-FFF2-40B4-BE49-F238E27FC236}">
                <a16:creationId xmlns:a16="http://schemas.microsoft.com/office/drawing/2014/main" id="{055953EE-3944-A449-AF79-1FBD26473E3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6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85">
            <a:extLst>
              <a:ext uri="{FF2B5EF4-FFF2-40B4-BE49-F238E27FC236}">
                <a16:creationId xmlns:a16="http://schemas.microsoft.com/office/drawing/2014/main" id="{46B83EF2-5896-004C-BFE8-6B37016AB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18" y="3187083"/>
            <a:ext cx="1748493" cy="1489455"/>
          </a:xfrm>
          <a:prstGeom prst="rect">
            <a:avLst/>
          </a:prstGeom>
        </p:spPr>
      </p:pic>
      <p:grpSp>
        <p:nvGrpSpPr>
          <p:cNvPr id="27" name="Grouper 289">
            <a:extLst>
              <a:ext uri="{FF2B5EF4-FFF2-40B4-BE49-F238E27FC236}">
                <a16:creationId xmlns:a16="http://schemas.microsoft.com/office/drawing/2014/main" id="{C622DC36-75B2-8A40-BECE-BE0E668F0772}"/>
              </a:ext>
            </a:extLst>
          </p:cNvPr>
          <p:cNvGrpSpPr>
            <a:grpSpLocks noChangeAspect="1"/>
          </p:cNvGrpSpPr>
          <p:nvPr/>
        </p:nvGrpSpPr>
        <p:grpSpPr>
          <a:xfrm>
            <a:off x="6266023" y="1250275"/>
            <a:ext cx="1867051" cy="1936808"/>
            <a:chOff x="584869" y="4292782"/>
            <a:chExt cx="2396245" cy="2326654"/>
          </a:xfrm>
        </p:grpSpPr>
        <p:pic>
          <p:nvPicPr>
            <p:cNvPr id="28" name="Image 284">
              <a:extLst>
                <a:ext uri="{FF2B5EF4-FFF2-40B4-BE49-F238E27FC236}">
                  <a16:creationId xmlns:a16="http://schemas.microsoft.com/office/drawing/2014/main" id="{E8B7CF9A-1E8A-104A-AF1C-D53EC08AE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166" y="4292783"/>
              <a:ext cx="2393948" cy="2260600"/>
            </a:xfrm>
            <a:prstGeom prst="rect">
              <a:avLst/>
            </a:prstGeom>
          </p:spPr>
        </p:pic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734B5DD-BA17-5E4A-918F-BDD820EBB1C2}"/>
                </a:ext>
              </a:extLst>
            </p:cNvPr>
            <p:cNvSpPr/>
            <p:nvPr/>
          </p:nvSpPr>
          <p:spPr>
            <a:xfrm>
              <a:off x="587166" y="4292782"/>
              <a:ext cx="251033" cy="495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19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203E4CF-D817-1746-81A9-E3BC8265809E}"/>
                </a:ext>
              </a:extLst>
            </p:cNvPr>
            <p:cNvSpPr/>
            <p:nvPr/>
          </p:nvSpPr>
          <p:spPr>
            <a:xfrm>
              <a:off x="584869" y="6124320"/>
              <a:ext cx="251033" cy="495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19"/>
            </a:p>
          </p:txBody>
        </p:sp>
      </p:grpSp>
      <p:sp>
        <p:nvSpPr>
          <p:cNvPr id="31" name="ZoneTexte 286">
            <a:extLst>
              <a:ext uri="{FF2B5EF4-FFF2-40B4-BE49-F238E27FC236}">
                <a16:creationId xmlns:a16="http://schemas.microsoft.com/office/drawing/2014/main" id="{441DF72B-0678-8B4F-A7A8-5BC195FFD20A}"/>
              </a:ext>
            </a:extLst>
          </p:cNvPr>
          <p:cNvSpPr txBox="1"/>
          <p:nvPr/>
        </p:nvSpPr>
        <p:spPr>
          <a:xfrm>
            <a:off x="6826048" y="4737740"/>
            <a:ext cx="15440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Ren</a:t>
            </a:r>
            <a:r>
              <a:rPr lang="fr-FR" sz="900" b="1" i="1" dirty="0">
                <a:latin typeface="Arial" panose="020B0604020202020204" pitchFamily="34" charset="0"/>
                <a:cs typeface="Arial" panose="020B0604020202020204" pitchFamily="34" charset="0"/>
              </a:rPr>
              <a:t>, 2018; </a:t>
            </a:r>
            <a:r>
              <a:rPr lang="fr-FR" sz="9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Flecken</a:t>
            </a:r>
            <a:r>
              <a:rPr lang="fr-FR" sz="900" b="1" i="1" dirty="0">
                <a:latin typeface="Arial" panose="020B0604020202020204" pitchFamily="34" charset="0"/>
                <a:cs typeface="Arial" panose="020B0604020202020204" pitchFamily="34" charset="0"/>
              </a:rPr>
              <a:t>, 2019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8C6DBF-C550-4047-B6B2-5D4D53E4B9FD}"/>
              </a:ext>
            </a:extLst>
          </p:cNvPr>
          <p:cNvSpPr/>
          <p:nvPr/>
        </p:nvSpPr>
        <p:spPr>
          <a:xfrm>
            <a:off x="5719273" y="1051300"/>
            <a:ext cx="3240092" cy="2539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GB" sz="1050" b="1" i="1" dirty="0" err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cccDNA-ChIP-Seq</a:t>
            </a:r>
            <a:r>
              <a:rPr lang="en-GB" sz="1050" b="1" i="1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assay - CHB liver biopsies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92D3B1-8576-D642-A3C2-3ABA71B41498}"/>
              </a:ext>
            </a:extLst>
          </p:cNvPr>
          <p:cNvSpPr/>
          <p:nvPr/>
        </p:nvSpPr>
        <p:spPr>
          <a:xfrm>
            <a:off x="397239" y="51737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pic>
        <p:nvPicPr>
          <p:cNvPr id="35" name="Image 1" descr="fig-REV.jpg">
            <a:extLst>
              <a:ext uri="{FF2B5EF4-FFF2-40B4-BE49-F238E27FC236}">
                <a16:creationId xmlns:a16="http://schemas.microsoft.com/office/drawing/2014/main" id="{84795B75-07E1-854F-BA74-B634ACD56B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92" t="71658" r="22763" b="1491"/>
          <a:stretch/>
        </p:blipFill>
        <p:spPr bwMode="auto">
          <a:xfrm>
            <a:off x="263805" y="3098086"/>
            <a:ext cx="1215653" cy="92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ZoneTexte 4">
            <a:extLst>
              <a:ext uri="{FF2B5EF4-FFF2-40B4-BE49-F238E27FC236}">
                <a16:creationId xmlns:a16="http://schemas.microsoft.com/office/drawing/2014/main" id="{D0F4D9FD-43E3-564F-B55F-83024467BA28}"/>
              </a:ext>
            </a:extLst>
          </p:cNvPr>
          <p:cNvSpPr txBox="1"/>
          <p:nvPr/>
        </p:nvSpPr>
        <p:spPr>
          <a:xfrm>
            <a:off x="533028" y="1020220"/>
            <a:ext cx="820491" cy="230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fr-FR" sz="9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37" name="Image 1" descr="fig-REV.jpg">
            <a:extLst>
              <a:ext uri="{FF2B5EF4-FFF2-40B4-BE49-F238E27FC236}">
                <a16:creationId xmlns:a16="http://schemas.microsoft.com/office/drawing/2014/main" id="{5EBBE13E-C5E0-0D41-B004-15C8F52876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1" t="72527" r="58552" b="1491"/>
          <a:stretch/>
        </p:blipFill>
        <p:spPr bwMode="auto">
          <a:xfrm>
            <a:off x="63513" y="1545289"/>
            <a:ext cx="1619922" cy="9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Gerade Verbindung mit Pfeil 17">
            <a:extLst>
              <a:ext uri="{FF2B5EF4-FFF2-40B4-BE49-F238E27FC236}">
                <a16:creationId xmlns:a16="http://schemas.microsoft.com/office/drawing/2014/main" id="{5A84E1FA-AD34-4449-AC41-0DC22C5AAA60}"/>
              </a:ext>
            </a:extLst>
          </p:cNvPr>
          <p:cNvCxnSpPr>
            <a:cxnSpLocks/>
          </p:cNvCxnSpPr>
          <p:nvPr/>
        </p:nvCxnSpPr>
        <p:spPr>
          <a:xfrm>
            <a:off x="871631" y="2566372"/>
            <a:ext cx="0" cy="224204"/>
          </a:xfrm>
          <a:prstGeom prst="straightConnector1">
            <a:avLst/>
          </a:prstGeom>
          <a:ln w="285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66">
            <a:extLst>
              <a:ext uri="{FF2B5EF4-FFF2-40B4-BE49-F238E27FC236}">
                <a16:creationId xmlns:a16="http://schemas.microsoft.com/office/drawing/2014/main" id="{32C753F8-E2B2-2840-B7C3-AE9C00DA42DA}"/>
              </a:ext>
            </a:extLst>
          </p:cNvPr>
          <p:cNvSpPr txBox="1"/>
          <p:nvPr/>
        </p:nvSpPr>
        <p:spPr>
          <a:xfrm>
            <a:off x="416530" y="2812136"/>
            <a:ext cx="936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Condensed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70">
            <a:extLst>
              <a:ext uri="{FF2B5EF4-FFF2-40B4-BE49-F238E27FC236}">
                <a16:creationId xmlns:a16="http://schemas.microsoft.com/office/drawing/2014/main" id="{478B0095-5A4E-814A-A0D5-E8FBAB1C9B97}"/>
              </a:ext>
            </a:extLst>
          </p:cNvPr>
          <p:cNvSpPr txBox="1"/>
          <p:nvPr/>
        </p:nvSpPr>
        <p:spPr>
          <a:xfrm>
            <a:off x="603298" y="1254176"/>
            <a:ext cx="585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Open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4">
            <a:extLst>
              <a:ext uri="{FF2B5EF4-FFF2-40B4-BE49-F238E27FC236}">
                <a16:creationId xmlns:a16="http://schemas.microsoft.com/office/drawing/2014/main" id="{DCCE51CC-36A9-2742-912F-7D147840D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408" y="4711938"/>
            <a:ext cx="1257075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7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Tropberger</a:t>
            </a:r>
            <a:r>
              <a:rPr 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, PNAS 2015</a:t>
            </a:r>
          </a:p>
        </p:txBody>
      </p:sp>
      <p:pic>
        <p:nvPicPr>
          <p:cNvPr id="46" name="Picture 10">
            <a:extLst>
              <a:ext uri="{FF2B5EF4-FFF2-40B4-BE49-F238E27FC236}">
                <a16:creationId xmlns:a16="http://schemas.microsoft.com/office/drawing/2014/main" id="{6D350D9E-9D36-B843-8037-7BAF58F651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1400" y="3042968"/>
            <a:ext cx="2231280" cy="1559271"/>
          </a:xfrm>
          <a:prstGeom prst="rect">
            <a:avLst/>
          </a:prstGeom>
        </p:spPr>
      </p:pic>
      <p:grpSp>
        <p:nvGrpSpPr>
          <p:cNvPr id="47" name="Group 4">
            <a:extLst>
              <a:ext uri="{FF2B5EF4-FFF2-40B4-BE49-F238E27FC236}">
                <a16:creationId xmlns:a16="http://schemas.microsoft.com/office/drawing/2014/main" id="{2198F965-FC2A-2541-B9C9-59C6C60F354D}"/>
              </a:ext>
            </a:extLst>
          </p:cNvPr>
          <p:cNvGrpSpPr>
            <a:grpSpLocks/>
          </p:cNvGrpSpPr>
          <p:nvPr/>
        </p:nvGrpSpPr>
        <p:grpSpPr bwMode="auto">
          <a:xfrm>
            <a:off x="2119357" y="641527"/>
            <a:ext cx="2998785" cy="2339478"/>
            <a:chOff x="600650" y="1140805"/>
            <a:chExt cx="3998135" cy="3119101"/>
          </a:xfrm>
        </p:grpSpPr>
        <p:grpSp>
          <p:nvGrpSpPr>
            <p:cNvPr id="48" name="Group 3">
              <a:extLst>
                <a:ext uri="{FF2B5EF4-FFF2-40B4-BE49-F238E27FC236}">
                  <a16:creationId xmlns:a16="http://schemas.microsoft.com/office/drawing/2014/main" id="{E5DB0784-6F72-2B46-806E-324A78AD19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0650" y="1698421"/>
              <a:ext cx="3998135" cy="2561485"/>
              <a:chOff x="363588" y="1308962"/>
              <a:chExt cx="3998135" cy="2561485"/>
            </a:xfrm>
          </p:grpSpPr>
          <p:pic>
            <p:nvPicPr>
              <p:cNvPr id="50" name="Picture 3">
                <a:extLst>
                  <a:ext uri="{FF2B5EF4-FFF2-40B4-BE49-F238E27FC236}">
                    <a16:creationId xmlns:a16="http://schemas.microsoft.com/office/drawing/2014/main" id="{5A8F8F43-D9B1-754F-BA1A-1E70A45D1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2" t="50000" r="45894"/>
              <a:stretch>
                <a:fillRect/>
              </a:stretch>
            </p:blipFill>
            <p:spPr bwMode="auto">
              <a:xfrm>
                <a:off x="363588" y="1308962"/>
                <a:ext cx="1800000" cy="11513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blipFill dpi="0" rotWithShape="0">
                      <a:blip/>
                      <a:srcRect l="1312" t="50000" r="45894"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1" name="Picture 3">
                <a:extLst>
                  <a:ext uri="{FF2B5EF4-FFF2-40B4-BE49-F238E27FC236}">
                    <a16:creationId xmlns:a16="http://schemas.microsoft.com/office/drawing/2014/main" id="{AEFC1855-BBC9-6844-B473-08C00A24D8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88" r="74181" b="64059"/>
              <a:stretch>
                <a:fillRect/>
              </a:stretch>
            </p:blipFill>
            <p:spPr bwMode="auto">
              <a:xfrm>
                <a:off x="408514" y="2589916"/>
                <a:ext cx="1799996" cy="11709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blipFill dpi="0" rotWithShape="0">
                      <a:blip/>
                      <a:srcRect t="4788" r="74181" b="64059"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3">
                <a:extLst>
                  <a:ext uri="{FF2B5EF4-FFF2-40B4-BE49-F238E27FC236}">
                    <a16:creationId xmlns:a16="http://schemas.microsoft.com/office/drawing/2014/main" id="{BBA707D6-1264-9944-9D1E-E8C0F8252A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661" r="74181"/>
              <a:stretch>
                <a:fillRect/>
              </a:stretch>
            </p:blipFill>
            <p:spPr bwMode="auto">
              <a:xfrm>
                <a:off x="2490061" y="1354260"/>
                <a:ext cx="1871662" cy="25161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blipFill dpi="0" rotWithShape="0">
                      <a:blip/>
                      <a:srcRect t="35661" r="74181"/>
                      <a:stretch>
                        <a:fillRect/>
                      </a:stretch>
                    </a:blip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FFFFFF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49" name="ZoneTexte 219">
              <a:extLst>
                <a:ext uri="{FF2B5EF4-FFF2-40B4-BE49-F238E27FC236}">
                  <a16:creationId xmlns:a16="http://schemas.microsoft.com/office/drawing/2014/main" id="{81B4F677-AEB5-B74A-8DC3-0AD8FE1CA9D8}"/>
                </a:ext>
              </a:extLst>
            </p:cNvPr>
            <p:cNvSpPr txBox="1"/>
            <p:nvPr/>
          </p:nvSpPr>
          <p:spPr>
            <a:xfrm>
              <a:off x="1321943" y="1140805"/>
              <a:ext cx="2879549" cy="33853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1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ChIP-Seq</a:t>
              </a:r>
              <a:r>
                <a:rPr lang="fr-FR" sz="105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 - HBV </a:t>
              </a:r>
              <a:r>
                <a:rPr lang="fr-FR" sz="1050" b="1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infected</a:t>
              </a:r>
              <a:r>
                <a:rPr lang="fr-FR" sz="105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 PHH</a:t>
              </a:r>
            </a:p>
          </p:txBody>
        </p:sp>
      </p:grpSp>
      <p:pic>
        <p:nvPicPr>
          <p:cNvPr id="33" name="Picture 32" descr="Logo, company name&#10;&#10;Description automatically generated">
            <a:extLst>
              <a:ext uri="{FF2B5EF4-FFF2-40B4-BE49-F238E27FC236}">
                <a16:creationId xmlns:a16="http://schemas.microsoft.com/office/drawing/2014/main" id="{95D98E86-4CF2-EB49-BDAE-D0ABE11690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45" name="Image 3">
            <a:extLst>
              <a:ext uri="{FF2B5EF4-FFF2-40B4-BE49-F238E27FC236}">
                <a16:creationId xmlns:a16="http://schemas.microsoft.com/office/drawing/2014/main" id="{AB7AEB8F-47EE-DE4C-A8C7-1BCAF4DF044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07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AE90B0C-BD74-344D-A245-AC0A494A23D0}"/>
              </a:ext>
            </a:extLst>
          </p:cNvPr>
          <p:cNvGrpSpPr>
            <a:grpSpLocks noChangeAspect="1"/>
          </p:cNvGrpSpPr>
          <p:nvPr/>
        </p:nvGrpSpPr>
        <p:grpSpPr>
          <a:xfrm>
            <a:off x="173530" y="2254303"/>
            <a:ext cx="4426881" cy="1945945"/>
            <a:chOff x="942503" y="836712"/>
            <a:chExt cx="6967303" cy="3062182"/>
          </a:xfrm>
        </p:grpSpPr>
        <p:grpSp>
          <p:nvGrpSpPr>
            <p:cNvPr id="215042" name="Group 2">
              <a:extLst>
                <a:ext uri="{FF2B5EF4-FFF2-40B4-BE49-F238E27FC236}">
                  <a16:creationId xmlns:a16="http://schemas.microsoft.com/office/drawing/2014/main" id="{643C0214-82FE-8449-9A17-F8BC38E4DB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7727" y="2697262"/>
              <a:ext cx="3581400" cy="831850"/>
              <a:chOff x="2304" y="1929"/>
              <a:chExt cx="2256" cy="524"/>
            </a:xfrm>
          </p:grpSpPr>
          <p:pic>
            <p:nvPicPr>
              <p:cNvPr id="215043" name="Picture 3" descr="Calabrò chip copia">
                <a:extLst>
                  <a:ext uri="{FF2B5EF4-FFF2-40B4-BE49-F238E27FC236}">
                    <a16:creationId xmlns:a16="http://schemas.microsoft.com/office/drawing/2014/main" id="{E61F1388-9935-F148-A7AA-9A7C17993E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474"/>
              <a:stretch>
                <a:fillRect/>
              </a:stretch>
            </p:blipFill>
            <p:spPr bwMode="auto">
              <a:xfrm>
                <a:off x="2640" y="1929"/>
                <a:ext cx="1583" cy="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44" name="Picture 4" descr="celeste chip copia">
                <a:extLst>
                  <a:ext uri="{FF2B5EF4-FFF2-40B4-BE49-F238E27FC236}">
                    <a16:creationId xmlns:a16="http://schemas.microsoft.com/office/drawing/2014/main" id="{80622089-BAE6-774B-89C4-024EE33990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691"/>
              <a:stretch>
                <a:fillRect/>
              </a:stretch>
            </p:blipFill>
            <p:spPr bwMode="auto">
              <a:xfrm>
                <a:off x="2640" y="2208"/>
                <a:ext cx="1584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45" name="Picture 5" descr="IgG celeste copia">
                <a:extLst>
                  <a:ext uri="{FF2B5EF4-FFF2-40B4-BE49-F238E27FC236}">
                    <a16:creationId xmlns:a16="http://schemas.microsoft.com/office/drawing/2014/main" id="{CBF71550-E735-C845-B007-AB8796B274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lum bright="-8000" contrast="-1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72" y="2208"/>
                <a:ext cx="288" cy="2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46" name="Picture 6" descr="IgG calabrò copia">
                <a:extLst>
                  <a:ext uri="{FF2B5EF4-FFF2-40B4-BE49-F238E27FC236}">
                    <a16:creationId xmlns:a16="http://schemas.microsoft.com/office/drawing/2014/main" id="{A674DE42-AA50-404D-A1C7-C158B5E467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lum bright="-1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61"/>
              <a:stretch>
                <a:fillRect/>
              </a:stretch>
            </p:blipFill>
            <p:spPr bwMode="auto">
              <a:xfrm>
                <a:off x="4272" y="1930"/>
                <a:ext cx="288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47" name="Picture 7" descr="input calabrò copia">
                <a:extLst>
                  <a:ext uri="{FF2B5EF4-FFF2-40B4-BE49-F238E27FC236}">
                    <a16:creationId xmlns:a16="http://schemas.microsoft.com/office/drawing/2014/main" id="{BF72B284-3C7A-8D4C-A4C1-90343BB8BD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lum bright="-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271"/>
              <a:stretch>
                <a:fillRect/>
              </a:stretch>
            </p:blipFill>
            <p:spPr bwMode="auto">
              <a:xfrm>
                <a:off x="2304" y="1929"/>
                <a:ext cx="288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48" name="Picture 8" descr="Input Celeste 2 copia">
                <a:extLst>
                  <a:ext uri="{FF2B5EF4-FFF2-40B4-BE49-F238E27FC236}">
                    <a16:creationId xmlns:a16="http://schemas.microsoft.com/office/drawing/2014/main" id="{5BF3381D-E6B1-9A42-9FFA-E1ECC17156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lum bright="-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541"/>
              <a:stretch>
                <a:fillRect/>
              </a:stretch>
            </p:blipFill>
            <p:spPr bwMode="auto">
              <a:xfrm>
                <a:off x="2307" y="2208"/>
                <a:ext cx="285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15049" name="Group 9">
              <a:extLst>
                <a:ext uri="{FF2B5EF4-FFF2-40B4-BE49-F238E27FC236}">
                  <a16:creationId xmlns:a16="http://schemas.microsoft.com/office/drawing/2014/main" id="{A8CAE544-38A2-D145-883D-86F935C08F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7727" y="1789212"/>
              <a:ext cx="3575050" cy="819150"/>
              <a:chOff x="2304" y="1400"/>
              <a:chExt cx="2252" cy="516"/>
            </a:xfrm>
          </p:grpSpPr>
          <p:pic>
            <p:nvPicPr>
              <p:cNvPr id="215050" name="Picture 10" descr="capellupo chip copia">
                <a:extLst>
                  <a:ext uri="{FF2B5EF4-FFF2-40B4-BE49-F238E27FC236}">
                    <a16:creationId xmlns:a16="http://schemas.microsoft.com/office/drawing/2014/main" id="{824448C1-84DC-B948-BBD7-E95486DEAC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lum bright="-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1" t="4073" b="4073"/>
              <a:stretch>
                <a:fillRect/>
              </a:stretch>
            </p:blipFill>
            <p:spPr bwMode="auto">
              <a:xfrm>
                <a:off x="2640" y="1663"/>
                <a:ext cx="1578" cy="2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51" name="Picture 11" descr="Chirchiglia chip copia">
                <a:extLst>
                  <a:ext uri="{FF2B5EF4-FFF2-40B4-BE49-F238E27FC236}">
                    <a16:creationId xmlns:a16="http://schemas.microsoft.com/office/drawing/2014/main" id="{AD871283-8038-374A-A170-6F3B13BAFA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lum bright="-1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34"/>
              <a:stretch>
                <a:fillRect/>
              </a:stretch>
            </p:blipFill>
            <p:spPr bwMode="auto">
              <a:xfrm>
                <a:off x="2637" y="1401"/>
                <a:ext cx="1587" cy="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52" name="Picture 12" descr="IgG copia">
                <a:extLst>
                  <a:ext uri="{FF2B5EF4-FFF2-40B4-BE49-F238E27FC236}">
                    <a16:creationId xmlns:a16="http://schemas.microsoft.com/office/drawing/2014/main" id="{D21AD7BB-F04F-0045-9A3F-F5BBE7A1C4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lum bright="-1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124"/>
              <a:stretch>
                <a:fillRect/>
              </a:stretch>
            </p:blipFill>
            <p:spPr bwMode="auto">
              <a:xfrm>
                <a:off x="4268" y="1658"/>
                <a:ext cx="288" cy="2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53" name="Picture 13" descr="IgG copia">
                <a:extLst>
                  <a:ext uri="{FF2B5EF4-FFF2-40B4-BE49-F238E27FC236}">
                    <a16:creationId xmlns:a16="http://schemas.microsoft.com/office/drawing/2014/main" id="{050C9767-33CF-2047-8BE7-92C0699FBE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lum bright="-1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49"/>
              <a:stretch>
                <a:fillRect/>
              </a:stretch>
            </p:blipFill>
            <p:spPr bwMode="auto">
              <a:xfrm>
                <a:off x="4268" y="1400"/>
                <a:ext cx="288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54" name="Picture 14" descr="input capellupo e chirchiglia copia">
                <a:extLst>
                  <a:ext uri="{FF2B5EF4-FFF2-40B4-BE49-F238E27FC236}">
                    <a16:creationId xmlns:a16="http://schemas.microsoft.com/office/drawing/2014/main" id="{CF5920D9-FAC3-E946-89B9-7D7A811A4D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lum bright="8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493" t="33070" r="1312" b="11810"/>
              <a:stretch>
                <a:fillRect/>
              </a:stretch>
            </p:blipFill>
            <p:spPr bwMode="auto">
              <a:xfrm>
                <a:off x="2304" y="1668"/>
                <a:ext cx="288" cy="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5055" name="Picture 15" descr="input capellupo e chirchiglia copia">
                <a:extLst>
                  <a:ext uri="{FF2B5EF4-FFF2-40B4-BE49-F238E27FC236}">
                    <a16:creationId xmlns:a16="http://schemas.microsoft.com/office/drawing/2014/main" id="{CD63A73A-5DB8-E748-932C-66868AB797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lum bright="6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98" t="28346" r="48557" b="14174"/>
              <a:stretch>
                <a:fillRect/>
              </a:stretch>
            </p:blipFill>
            <p:spPr bwMode="auto">
              <a:xfrm>
                <a:off x="2304" y="1400"/>
                <a:ext cx="288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15056" name="Text Box 16">
              <a:extLst>
                <a:ext uri="{FF2B5EF4-FFF2-40B4-BE49-F238E27FC236}">
                  <a16:creationId xmlns:a16="http://schemas.microsoft.com/office/drawing/2014/main" id="{F00D7654-5C0E-6645-B5E6-73E4011CDE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3885" y="1431595"/>
              <a:ext cx="4001835" cy="435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buFontTx/>
                <a:buNone/>
              </a:pPr>
              <a:r>
                <a:rPr lang="en-GB" altLang="fr-F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Input   1    2   3    4    5    6    IgG </a:t>
              </a:r>
            </a:p>
          </p:txBody>
        </p:sp>
        <p:sp>
          <p:nvSpPr>
            <p:cNvPr id="215057" name="Line 17">
              <a:extLst>
                <a:ext uri="{FF2B5EF4-FFF2-40B4-BE49-F238E27FC236}">
                  <a16:creationId xmlns:a16="http://schemas.microsoft.com/office/drawing/2014/main" id="{61CE8DCD-E0C3-8E4A-B9C5-C690B8D352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11127" y="1319312"/>
              <a:ext cx="30480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05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058" name="Text Box 18">
              <a:extLst>
                <a:ext uri="{FF2B5EF4-FFF2-40B4-BE49-F238E27FC236}">
                  <a16:creationId xmlns:a16="http://schemas.microsoft.com/office/drawing/2014/main" id="{CD0AD45A-7041-494F-91C6-9C3A24B48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5152" y="836712"/>
              <a:ext cx="2046582" cy="4722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>
                <a:buFontTx/>
                <a:buNone/>
              </a:pPr>
              <a:r>
                <a:rPr lang="en-GB" altLang="fr-FR" sz="135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cccDNA-ChIP</a:t>
              </a:r>
            </a:p>
          </p:txBody>
        </p:sp>
        <p:sp>
          <p:nvSpPr>
            <p:cNvPr id="215059" name="AutoShape 19">
              <a:extLst>
                <a:ext uri="{FF2B5EF4-FFF2-40B4-BE49-F238E27FC236}">
                  <a16:creationId xmlns:a16="http://schemas.microsoft.com/office/drawing/2014/main" id="{A835E923-C627-3F4F-B0D6-E3FA4E5F0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927" y="2690912"/>
              <a:ext cx="76200" cy="838200"/>
            </a:xfrm>
            <a:prstGeom prst="leftBracket">
              <a:avLst>
                <a:gd name="adj" fmla="val 91667"/>
              </a:avLst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05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060" name="AutoShape 20">
              <a:extLst>
                <a:ext uri="{FF2B5EF4-FFF2-40B4-BE49-F238E27FC236}">
                  <a16:creationId xmlns:a16="http://schemas.microsoft.com/office/drawing/2014/main" id="{97F034D0-E877-6343-9301-E6FECCBED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927" y="1776512"/>
              <a:ext cx="76200" cy="838200"/>
            </a:xfrm>
            <a:prstGeom prst="leftBracket">
              <a:avLst>
                <a:gd name="adj" fmla="val 91667"/>
              </a:avLst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05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061" name="Text Box 21">
              <a:extLst>
                <a:ext uri="{FF2B5EF4-FFF2-40B4-BE49-F238E27FC236}">
                  <a16:creationId xmlns:a16="http://schemas.microsoft.com/office/drawing/2014/main" id="{7AE5E9FB-DBF4-2943-A946-58051CC0C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2503" y="1876599"/>
              <a:ext cx="1671464" cy="636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r" eaLnBrk="0" hangingPunct="0">
                <a:lnSpc>
                  <a:spcPct val="75000"/>
                </a:lnSpc>
                <a:buFontTx/>
                <a:buNone/>
              </a:pPr>
              <a:r>
                <a:rPr lang="en-GB" altLang="fr-FR" sz="1350" b="1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Occult  </a:t>
              </a:r>
              <a:r>
                <a:rPr lang="en-GB" altLang="fr-FR" sz="13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HBV </a:t>
              </a:r>
            </a:p>
          </p:txBody>
        </p:sp>
        <p:sp>
          <p:nvSpPr>
            <p:cNvPr id="215062" name="Text Box 22">
              <a:extLst>
                <a:ext uri="{FF2B5EF4-FFF2-40B4-BE49-F238E27FC236}">
                  <a16:creationId xmlns:a16="http://schemas.microsoft.com/office/drawing/2014/main" id="{AEC3CEC8-A22F-DC4E-81BB-608BCE172A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2503" y="2735002"/>
              <a:ext cx="1671464" cy="636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algn="r" eaLnBrk="0" hangingPunct="0">
                <a:lnSpc>
                  <a:spcPct val="75000"/>
                </a:lnSpc>
                <a:buFontTx/>
                <a:buNone/>
              </a:pPr>
              <a:r>
                <a:rPr lang="en-GB" altLang="fr-FR" sz="1350" b="1" i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Overt</a:t>
              </a:r>
              <a:r>
                <a:rPr lang="en-GB" altLang="fr-FR" sz="135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HBV</a:t>
              </a:r>
            </a:p>
          </p:txBody>
        </p:sp>
        <p:sp>
          <p:nvSpPr>
            <p:cNvPr id="215067" name="Text Box 27">
              <a:extLst>
                <a:ext uri="{FF2B5EF4-FFF2-40B4-BE49-F238E27FC236}">
                  <a16:creationId xmlns:a16="http://schemas.microsoft.com/office/drawing/2014/main" id="{C66B9684-310B-4C4F-8204-560CD59A9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7158" y="2001937"/>
              <a:ext cx="810358" cy="345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buFontTx/>
                <a:buNone/>
              </a:pPr>
              <a:r>
                <a:rPr lang="it-IT" altLang="fr-FR" sz="82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1: HP1</a:t>
              </a:r>
            </a:p>
          </p:txBody>
        </p:sp>
        <p:sp>
          <p:nvSpPr>
            <p:cNvPr id="215068" name="Text Box 28">
              <a:extLst>
                <a:ext uri="{FF2B5EF4-FFF2-40B4-BE49-F238E27FC236}">
                  <a16:creationId xmlns:a16="http://schemas.microsoft.com/office/drawing/2014/main" id="{90D2BB7A-3567-A144-8FB2-5589C538F0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7159" y="2443896"/>
              <a:ext cx="1060125" cy="345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buFontTx/>
                <a:buNone/>
              </a:pPr>
              <a:r>
                <a:rPr lang="it-IT" altLang="fr-FR" sz="82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3: MECP2</a:t>
              </a:r>
            </a:p>
          </p:txBody>
        </p:sp>
        <p:sp>
          <p:nvSpPr>
            <p:cNvPr id="215069" name="Text Box 29">
              <a:extLst>
                <a:ext uri="{FF2B5EF4-FFF2-40B4-BE49-F238E27FC236}">
                  <a16:creationId xmlns:a16="http://schemas.microsoft.com/office/drawing/2014/main" id="{4289EAE8-BB30-9246-BA14-5604C2F176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7158" y="2222916"/>
              <a:ext cx="1014713" cy="345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buFontTx/>
                <a:buNone/>
              </a:pPr>
              <a:r>
                <a:rPr lang="it-IT" altLang="fr-FR" sz="82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2: SUV39</a:t>
              </a:r>
            </a:p>
          </p:txBody>
        </p:sp>
        <p:sp>
          <p:nvSpPr>
            <p:cNvPr id="215070" name="Text Box 30">
              <a:extLst>
                <a:ext uri="{FF2B5EF4-FFF2-40B4-BE49-F238E27FC236}">
                  <a16:creationId xmlns:a16="http://schemas.microsoft.com/office/drawing/2014/main" id="{D09B122A-6DC0-E44E-8ED3-AC56DCD391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7158" y="2664877"/>
              <a:ext cx="1062648" cy="345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buFontTx/>
                <a:buNone/>
              </a:pPr>
              <a:r>
                <a:rPr lang="it-IT" altLang="fr-FR" sz="82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4: HDAC1</a:t>
              </a:r>
            </a:p>
          </p:txBody>
        </p:sp>
        <p:sp>
          <p:nvSpPr>
            <p:cNvPr id="215071" name="Text Box 31">
              <a:extLst>
                <a:ext uri="{FF2B5EF4-FFF2-40B4-BE49-F238E27FC236}">
                  <a16:creationId xmlns:a16="http://schemas.microsoft.com/office/drawing/2014/main" id="{8496B9DB-A70C-AC43-95CE-A90735E770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7161" y="2885858"/>
              <a:ext cx="959210" cy="345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buFontTx/>
                <a:buNone/>
              </a:pPr>
              <a:r>
                <a:rPr lang="it-IT" altLang="fr-FR" sz="82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5: Ac.H3</a:t>
              </a:r>
            </a:p>
          </p:txBody>
        </p:sp>
        <p:sp>
          <p:nvSpPr>
            <p:cNvPr id="215072" name="Text Box 32">
              <a:extLst>
                <a:ext uri="{FF2B5EF4-FFF2-40B4-BE49-F238E27FC236}">
                  <a16:creationId xmlns:a16="http://schemas.microsoft.com/office/drawing/2014/main" id="{2F3B7DED-3383-E942-BB3E-712C5DD834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7161" y="3106838"/>
              <a:ext cx="959210" cy="345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>
                <a:buFontTx/>
                <a:buNone/>
              </a:pPr>
              <a:r>
                <a:rPr lang="it-IT" altLang="fr-FR" sz="825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6: Ac.H4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DD8DD8C-B80C-9240-8300-4F853C8195C8}"/>
                </a:ext>
              </a:extLst>
            </p:cNvPr>
            <p:cNvSpPr txBox="1"/>
            <p:nvPr/>
          </p:nvSpPr>
          <p:spPr>
            <a:xfrm>
              <a:off x="4987234" y="3571976"/>
              <a:ext cx="1741311" cy="3269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7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Pollicino</a:t>
              </a:r>
              <a:r>
                <a:rPr lang="fr-FR" sz="750" i="1" dirty="0"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fr-FR" sz="75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unpublished</a:t>
              </a:r>
              <a:endParaRPr lang="fr-FR" sz="75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52A2162-2BAC-C941-9B6E-EE51F98BA7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99708" y="1990367"/>
            <a:ext cx="1945227" cy="8915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510E05-3123-A54C-B13A-CC059C8901F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99708" y="2950179"/>
            <a:ext cx="1890000" cy="120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696834-01C5-5446-95FA-C0F742BDB0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49685" y="3135128"/>
            <a:ext cx="2724150" cy="18573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81CFC2-6332-DC49-803C-98428384E2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20921" y="3124194"/>
            <a:ext cx="1028700" cy="9715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D22824-8F95-8B49-BD2F-7FCA623B1F7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0921" y="4097153"/>
            <a:ext cx="1133475" cy="89535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FC73716-B353-9443-8AEB-ED3799B32377}"/>
              </a:ext>
            </a:extLst>
          </p:cNvPr>
          <p:cNvSpPr/>
          <p:nvPr/>
        </p:nvSpPr>
        <p:spPr>
          <a:xfrm>
            <a:off x="4945032" y="950630"/>
            <a:ext cx="2926907" cy="923330"/>
          </a:xfrm>
          <a:prstGeom prst="rect">
            <a:avLst/>
          </a:prstGeom>
          <a:solidFill>
            <a:srgbClr val="FFF8CB"/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Occult HBV infection (OBI) is defined as the presence of replication-competent HBV DNA (i.e. episomal HBV covalently closed circular DNA [cccDNA]) in the liver and/or HBV DNA in the blood of people who test negative for hepatitis B surface antigen (HBsAg) by currently available assays.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A463659-4CC5-434A-AF4A-A7071345CA23}"/>
              </a:ext>
            </a:extLst>
          </p:cNvPr>
          <p:cNvSpPr/>
          <p:nvPr/>
        </p:nvSpPr>
        <p:spPr>
          <a:xfrm>
            <a:off x="574724" y="63311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</a:t>
            </a:r>
            <a:endParaRPr lang="en-US" sz="1500" b="1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D9261E45-7B06-A943-B8D0-F2CF434CE2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062" y="1052618"/>
            <a:ext cx="3561352" cy="5378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DABA6C-B273-704A-B9EF-94EFF6489F7C}"/>
              </a:ext>
            </a:extLst>
          </p:cNvPr>
          <p:cNvSpPr/>
          <p:nvPr/>
        </p:nvSpPr>
        <p:spPr>
          <a:xfrm>
            <a:off x="1662248" y="1539005"/>
            <a:ext cx="3171165" cy="173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525">
                <a:latin typeface="Arial" panose="020B0604020202020204" pitchFamily="34" charset="0"/>
                <a:cs typeface="Arial" panose="020B0604020202020204" pitchFamily="34" charset="0"/>
              </a:rPr>
              <a:t>J Hepatol (2019), </a:t>
            </a:r>
            <a:r>
              <a:rPr lang="en-GB" sz="525">
                <a:latin typeface="Arial" panose="020B0604020202020204" pitchFamily="34" charset="0"/>
                <a:cs typeface="Arial" panose="020B060402020202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</a:t>
            </a:r>
            <a:r>
              <a:rPr lang="en-GB" sz="525">
                <a:latin typeface="Arial" panose="020B0604020202020204" pitchFamily="34" charset="0"/>
                <a:cs typeface="Arial" panose="020B0604020202020204" pitchFamily="34" charset="0"/>
              </a:rPr>
              <a:t> 10.1016/j.jhep.2019.03.034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712264-994A-AA48-B380-9DEA59C474D2}"/>
              </a:ext>
            </a:extLst>
          </p:cNvPr>
          <p:cNvSpPr/>
          <p:nvPr/>
        </p:nvSpPr>
        <p:spPr>
          <a:xfrm>
            <a:off x="1802554" y="535715"/>
            <a:ext cx="495610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is deacetylated and hypermethylated in OBI</a:t>
            </a:r>
          </a:p>
        </p:txBody>
      </p:sp>
      <p:pic>
        <p:nvPicPr>
          <p:cNvPr id="50" name="Image 3">
            <a:extLst>
              <a:ext uri="{FF2B5EF4-FFF2-40B4-BE49-F238E27FC236}">
                <a16:creationId xmlns:a16="http://schemas.microsoft.com/office/drawing/2014/main" id="{67B71505-4AFC-3744-A4C5-12FE524AA647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0" y="4866015"/>
            <a:ext cx="810413" cy="277485"/>
          </a:xfrm>
          <a:prstGeom prst="rect">
            <a:avLst/>
          </a:prstGeom>
        </p:spPr>
      </p:pic>
      <p:pic>
        <p:nvPicPr>
          <p:cNvPr id="42" name="Picture 41" descr="Logo, company name&#10;&#10;Description automatically generated">
            <a:extLst>
              <a:ext uri="{FF2B5EF4-FFF2-40B4-BE49-F238E27FC236}">
                <a16:creationId xmlns:a16="http://schemas.microsoft.com/office/drawing/2014/main" id="{9E4420AF-6D83-5D40-AAB9-DAE0CDB666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44" name="Image 3">
            <a:extLst>
              <a:ext uri="{FF2B5EF4-FFF2-40B4-BE49-F238E27FC236}">
                <a16:creationId xmlns:a16="http://schemas.microsoft.com/office/drawing/2014/main" id="{AE62594D-A09B-A14F-9890-C39BF69E3D97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04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5F7E51AB-6900-1745-9974-4AADDF2075EE}"/>
              </a:ext>
            </a:extLst>
          </p:cNvPr>
          <p:cNvSpPr/>
          <p:nvPr/>
        </p:nvSpPr>
        <p:spPr>
          <a:xfrm>
            <a:off x="2642231" y="822904"/>
            <a:ext cx="4224554" cy="3415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19" b="1" dirty="0">
                <a:solidFill>
                  <a:srgbClr val="C00000"/>
                </a:solidFill>
                <a:latin typeface="Arial" charset="0"/>
                <a:cs typeface="Arial" charset="0"/>
              </a:rPr>
              <a:t>HBx is required for cccDNA transcription</a:t>
            </a:r>
          </a:p>
        </p:txBody>
      </p:sp>
      <p:sp>
        <p:nvSpPr>
          <p:cNvPr id="45" name="TextBox 11">
            <a:extLst>
              <a:ext uri="{FF2B5EF4-FFF2-40B4-BE49-F238E27FC236}">
                <a16:creationId xmlns:a16="http://schemas.microsoft.com/office/drawing/2014/main" id="{8F8DE794-C618-C44C-93B9-77B4168C0A13}"/>
              </a:ext>
            </a:extLst>
          </p:cNvPr>
          <p:cNvSpPr txBox="1"/>
          <p:nvPr/>
        </p:nvSpPr>
        <p:spPr>
          <a:xfrm>
            <a:off x="2405389" y="3821397"/>
            <a:ext cx="4698239" cy="5909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80" b="1" dirty="0">
                <a:cs typeface="Arial"/>
              </a:rPr>
              <a:t>HBx binds to and is required for full cccDNA transcription and viral replication</a:t>
            </a:r>
          </a:p>
          <a:p>
            <a:pPr>
              <a:defRPr/>
            </a:pPr>
            <a:r>
              <a:rPr lang="en-US" sz="1080" b="1" dirty="0">
                <a:cs typeface="Arial"/>
              </a:rPr>
              <a:t>HBx binding correlates with histone marks of active transcription on the cccDNA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7DC3C2A-5DD2-D64C-A7F2-5C0ACAD89C7E}"/>
              </a:ext>
            </a:extLst>
          </p:cNvPr>
          <p:cNvSpPr txBox="1"/>
          <p:nvPr/>
        </p:nvSpPr>
        <p:spPr>
          <a:xfrm>
            <a:off x="4572588" y="1466458"/>
            <a:ext cx="955711" cy="397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9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HepG2 1.0Tx</a:t>
            </a:r>
          </a:p>
          <a:p>
            <a:pPr>
              <a:defRPr/>
            </a:pPr>
            <a:r>
              <a:rPr lang="en-US" sz="99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lang="fr-FR" sz="990" i="1">
                <a:solidFill>
                  <a:srgbClr val="404040"/>
                </a:solidFill>
                <a:latin typeface="Arial" charset="0"/>
                <a:cs typeface="Arial" charset="0"/>
              </a:rPr>
              <a:t>Belloni, 2009</a:t>
            </a:r>
            <a:endParaRPr lang="en-US" sz="990" i="1">
              <a:solidFill>
                <a:srgbClr val="404040"/>
              </a:solidFill>
              <a:latin typeface="Arial" charset="0"/>
              <a:cs typeface="Arial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8450490-298E-DC49-BD7B-4668F6B34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333" y="1961118"/>
            <a:ext cx="2490611" cy="158413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D272B86-B8BA-E846-92F7-55B7921DF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854" y="2247148"/>
            <a:ext cx="1016952" cy="1234055"/>
          </a:xfrm>
          <a:prstGeom prst="rect">
            <a:avLst/>
          </a:prstGeom>
        </p:spPr>
      </p:pic>
      <p:pic>
        <p:nvPicPr>
          <p:cNvPr id="53" name="Picture 67">
            <a:extLst>
              <a:ext uri="{FF2B5EF4-FFF2-40B4-BE49-F238E27FC236}">
                <a16:creationId xmlns:a16="http://schemas.microsoft.com/office/drawing/2014/main" id="{9477EF49-ECBD-BD40-AD04-75350BCFA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26" y="1442848"/>
            <a:ext cx="477626" cy="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BF39667-7573-AA43-955A-5B564B6EF3C2}"/>
              </a:ext>
            </a:extLst>
          </p:cNvPr>
          <p:cNvSpPr txBox="1"/>
          <p:nvPr/>
        </p:nvSpPr>
        <p:spPr>
          <a:xfrm>
            <a:off x="6698228" y="-643923"/>
            <a:ext cx="452368" cy="2446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9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PHH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ED70795-B141-DE4D-8AD4-5E5B01B31D7D}"/>
              </a:ext>
            </a:extLst>
          </p:cNvPr>
          <p:cNvSpPr txBox="1"/>
          <p:nvPr/>
        </p:nvSpPr>
        <p:spPr bwMode="auto">
          <a:xfrm>
            <a:off x="9741942" y="-666775"/>
            <a:ext cx="452368" cy="244682"/>
          </a:xfrm>
          <a:prstGeom prst="rect">
            <a:avLst/>
          </a:prstGeom>
          <a:solidFill>
            <a:srgbClr val="DCE6F2"/>
          </a:solidFill>
          <a:ln>
            <a:solidFill>
              <a:srgbClr val="376092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9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PHH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FCBAF0D-1996-1D4E-98AC-FE09FA298068}"/>
              </a:ext>
            </a:extLst>
          </p:cNvPr>
          <p:cNvSpPr txBox="1"/>
          <p:nvPr/>
        </p:nvSpPr>
        <p:spPr bwMode="auto">
          <a:xfrm>
            <a:off x="8953520" y="-666775"/>
            <a:ext cx="761747" cy="244682"/>
          </a:xfrm>
          <a:prstGeom prst="rect">
            <a:avLst/>
          </a:prstGeom>
          <a:solidFill>
            <a:srgbClr val="DCE6F2"/>
          </a:solidFill>
          <a:ln>
            <a:solidFill>
              <a:srgbClr val="376092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9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dHepaRG</a:t>
            </a:r>
            <a:endParaRPr lang="en-US" sz="990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68" name="ZoneTexte 17">
            <a:extLst>
              <a:ext uri="{FF2B5EF4-FFF2-40B4-BE49-F238E27FC236}">
                <a16:creationId xmlns:a16="http://schemas.microsoft.com/office/drawing/2014/main" id="{53243F93-2CD5-A846-9ACA-8D2D76084D63}"/>
              </a:ext>
            </a:extLst>
          </p:cNvPr>
          <p:cNvSpPr txBox="1"/>
          <p:nvPr/>
        </p:nvSpPr>
        <p:spPr>
          <a:xfrm>
            <a:off x="7487263" y="2004290"/>
            <a:ext cx="936311" cy="5493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990" b="1" dirty="0">
                <a:latin typeface="Arial" charset="0"/>
                <a:cs typeface="Arial" charset="0"/>
              </a:rPr>
              <a:t>PHH</a:t>
            </a:r>
          </a:p>
          <a:p>
            <a:pPr algn="r">
              <a:defRPr/>
            </a:pPr>
            <a:r>
              <a:rPr lang="en-US" sz="990" i="1" dirty="0">
                <a:latin typeface="Arial" charset="0"/>
                <a:cs typeface="Arial" charset="0"/>
              </a:rPr>
              <a:t>Lucifora 2011</a:t>
            </a:r>
          </a:p>
        </p:txBody>
      </p:sp>
      <p:pic>
        <p:nvPicPr>
          <p:cNvPr id="69" name="Picture 67">
            <a:extLst>
              <a:ext uri="{FF2B5EF4-FFF2-40B4-BE49-F238E27FC236}">
                <a16:creationId xmlns:a16="http://schemas.microsoft.com/office/drawing/2014/main" id="{2AE1103D-EB0E-CF42-AD8A-77E4973D2A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820" y="1992487"/>
            <a:ext cx="477626" cy="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ZoneTexte 14">
            <a:extLst>
              <a:ext uri="{FF2B5EF4-FFF2-40B4-BE49-F238E27FC236}">
                <a16:creationId xmlns:a16="http://schemas.microsoft.com/office/drawing/2014/main" id="{A084AB76-677D-734D-82DB-2AD44DD7CDA2}"/>
              </a:ext>
            </a:extLst>
          </p:cNvPr>
          <p:cNvSpPr txBox="1"/>
          <p:nvPr/>
        </p:nvSpPr>
        <p:spPr>
          <a:xfrm>
            <a:off x="7485696" y="2670806"/>
            <a:ext cx="1260281" cy="3970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PHH dHepaRG</a:t>
            </a:r>
          </a:p>
          <a:p>
            <a:pPr algn="r">
              <a:defRPr/>
            </a:pPr>
            <a:r>
              <a:rPr lang="en-US" sz="990" i="1" dirty="0">
                <a:latin typeface="Arial" charset="0"/>
                <a:cs typeface="Arial" charset="0"/>
              </a:rPr>
              <a:t>Riviere, 2015</a:t>
            </a:r>
          </a:p>
        </p:txBody>
      </p:sp>
      <p:pic>
        <p:nvPicPr>
          <p:cNvPr id="71" name="Picture 68">
            <a:extLst>
              <a:ext uri="{FF2B5EF4-FFF2-40B4-BE49-F238E27FC236}">
                <a16:creationId xmlns:a16="http://schemas.microsoft.com/office/drawing/2014/main" id="{44BB89A3-030C-8344-8397-8D4C36CEE1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126" y="2643548"/>
            <a:ext cx="478482" cy="4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5">
            <a:extLst>
              <a:ext uri="{FF2B5EF4-FFF2-40B4-BE49-F238E27FC236}">
                <a16:creationId xmlns:a16="http://schemas.microsoft.com/office/drawing/2014/main" id="{08715347-2DBE-2048-98DF-79CC4263FE5F}"/>
              </a:ext>
            </a:extLst>
          </p:cNvPr>
          <p:cNvGrpSpPr>
            <a:grpSpLocks/>
          </p:cNvGrpSpPr>
          <p:nvPr/>
        </p:nvGrpSpPr>
        <p:grpSpPr bwMode="auto">
          <a:xfrm>
            <a:off x="2027615" y="2028434"/>
            <a:ext cx="419069" cy="541734"/>
            <a:chOff x="2549585" y="3300425"/>
            <a:chExt cx="558786" cy="721888"/>
          </a:xfrm>
        </p:grpSpPr>
        <p:pic>
          <p:nvPicPr>
            <p:cNvPr id="23" name="Picture 8">
              <a:extLst>
                <a:ext uri="{FF2B5EF4-FFF2-40B4-BE49-F238E27FC236}">
                  <a16:creationId xmlns:a16="http://schemas.microsoft.com/office/drawing/2014/main" id="{064E47CC-53BA-7049-A70A-E40C7BCA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9585" y="3559910"/>
              <a:ext cx="496911" cy="462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C4CB537-F3A6-5C4B-A4B0-5A293B706819}"/>
                </a:ext>
              </a:extLst>
            </p:cNvPr>
            <p:cNvSpPr txBox="1"/>
            <p:nvPr/>
          </p:nvSpPr>
          <p:spPr>
            <a:xfrm>
              <a:off x="2554347" y="3300425"/>
              <a:ext cx="554024" cy="30759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HBx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F644068-5431-D84F-8123-38221BB60624}"/>
              </a:ext>
            </a:extLst>
          </p:cNvPr>
          <p:cNvCxnSpPr/>
          <p:nvPr/>
        </p:nvCxnSpPr>
        <p:spPr>
          <a:xfrm rot="5400000" flipV="1">
            <a:off x="1790680" y="2302279"/>
            <a:ext cx="0" cy="2214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2D20C6D7-F39A-0841-B8E2-6BD304E5B1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66" y="1840406"/>
            <a:ext cx="1496142" cy="1220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75FA540-70ED-F04B-B5DD-9CDA6337C450}"/>
              </a:ext>
            </a:extLst>
          </p:cNvPr>
          <p:cNvSpPr/>
          <p:nvPr/>
        </p:nvSpPr>
        <p:spPr>
          <a:xfrm>
            <a:off x="117738" y="36378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063ABD1D-98A9-9A4C-AA7F-D4C98FA1B4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17074"/>
            <a:ext cx="550718" cy="339127"/>
          </a:xfrm>
          <a:prstGeom prst="rect">
            <a:avLst/>
          </a:prstGeom>
        </p:spPr>
      </p:pic>
      <p:pic>
        <p:nvPicPr>
          <p:cNvPr id="31" name="Image 3">
            <a:extLst>
              <a:ext uri="{FF2B5EF4-FFF2-40B4-BE49-F238E27FC236}">
                <a16:creationId xmlns:a16="http://schemas.microsoft.com/office/drawing/2014/main" id="{D5E2C8D0-7218-1E44-9974-C5E17E55221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295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73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Groupe 234"/>
          <p:cNvGrpSpPr>
            <a:grpSpLocks noChangeAspect="1"/>
          </p:cNvGrpSpPr>
          <p:nvPr/>
        </p:nvGrpSpPr>
        <p:grpSpPr bwMode="auto">
          <a:xfrm>
            <a:off x="2884749" y="1597513"/>
            <a:ext cx="2025253" cy="825104"/>
            <a:chOff x="5936646" y="5992504"/>
            <a:chExt cx="6429375" cy="2815015"/>
          </a:xfrm>
        </p:grpSpPr>
        <p:sp>
          <p:nvSpPr>
            <p:cNvPr id="296" name="ZoneTexte 164"/>
            <p:cNvSpPr txBox="1">
              <a:spLocks noChangeArrowheads="1"/>
            </p:cNvSpPr>
            <p:nvPr/>
          </p:nvSpPr>
          <p:spPr bwMode="auto">
            <a:xfrm>
              <a:off x="7440992" y="6471829"/>
              <a:ext cx="3792248" cy="728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fr-FR" sz="788" b="1" i="1"/>
                <a:t>Decorsière, Nature 2016</a:t>
              </a:r>
            </a:p>
          </p:txBody>
        </p:sp>
        <p:pic>
          <p:nvPicPr>
            <p:cNvPr id="1749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557"/>
            <a:stretch>
              <a:fillRect/>
            </a:stretch>
          </p:blipFill>
          <p:spPr bwMode="auto">
            <a:xfrm>
              <a:off x="5936646" y="5992504"/>
              <a:ext cx="6429375" cy="2815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8" name="Ellipse 237"/>
            <p:cNvSpPr/>
            <p:nvPr/>
          </p:nvSpPr>
          <p:spPr>
            <a:xfrm>
              <a:off x="6435575" y="6085933"/>
              <a:ext cx="2071310" cy="4671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675" dirty="0">
                  <a:solidFill>
                    <a:schemeClr val="tx1"/>
                  </a:solidFill>
                </a:rPr>
                <a:t>Smc5/6</a:t>
              </a:r>
              <a:endParaRPr lang="en-US" sz="675" dirty="0">
                <a:solidFill>
                  <a:schemeClr val="tx1"/>
                </a:solidFill>
              </a:endParaRPr>
            </a:p>
          </p:txBody>
        </p:sp>
        <p:sp>
          <p:nvSpPr>
            <p:cNvPr id="299" name="Ellipse 238"/>
            <p:cNvSpPr/>
            <p:nvPr/>
          </p:nvSpPr>
          <p:spPr>
            <a:xfrm>
              <a:off x="9051170" y="6033125"/>
              <a:ext cx="2082648" cy="5199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675" dirty="0">
                  <a:solidFill>
                    <a:schemeClr val="tx1"/>
                  </a:solidFill>
                </a:rPr>
                <a:t>Smc5/6</a:t>
              </a:r>
              <a:endParaRPr lang="en-US" sz="675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01" name="Table 300"/>
          <p:cNvGraphicFramePr>
            <a:graphicFrameLocks noGrp="1"/>
          </p:cNvGraphicFramePr>
          <p:nvPr/>
        </p:nvGraphicFramePr>
        <p:xfrm>
          <a:off x="4451611" y="3061982"/>
          <a:ext cx="564356" cy="525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Arial"/>
                          <a:cs typeface="Arial"/>
                        </a:rPr>
                        <a:t>H3K4me3</a:t>
                      </a:r>
                    </a:p>
                  </a:txBody>
                  <a:tcPr marL="68635" marR="68635" marT="34243" marB="34243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Arial"/>
                          <a:cs typeface="Arial"/>
                        </a:rPr>
                        <a:t>H3K27ac</a:t>
                      </a:r>
                    </a:p>
                  </a:txBody>
                  <a:tcPr marL="68635" marR="68635" marT="34243" marB="34243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/>
                      <a:r>
                        <a:rPr lang="en-US" sz="700" b="1" dirty="0">
                          <a:latin typeface="Arial"/>
                          <a:cs typeface="Arial"/>
                        </a:rPr>
                        <a:t>H3K122ac</a:t>
                      </a:r>
                    </a:p>
                  </a:txBody>
                  <a:tcPr marL="68635" marR="68635" marT="34243" marB="34243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22" name="Rectangle 199"/>
          <p:cNvSpPr>
            <a:spLocks noChangeArrowheads="1"/>
          </p:cNvSpPr>
          <p:nvPr/>
        </p:nvSpPr>
        <p:spPr bwMode="auto">
          <a:xfrm>
            <a:off x="5588897" y="2371421"/>
            <a:ext cx="116038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350" b="1">
                <a:solidFill>
                  <a:srgbClr val="404040"/>
                </a:solidFill>
                <a:cs typeface="Arial" charset="0"/>
              </a:rPr>
              <a:t>Transcription </a:t>
            </a:r>
          </a:p>
          <a:p>
            <a:pPr algn="ctr"/>
            <a:r>
              <a:rPr lang="en-US" sz="1350" b="1">
                <a:solidFill>
                  <a:srgbClr val="404040"/>
                </a:solidFill>
                <a:cs typeface="Arial" charset="0"/>
              </a:rPr>
              <a:t>+++</a:t>
            </a:r>
          </a:p>
        </p:txBody>
      </p:sp>
      <p:cxnSp>
        <p:nvCxnSpPr>
          <p:cNvPr id="303" name="Straight Arrow Connector 302"/>
          <p:cNvCxnSpPr>
            <a:stCxn id="17435" idx="3"/>
          </p:cNvCxnSpPr>
          <p:nvPr/>
        </p:nvCxnSpPr>
        <p:spPr>
          <a:xfrm flipV="1">
            <a:off x="2228714" y="2013043"/>
            <a:ext cx="656035" cy="5976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424" name="Group 52246"/>
          <p:cNvGrpSpPr>
            <a:grpSpLocks noChangeAspect="1"/>
          </p:cNvGrpSpPr>
          <p:nvPr/>
        </p:nvGrpSpPr>
        <p:grpSpPr bwMode="auto">
          <a:xfrm>
            <a:off x="3025243" y="2858387"/>
            <a:ext cx="1956465" cy="1241416"/>
            <a:chOff x="203485" y="3238006"/>
            <a:chExt cx="2774542" cy="1760791"/>
          </a:xfrm>
        </p:grpSpPr>
        <p:grpSp>
          <p:nvGrpSpPr>
            <p:cNvPr id="17437" name="Group 52240"/>
            <p:cNvGrpSpPr>
              <a:grpSpLocks/>
            </p:cNvGrpSpPr>
            <p:nvPr/>
          </p:nvGrpSpPr>
          <p:grpSpPr bwMode="auto">
            <a:xfrm>
              <a:off x="203485" y="3257630"/>
              <a:ext cx="1968250" cy="988874"/>
              <a:chOff x="203485" y="3257630"/>
              <a:chExt cx="1968250" cy="988874"/>
            </a:xfrm>
          </p:grpSpPr>
          <p:grpSp>
            <p:nvGrpSpPr>
              <p:cNvPr id="17458" name="Group 74"/>
              <p:cNvGrpSpPr>
                <a:grpSpLocks/>
              </p:cNvGrpSpPr>
              <p:nvPr/>
            </p:nvGrpSpPr>
            <p:grpSpPr bwMode="auto">
              <a:xfrm>
                <a:off x="777999" y="3257630"/>
                <a:ext cx="520863" cy="246199"/>
                <a:chOff x="1376" y="1776"/>
                <a:chExt cx="450" cy="213"/>
              </a:xfrm>
            </p:grpSpPr>
            <p:sp>
              <p:nvSpPr>
                <p:cNvPr id="17493" name="AutoShape 75"/>
                <p:cNvSpPr>
                  <a:spLocks noChangeAspect="1" noChangeArrowheads="1"/>
                </p:cNvSpPr>
                <p:nvPr/>
              </p:nvSpPr>
              <p:spPr bwMode="auto">
                <a:xfrm>
                  <a:off x="1490" y="1776"/>
                  <a:ext cx="21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94" name="Text Box 76"/>
                <p:cNvSpPr txBox="1">
                  <a:spLocks noChangeArrowheads="1"/>
                </p:cNvSpPr>
                <p:nvPr/>
              </p:nvSpPr>
              <p:spPr bwMode="auto">
                <a:xfrm rot="21470016" flipH="1">
                  <a:off x="1376" y="1777"/>
                  <a:ext cx="45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Set1A</a:t>
                  </a:r>
                </a:p>
              </p:txBody>
            </p:sp>
          </p:grpSp>
          <p:grpSp>
            <p:nvGrpSpPr>
              <p:cNvPr id="17459" name="Group 77"/>
              <p:cNvGrpSpPr>
                <a:grpSpLocks/>
              </p:cNvGrpSpPr>
              <p:nvPr/>
            </p:nvGrpSpPr>
            <p:grpSpPr bwMode="auto">
              <a:xfrm>
                <a:off x="278704" y="3308430"/>
                <a:ext cx="457204" cy="279719"/>
                <a:chOff x="1026" y="1776"/>
                <a:chExt cx="395" cy="242"/>
              </a:xfrm>
            </p:grpSpPr>
            <p:sp>
              <p:nvSpPr>
                <p:cNvPr id="17491" name="AutoShape 78"/>
                <p:cNvSpPr>
                  <a:spLocks noChangeAspect="1" noChangeArrowheads="1"/>
                </p:cNvSpPr>
                <p:nvPr/>
              </p:nvSpPr>
              <p:spPr bwMode="auto">
                <a:xfrm>
                  <a:off x="1056" y="1776"/>
                  <a:ext cx="25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D99694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92" name="Rectangle 79"/>
                <p:cNvSpPr>
                  <a:spLocks noChangeArrowheads="1"/>
                </p:cNvSpPr>
                <p:nvPr/>
              </p:nvSpPr>
              <p:spPr bwMode="auto">
                <a:xfrm>
                  <a:off x="1026" y="1806"/>
                  <a:ext cx="39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HATs</a:t>
                  </a:r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0" name="Group 80"/>
              <p:cNvGrpSpPr>
                <a:grpSpLocks/>
              </p:cNvGrpSpPr>
              <p:nvPr/>
            </p:nvGrpSpPr>
            <p:grpSpPr bwMode="auto">
              <a:xfrm>
                <a:off x="581965" y="3280808"/>
                <a:ext cx="454889" cy="282031"/>
                <a:chOff x="1224" y="1776"/>
                <a:chExt cx="393" cy="244"/>
              </a:xfrm>
            </p:grpSpPr>
            <p:sp>
              <p:nvSpPr>
                <p:cNvPr id="17489" name="AutoShape 81"/>
                <p:cNvSpPr>
                  <a:spLocks noChangeAspect="1" noChangeArrowheads="1"/>
                </p:cNvSpPr>
                <p:nvPr/>
              </p:nvSpPr>
              <p:spPr bwMode="auto">
                <a:xfrm>
                  <a:off x="1248" y="1776"/>
                  <a:ext cx="25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E9020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90" name="Rectangle 82"/>
                <p:cNvSpPr>
                  <a:spLocks noChangeArrowheads="1"/>
                </p:cNvSpPr>
                <p:nvPr/>
              </p:nvSpPr>
              <p:spPr bwMode="auto">
                <a:xfrm>
                  <a:off x="1224" y="1808"/>
                  <a:ext cx="39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p300</a:t>
                  </a:r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1" name="Group 90"/>
              <p:cNvGrpSpPr>
                <a:grpSpLocks/>
              </p:cNvGrpSpPr>
              <p:nvPr/>
            </p:nvGrpSpPr>
            <p:grpSpPr bwMode="auto">
              <a:xfrm>
                <a:off x="1650871" y="3377662"/>
                <a:ext cx="520864" cy="250822"/>
                <a:chOff x="1374" y="1772"/>
                <a:chExt cx="450" cy="217"/>
              </a:xfrm>
            </p:grpSpPr>
            <p:sp>
              <p:nvSpPr>
                <p:cNvPr id="17487" name="AutoShape 91"/>
                <p:cNvSpPr>
                  <a:spLocks noChangeAspect="1" noChangeArrowheads="1"/>
                </p:cNvSpPr>
                <p:nvPr/>
              </p:nvSpPr>
              <p:spPr bwMode="auto">
                <a:xfrm>
                  <a:off x="1488" y="1776"/>
                  <a:ext cx="21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FF66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88" name="Text Box 92"/>
                <p:cNvSpPr txBox="1">
                  <a:spLocks noChangeArrowheads="1"/>
                </p:cNvSpPr>
                <p:nvPr/>
              </p:nvSpPr>
              <p:spPr bwMode="auto">
                <a:xfrm rot="21470016" flipH="1">
                  <a:off x="1374" y="1772"/>
                  <a:ext cx="45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Set1A</a:t>
                  </a:r>
                </a:p>
              </p:txBody>
            </p:sp>
          </p:grpSp>
          <p:grpSp>
            <p:nvGrpSpPr>
              <p:cNvPr id="17462" name="Group 93"/>
              <p:cNvGrpSpPr>
                <a:grpSpLocks/>
              </p:cNvGrpSpPr>
              <p:nvPr/>
            </p:nvGrpSpPr>
            <p:grpSpPr bwMode="auto">
              <a:xfrm>
                <a:off x="1134639" y="3285834"/>
                <a:ext cx="457204" cy="269316"/>
                <a:chOff x="1024" y="1787"/>
                <a:chExt cx="395" cy="233"/>
              </a:xfrm>
            </p:grpSpPr>
            <p:sp>
              <p:nvSpPr>
                <p:cNvPr id="354" name="AutoShape 94"/>
                <p:cNvSpPr>
                  <a:spLocks noChangeAspect="1" noChangeArrowheads="1"/>
                </p:cNvSpPr>
                <p:nvPr/>
              </p:nvSpPr>
              <p:spPr bwMode="auto">
                <a:xfrm>
                  <a:off x="1054" y="1787"/>
                  <a:ext cx="255" cy="205"/>
                </a:xfrm>
                <a:prstGeom prst="octagon">
                  <a:avLst>
                    <a:gd name="adj" fmla="val 29287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86" name="Rectangle 95"/>
                <p:cNvSpPr>
                  <a:spLocks noChangeArrowheads="1"/>
                </p:cNvSpPr>
                <p:nvPr/>
              </p:nvSpPr>
              <p:spPr bwMode="auto">
                <a:xfrm>
                  <a:off x="1024" y="1808"/>
                  <a:ext cx="395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525">
                      <a:solidFill>
                        <a:srgbClr val="000000"/>
                      </a:solidFill>
                      <a:cs typeface="Arial" charset="0"/>
                    </a:rPr>
                    <a:t>HATs</a:t>
                  </a:r>
                </a:p>
              </p:txBody>
            </p:sp>
          </p:grpSp>
          <p:grpSp>
            <p:nvGrpSpPr>
              <p:cNvPr id="17463" name="Group 96"/>
              <p:cNvGrpSpPr>
                <a:grpSpLocks/>
              </p:cNvGrpSpPr>
              <p:nvPr/>
            </p:nvGrpSpPr>
            <p:grpSpPr bwMode="auto">
              <a:xfrm>
                <a:off x="1449475" y="3280692"/>
                <a:ext cx="454889" cy="282031"/>
                <a:chOff x="1224" y="1776"/>
                <a:chExt cx="393" cy="244"/>
              </a:xfrm>
            </p:grpSpPr>
            <p:sp>
              <p:nvSpPr>
                <p:cNvPr id="17483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1248" y="1776"/>
                  <a:ext cx="253" cy="213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E9020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84" name="Rectangle 98"/>
                <p:cNvSpPr>
                  <a:spLocks noChangeArrowheads="1"/>
                </p:cNvSpPr>
                <p:nvPr/>
              </p:nvSpPr>
              <p:spPr bwMode="auto">
                <a:xfrm>
                  <a:off x="1224" y="1808"/>
                  <a:ext cx="393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p300</a:t>
                  </a:r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pic>
            <p:nvPicPr>
              <p:cNvPr id="17464" name="Image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614" y="3706077"/>
                <a:ext cx="1619998" cy="540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7465" name="Group 6"/>
              <p:cNvGrpSpPr>
                <a:grpSpLocks/>
              </p:cNvGrpSpPr>
              <p:nvPr/>
            </p:nvGrpSpPr>
            <p:grpSpPr bwMode="auto">
              <a:xfrm>
                <a:off x="948012" y="3491319"/>
                <a:ext cx="377821" cy="291750"/>
                <a:chOff x="3725927" y="4083727"/>
                <a:chExt cx="377821" cy="291750"/>
              </a:xfrm>
            </p:grpSpPr>
            <p:sp>
              <p:nvSpPr>
                <p:cNvPr id="350" name="Oval 349"/>
                <p:cNvSpPr/>
                <p:nvPr/>
              </p:nvSpPr>
              <p:spPr>
                <a:xfrm>
                  <a:off x="3764852" y="4083727"/>
                  <a:ext cx="246517" cy="253312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7482" name="Rectangle 98"/>
                <p:cNvSpPr>
                  <a:spLocks noChangeArrowheads="1"/>
                </p:cNvSpPr>
                <p:nvPr/>
              </p:nvSpPr>
              <p:spPr bwMode="auto">
                <a:xfrm>
                  <a:off x="3725927" y="4097180"/>
                  <a:ext cx="377821" cy="278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675">
                      <a:solidFill>
                        <a:srgbClr val="000000"/>
                      </a:solidFill>
                      <a:cs typeface="Arial" charset="0"/>
                    </a:rPr>
                    <a:t>TF</a:t>
                  </a:r>
                  <a:endParaRPr lang="en-US" sz="67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6" name="Group 99"/>
              <p:cNvGrpSpPr>
                <a:grpSpLocks/>
              </p:cNvGrpSpPr>
              <p:nvPr/>
            </p:nvGrpSpPr>
            <p:grpSpPr bwMode="auto">
              <a:xfrm>
                <a:off x="1154296" y="3525094"/>
                <a:ext cx="436926" cy="274783"/>
                <a:chOff x="3692061" y="4084322"/>
                <a:chExt cx="436926" cy="274783"/>
              </a:xfrm>
            </p:grpSpPr>
            <p:sp>
              <p:nvSpPr>
                <p:cNvPr id="348" name="Oval 347"/>
                <p:cNvSpPr/>
                <p:nvPr/>
              </p:nvSpPr>
              <p:spPr>
                <a:xfrm>
                  <a:off x="3764465" y="4084322"/>
                  <a:ext cx="244828" cy="251623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7480" name="Rectangle 101"/>
                <p:cNvSpPr>
                  <a:spLocks noChangeArrowheads="1"/>
                </p:cNvSpPr>
                <p:nvPr/>
              </p:nvSpPr>
              <p:spPr bwMode="auto">
                <a:xfrm>
                  <a:off x="3692061" y="4097180"/>
                  <a:ext cx="436926" cy="2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600">
                      <a:solidFill>
                        <a:srgbClr val="000000"/>
                      </a:solidFill>
                      <a:cs typeface="Arial" charset="0"/>
                    </a:rPr>
                    <a:t>HBx</a:t>
                  </a:r>
                  <a:endParaRPr lang="en-US" sz="6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7" name="Group 102"/>
              <p:cNvGrpSpPr>
                <a:grpSpLocks/>
              </p:cNvGrpSpPr>
              <p:nvPr/>
            </p:nvGrpSpPr>
            <p:grpSpPr bwMode="auto">
              <a:xfrm>
                <a:off x="203485" y="3582511"/>
                <a:ext cx="436926" cy="272518"/>
                <a:chOff x="3692061" y="4086588"/>
                <a:chExt cx="436926" cy="272518"/>
              </a:xfrm>
            </p:grpSpPr>
            <p:sp>
              <p:nvSpPr>
                <p:cNvPr id="346" name="Oval 345"/>
                <p:cNvSpPr/>
                <p:nvPr/>
              </p:nvSpPr>
              <p:spPr>
                <a:xfrm>
                  <a:off x="3764665" y="4086588"/>
                  <a:ext cx="244829" cy="24993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7478" name="Rectangle 104"/>
                <p:cNvSpPr>
                  <a:spLocks noChangeArrowheads="1"/>
                </p:cNvSpPr>
                <p:nvPr/>
              </p:nvSpPr>
              <p:spPr bwMode="auto">
                <a:xfrm>
                  <a:off x="3692061" y="4097180"/>
                  <a:ext cx="436926" cy="2619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600">
                      <a:solidFill>
                        <a:srgbClr val="000000"/>
                      </a:solidFill>
                      <a:cs typeface="Arial" charset="0"/>
                    </a:rPr>
                    <a:t>HBx</a:t>
                  </a:r>
                  <a:endParaRPr lang="en-US" sz="6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8" name="Group 105"/>
              <p:cNvGrpSpPr>
                <a:grpSpLocks/>
              </p:cNvGrpSpPr>
              <p:nvPr/>
            </p:nvGrpSpPr>
            <p:grpSpPr bwMode="auto">
              <a:xfrm>
                <a:off x="1521103" y="3525094"/>
                <a:ext cx="377822" cy="291153"/>
                <a:chOff x="3725927" y="4084322"/>
                <a:chExt cx="377822" cy="291153"/>
              </a:xfrm>
            </p:grpSpPr>
            <p:sp>
              <p:nvSpPr>
                <p:cNvPr id="344" name="Oval 343"/>
                <p:cNvSpPr/>
                <p:nvPr/>
              </p:nvSpPr>
              <p:spPr>
                <a:xfrm>
                  <a:off x="3764152" y="4084322"/>
                  <a:ext cx="246517" cy="251623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7476" name="Rectangle 107"/>
                <p:cNvSpPr>
                  <a:spLocks noChangeArrowheads="1"/>
                </p:cNvSpPr>
                <p:nvPr/>
              </p:nvSpPr>
              <p:spPr bwMode="auto">
                <a:xfrm>
                  <a:off x="3725927" y="4097180"/>
                  <a:ext cx="377822" cy="2782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675">
                      <a:solidFill>
                        <a:srgbClr val="000000"/>
                      </a:solidFill>
                      <a:cs typeface="Arial" charset="0"/>
                    </a:rPr>
                    <a:t>TF</a:t>
                  </a:r>
                  <a:endParaRPr lang="en-US" sz="67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69" name="Group 114"/>
              <p:cNvGrpSpPr>
                <a:grpSpLocks/>
              </p:cNvGrpSpPr>
              <p:nvPr/>
            </p:nvGrpSpPr>
            <p:grpSpPr bwMode="auto">
              <a:xfrm>
                <a:off x="478400" y="3509894"/>
                <a:ext cx="377822" cy="291606"/>
                <a:chOff x="3725927" y="4083872"/>
                <a:chExt cx="377822" cy="291606"/>
              </a:xfrm>
            </p:grpSpPr>
            <p:sp>
              <p:nvSpPr>
                <p:cNvPr id="342" name="Oval 341"/>
                <p:cNvSpPr/>
                <p:nvPr/>
              </p:nvSpPr>
              <p:spPr>
                <a:xfrm>
                  <a:off x="3763379" y="4083872"/>
                  <a:ext cx="246517" cy="261757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7474" name="Rectangle 116"/>
                <p:cNvSpPr>
                  <a:spLocks noChangeArrowheads="1"/>
                </p:cNvSpPr>
                <p:nvPr/>
              </p:nvSpPr>
              <p:spPr bwMode="auto">
                <a:xfrm>
                  <a:off x="3725927" y="4097181"/>
                  <a:ext cx="377822" cy="2782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675">
                      <a:solidFill>
                        <a:srgbClr val="000000"/>
                      </a:solidFill>
                      <a:cs typeface="Arial" charset="0"/>
                    </a:rPr>
                    <a:t>TF</a:t>
                  </a:r>
                  <a:endParaRPr lang="en-US" sz="67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70" name="Group 117"/>
              <p:cNvGrpSpPr>
                <a:grpSpLocks/>
              </p:cNvGrpSpPr>
              <p:nvPr/>
            </p:nvGrpSpPr>
            <p:grpSpPr bwMode="auto">
              <a:xfrm>
                <a:off x="1696155" y="3575756"/>
                <a:ext cx="436926" cy="274923"/>
                <a:chOff x="3692061" y="4084182"/>
                <a:chExt cx="436926" cy="274923"/>
              </a:xfrm>
            </p:grpSpPr>
            <p:sp>
              <p:nvSpPr>
                <p:cNvPr id="340" name="Oval 339"/>
                <p:cNvSpPr/>
                <p:nvPr/>
              </p:nvSpPr>
              <p:spPr>
                <a:xfrm>
                  <a:off x="3764604" y="4084182"/>
                  <a:ext cx="244829" cy="251623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350"/>
                </a:p>
              </p:txBody>
            </p:sp>
            <p:sp>
              <p:nvSpPr>
                <p:cNvPr id="17472" name="Rectangle 119"/>
                <p:cNvSpPr>
                  <a:spLocks noChangeArrowheads="1"/>
                </p:cNvSpPr>
                <p:nvPr/>
              </p:nvSpPr>
              <p:spPr bwMode="auto">
                <a:xfrm>
                  <a:off x="3692061" y="4097180"/>
                  <a:ext cx="436926" cy="2619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600">
                      <a:solidFill>
                        <a:srgbClr val="000000"/>
                      </a:solidFill>
                      <a:cs typeface="Arial" charset="0"/>
                    </a:rPr>
                    <a:t>HBx</a:t>
                  </a:r>
                  <a:endParaRPr lang="en-US" sz="600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17438" name="TextBox 52236"/>
            <p:cNvSpPr txBox="1">
              <a:spLocks noChangeArrowheads="1"/>
            </p:cNvSpPr>
            <p:nvPr/>
          </p:nvSpPr>
          <p:spPr bwMode="auto">
            <a:xfrm>
              <a:off x="2352420" y="3238006"/>
              <a:ext cx="625607" cy="29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750" b="1">
                  <a:cs typeface="Arial" charset="0"/>
                </a:rPr>
                <a:t>PMTs</a:t>
              </a:r>
            </a:p>
          </p:txBody>
        </p:sp>
        <p:grpSp>
          <p:nvGrpSpPr>
            <p:cNvPr id="17439" name="Group 52241"/>
            <p:cNvGrpSpPr>
              <a:grpSpLocks/>
            </p:cNvGrpSpPr>
            <p:nvPr/>
          </p:nvGrpSpPr>
          <p:grpSpPr bwMode="auto">
            <a:xfrm>
              <a:off x="276183" y="3752349"/>
              <a:ext cx="2152133" cy="1246448"/>
              <a:chOff x="276183" y="3752349"/>
              <a:chExt cx="2152133" cy="1246448"/>
            </a:xfrm>
          </p:grpSpPr>
          <p:grpSp>
            <p:nvGrpSpPr>
              <p:cNvPr id="17440" name="Group 52224"/>
              <p:cNvGrpSpPr>
                <a:grpSpLocks/>
              </p:cNvGrpSpPr>
              <p:nvPr/>
            </p:nvGrpSpPr>
            <p:grpSpPr bwMode="auto">
              <a:xfrm>
                <a:off x="276183" y="3752349"/>
                <a:ext cx="287997" cy="936013"/>
                <a:chOff x="885769" y="4226474"/>
                <a:chExt cx="544588" cy="792016"/>
              </a:xfrm>
            </p:grpSpPr>
            <p:cxnSp>
              <p:nvCxnSpPr>
                <p:cNvPr id="325" name="Elbow Connector 324"/>
                <p:cNvCxnSpPr/>
                <p:nvPr/>
              </p:nvCxnSpPr>
              <p:spPr>
                <a:xfrm rot="10800000" flipH="1" flipV="1">
                  <a:off x="885590" y="4227088"/>
                  <a:ext cx="517237" cy="648744"/>
                </a:xfrm>
                <a:prstGeom prst="bentConnector4">
                  <a:avLst>
                    <a:gd name="adj1" fmla="val -44134"/>
                    <a:gd name="adj2" fmla="val 101340"/>
                  </a:avLst>
                </a:prstGeom>
                <a:ln>
                  <a:solidFill>
                    <a:srgbClr val="000000"/>
                  </a:solidFill>
                  <a:headEnd type="none"/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6" name="Straight Arrow Connector 325"/>
                <p:cNvCxnSpPr/>
                <p:nvPr/>
              </p:nvCxnSpPr>
              <p:spPr>
                <a:xfrm>
                  <a:off x="1431564" y="4767231"/>
                  <a:ext cx="0" cy="25149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non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41" name="Group 62"/>
              <p:cNvGrpSpPr>
                <a:grpSpLocks/>
              </p:cNvGrpSpPr>
              <p:nvPr/>
            </p:nvGrpSpPr>
            <p:grpSpPr bwMode="auto">
              <a:xfrm>
                <a:off x="1030044" y="4693708"/>
                <a:ext cx="441473" cy="275266"/>
                <a:chOff x="4475013" y="4966798"/>
                <a:chExt cx="441473" cy="275266"/>
              </a:xfrm>
            </p:grpSpPr>
            <p:sp>
              <p:nvSpPr>
                <p:cNvPr id="323" name="Oval 106"/>
                <p:cNvSpPr>
                  <a:spLocks noChangeArrowheads="1"/>
                </p:cNvSpPr>
                <p:nvPr/>
              </p:nvSpPr>
              <p:spPr bwMode="auto">
                <a:xfrm>
                  <a:off x="4492690" y="4966798"/>
                  <a:ext cx="322498" cy="275266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55" name="Rectangle 107"/>
                <p:cNvSpPr>
                  <a:spLocks noChangeArrowheads="1"/>
                </p:cNvSpPr>
                <p:nvPr/>
              </p:nvSpPr>
              <p:spPr bwMode="auto">
                <a:xfrm>
                  <a:off x="4475013" y="4993690"/>
                  <a:ext cx="441473" cy="245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Sirt1</a:t>
                  </a:r>
                </a:p>
              </p:txBody>
            </p:sp>
          </p:grpSp>
          <p:grpSp>
            <p:nvGrpSpPr>
              <p:cNvPr id="17442" name="Group 114"/>
              <p:cNvGrpSpPr>
                <a:grpSpLocks noChangeAspect="1"/>
              </p:cNvGrpSpPr>
              <p:nvPr/>
            </p:nvGrpSpPr>
            <p:grpSpPr bwMode="auto">
              <a:xfrm>
                <a:off x="778868" y="4430382"/>
                <a:ext cx="531898" cy="320381"/>
                <a:chOff x="4159" y="336"/>
                <a:chExt cx="398" cy="240"/>
              </a:xfrm>
            </p:grpSpPr>
            <p:sp>
              <p:nvSpPr>
                <p:cNvPr id="17452" name="Oval 115"/>
                <p:cNvSpPr>
                  <a:spLocks noChangeArrowheads="1"/>
                </p:cNvSpPr>
                <p:nvPr/>
              </p:nvSpPr>
              <p:spPr bwMode="auto">
                <a:xfrm>
                  <a:off x="4191" y="336"/>
                  <a:ext cx="321" cy="240"/>
                </a:xfrm>
                <a:prstGeom prst="ellipse">
                  <a:avLst/>
                </a:prstGeom>
                <a:solidFill>
                  <a:srgbClr val="B3A2C7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53" name="Rectangle 116"/>
                <p:cNvSpPr>
                  <a:spLocks noChangeArrowheads="1"/>
                </p:cNvSpPr>
                <p:nvPr/>
              </p:nvSpPr>
              <p:spPr bwMode="auto">
                <a:xfrm>
                  <a:off x="4159" y="374"/>
                  <a:ext cx="398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GB" sz="525">
                      <a:solidFill>
                        <a:srgbClr val="000000"/>
                      </a:solidFill>
                      <a:cs typeface="Arial" charset="0"/>
                    </a:rPr>
                    <a:t>HDAC1</a:t>
                  </a:r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7443" name="Group 42"/>
              <p:cNvGrpSpPr>
                <a:grpSpLocks/>
              </p:cNvGrpSpPr>
              <p:nvPr/>
            </p:nvGrpSpPr>
            <p:grpSpPr bwMode="auto">
              <a:xfrm>
                <a:off x="2009577" y="4438601"/>
                <a:ext cx="418739" cy="282538"/>
                <a:chOff x="9079292" y="4977008"/>
                <a:chExt cx="418739" cy="282538"/>
              </a:xfrm>
            </p:grpSpPr>
            <p:sp>
              <p:nvSpPr>
                <p:cNvPr id="17450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9107047" y="4977008"/>
                  <a:ext cx="292584" cy="246174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A6A6A6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51" name="Rectangle 98"/>
                <p:cNvSpPr>
                  <a:spLocks noChangeArrowheads="1"/>
                </p:cNvSpPr>
                <p:nvPr/>
              </p:nvSpPr>
              <p:spPr bwMode="auto">
                <a:xfrm>
                  <a:off x="9079292" y="5013992"/>
                  <a:ext cx="418739" cy="245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525">
                      <a:solidFill>
                        <a:srgbClr val="000000"/>
                      </a:solidFill>
                      <a:cs typeface="Arial" charset="0"/>
                    </a:rPr>
                    <a:t>HP1</a:t>
                  </a:r>
                </a:p>
              </p:txBody>
            </p:sp>
          </p:grpSp>
          <p:grpSp>
            <p:nvGrpSpPr>
              <p:cNvPr id="17444" name="Group 44"/>
              <p:cNvGrpSpPr>
                <a:grpSpLocks/>
              </p:cNvGrpSpPr>
              <p:nvPr/>
            </p:nvGrpSpPr>
            <p:grpSpPr bwMode="auto">
              <a:xfrm>
                <a:off x="1811450" y="4733184"/>
                <a:ext cx="493756" cy="265613"/>
                <a:chOff x="10116750" y="4798057"/>
                <a:chExt cx="493756" cy="265613"/>
              </a:xfrm>
            </p:grpSpPr>
            <p:sp>
              <p:nvSpPr>
                <p:cNvPr id="17448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10186827" y="4798057"/>
                  <a:ext cx="292584" cy="246174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B19F2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49" name="Rectangle 98"/>
                <p:cNvSpPr>
                  <a:spLocks noChangeArrowheads="1"/>
                </p:cNvSpPr>
                <p:nvPr/>
              </p:nvSpPr>
              <p:spPr bwMode="auto">
                <a:xfrm>
                  <a:off x="10116750" y="4818116"/>
                  <a:ext cx="493756" cy="245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525">
                      <a:solidFill>
                        <a:srgbClr val="000000"/>
                      </a:solidFill>
                      <a:cs typeface="Arial" charset="0"/>
                    </a:rPr>
                    <a:t>Suv39</a:t>
                  </a:r>
                </a:p>
              </p:txBody>
            </p:sp>
          </p:grpSp>
          <p:grpSp>
            <p:nvGrpSpPr>
              <p:cNvPr id="17445" name="Group 133"/>
              <p:cNvGrpSpPr>
                <a:grpSpLocks noChangeAspect="1"/>
              </p:cNvGrpSpPr>
              <p:nvPr/>
            </p:nvGrpSpPr>
            <p:grpSpPr bwMode="auto">
              <a:xfrm>
                <a:off x="1404135" y="4636986"/>
                <a:ext cx="598327" cy="345498"/>
                <a:chOff x="9055162" y="4977008"/>
                <a:chExt cx="426320" cy="246174"/>
              </a:xfrm>
            </p:grpSpPr>
            <p:sp>
              <p:nvSpPr>
                <p:cNvPr id="17446" name="AutoShap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9107047" y="4977008"/>
                  <a:ext cx="292584" cy="246174"/>
                </a:xfrm>
                <a:prstGeom prst="octagon">
                  <a:avLst>
                    <a:gd name="adj" fmla="val 29287"/>
                  </a:avLst>
                </a:prstGeom>
                <a:solidFill>
                  <a:srgbClr val="B19F2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525">
                    <a:solidFill>
                      <a:srgbClr val="000000"/>
                    </a:solidFill>
                    <a:cs typeface="Arial" charset="0"/>
                  </a:endParaRPr>
                </a:p>
              </p:txBody>
            </p:sp>
            <p:sp>
              <p:nvSpPr>
                <p:cNvPr id="17447" name="Rectangle 98"/>
                <p:cNvSpPr>
                  <a:spLocks noChangeArrowheads="1"/>
                </p:cNvSpPr>
                <p:nvPr/>
              </p:nvSpPr>
              <p:spPr bwMode="auto">
                <a:xfrm>
                  <a:off x="9055162" y="5013992"/>
                  <a:ext cx="426320" cy="1866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600">
                      <a:solidFill>
                        <a:srgbClr val="000000"/>
                      </a:solidFill>
                      <a:cs typeface="Arial" charset="0"/>
                    </a:rPr>
                    <a:t>SETDB1</a:t>
                  </a:r>
                </a:p>
              </p:txBody>
            </p:sp>
          </p:grpSp>
        </p:grpSp>
      </p:grpSp>
      <p:cxnSp>
        <p:nvCxnSpPr>
          <p:cNvPr id="364" name="Straight Arrow Connector 363"/>
          <p:cNvCxnSpPr/>
          <p:nvPr/>
        </p:nvCxnSpPr>
        <p:spPr>
          <a:xfrm>
            <a:off x="2228714" y="2626215"/>
            <a:ext cx="594122" cy="8227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426" name="Group 5"/>
          <p:cNvGrpSpPr>
            <a:grpSpLocks/>
          </p:cNvGrpSpPr>
          <p:nvPr/>
        </p:nvGrpSpPr>
        <p:grpSpPr bwMode="auto">
          <a:xfrm>
            <a:off x="1856049" y="2241642"/>
            <a:ext cx="419069" cy="541734"/>
            <a:chOff x="2549585" y="3300425"/>
            <a:chExt cx="558786" cy="721888"/>
          </a:xfrm>
        </p:grpSpPr>
        <p:pic>
          <p:nvPicPr>
            <p:cNvPr id="17435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9585" y="3559910"/>
              <a:ext cx="496911" cy="462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554347" y="3300425"/>
              <a:ext cx="554024" cy="30759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9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HBx</a:t>
              </a:r>
              <a:endPara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68" name="Straight Arrow Connector 367"/>
          <p:cNvCxnSpPr/>
          <p:nvPr/>
        </p:nvCxnSpPr>
        <p:spPr>
          <a:xfrm rot="5400000" flipV="1">
            <a:off x="1619114" y="2515486"/>
            <a:ext cx="0" cy="2214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7" name="Straight Arrow Connector 376"/>
          <p:cNvCxnSpPr/>
          <p:nvPr/>
        </p:nvCxnSpPr>
        <p:spPr>
          <a:xfrm>
            <a:off x="5426731" y="2626214"/>
            <a:ext cx="21550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0" name="Straight Arrow Connector 379"/>
          <p:cNvCxnSpPr/>
          <p:nvPr/>
        </p:nvCxnSpPr>
        <p:spPr>
          <a:xfrm>
            <a:off x="5015968" y="2422617"/>
            <a:ext cx="410765" cy="20359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Arrow Connector 382"/>
          <p:cNvCxnSpPr/>
          <p:nvPr/>
        </p:nvCxnSpPr>
        <p:spPr>
          <a:xfrm flipV="1">
            <a:off x="5015968" y="2626215"/>
            <a:ext cx="410765" cy="22264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31" name="Rectangle 24"/>
          <p:cNvSpPr>
            <a:spLocks noChangeArrowheads="1"/>
          </p:cNvSpPr>
          <p:nvPr/>
        </p:nvSpPr>
        <p:spPr bwMode="auto">
          <a:xfrm>
            <a:off x="5105263" y="3185807"/>
            <a:ext cx="124896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750">
                <a:solidFill>
                  <a:srgbClr val="404040"/>
                </a:solidFill>
              </a:rPr>
              <a:t>Belloni, PNAS 2009; Benhenda, JVI 2013; </a:t>
            </a:r>
          </a:p>
          <a:p>
            <a:r>
              <a:rPr lang="en-GB" sz="750">
                <a:solidFill>
                  <a:srgbClr val="404040"/>
                </a:solidFill>
              </a:rPr>
              <a:t>Ducroux, PlosPath 2014; Riviere, J Hepatol 2015; Decorsiere, Nature, 2015; Alarcon, SciRep 2016</a:t>
            </a:r>
          </a:p>
        </p:txBody>
      </p:sp>
      <p:sp>
        <p:nvSpPr>
          <p:cNvPr id="17432" name="Rectangle 25"/>
          <p:cNvSpPr>
            <a:spLocks noChangeArrowheads="1"/>
          </p:cNvSpPr>
          <p:nvPr/>
        </p:nvSpPr>
        <p:spPr bwMode="auto">
          <a:xfrm>
            <a:off x="2429929" y="4194268"/>
            <a:ext cx="2499402" cy="253916"/>
          </a:xfrm>
          <a:prstGeom prst="rect">
            <a:avLst/>
          </a:prstGeom>
          <a:solidFill>
            <a:srgbClr val="FDEAD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050"/>
              <a:t>HBx prevents cccDNA epigenetic silencing </a:t>
            </a:r>
            <a:endParaRPr lang="en-US" sz="1050"/>
          </a:p>
        </p:txBody>
      </p:sp>
      <p:sp>
        <p:nvSpPr>
          <p:cNvPr id="17433" name="Rectangle 26"/>
          <p:cNvSpPr>
            <a:spLocks noChangeArrowheads="1"/>
          </p:cNvSpPr>
          <p:nvPr/>
        </p:nvSpPr>
        <p:spPr bwMode="auto">
          <a:xfrm>
            <a:off x="2298569" y="979274"/>
            <a:ext cx="2930129" cy="415498"/>
          </a:xfrm>
          <a:prstGeom prst="rect">
            <a:avLst/>
          </a:prstGeom>
          <a:solidFill>
            <a:srgbClr val="FDEADA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050"/>
              <a:t>HBx  degrades the Smc5/6 restriction factor (DDB1 –Cul4 E3 ligase complex)</a:t>
            </a:r>
            <a:endParaRPr lang="en-US" sz="1050"/>
          </a:p>
        </p:txBody>
      </p:sp>
      <p:sp>
        <p:nvSpPr>
          <p:cNvPr id="17434" name="Rectangle 388"/>
          <p:cNvSpPr>
            <a:spLocks noChangeArrowheads="1"/>
          </p:cNvSpPr>
          <p:nvPr/>
        </p:nvSpPr>
        <p:spPr bwMode="auto">
          <a:xfrm>
            <a:off x="5105263" y="1748724"/>
            <a:ext cx="1248966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750">
                <a:solidFill>
                  <a:srgbClr val="404040"/>
                </a:solidFill>
              </a:rPr>
              <a:t>Decorsiere, Nature 2016</a:t>
            </a:r>
          </a:p>
          <a:p>
            <a:r>
              <a:rPr lang="en-GB" sz="750">
                <a:solidFill>
                  <a:srgbClr val="404040"/>
                </a:solidFill>
              </a:rPr>
              <a:t>Murphy, Cell Rep 2016</a:t>
            </a:r>
          </a:p>
          <a:p>
            <a:r>
              <a:rPr lang="en-GB" sz="750">
                <a:solidFill>
                  <a:srgbClr val="404040"/>
                </a:solidFill>
              </a:rPr>
              <a:t>Kim. JVI 2016</a:t>
            </a:r>
            <a:endParaRPr lang="en-US" sz="750">
              <a:solidFill>
                <a:srgbClr val="404040"/>
              </a:solidFill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3148E248-235A-D44A-857F-135994F7CB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3614"/>
            <a:ext cx="1496142" cy="12203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84" name="Rectangle 83">
            <a:extLst>
              <a:ext uri="{FF2B5EF4-FFF2-40B4-BE49-F238E27FC236}">
                <a16:creationId xmlns:a16="http://schemas.microsoft.com/office/drawing/2014/main" id="{16408D5B-5481-BE4B-A0A7-EDE4741E7F4C}"/>
              </a:ext>
            </a:extLst>
          </p:cNvPr>
          <p:cNvSpPr/>
          <p:nvPr/>
        </p:nvSpPr>
        <p:spPr>
          <a:xfrm>
            <a:off x="6778507" y="2124052"/>
            <a:ext cx="2189345" cy="10618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it-IT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Attractive</a:t>
            </a:r>
            <a:r>
              <a:rPr lang="it-IT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target </a:t>
            </a:r>
            <a:r>
              <a:rPr lang="en-FR" sz="105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cccDNA silencing</a:t>
            </a:r>
          </a:p>
          <a:p>
            <a:pPr algn="ctr" eaLnBrk="0" hangingPunct="0">
              <a:defRPr/>
            </a:pPr>
            <a:endParaRPr lang="it-IT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it-IT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Virus </a:t>
            </a:r>
            <a:r>
              <a:rPr lang="it-IT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</a:p>
          <a:p>
            <a:pPr algn="ctr" eaLnBrk="0" hangingPunct="0">
              <a:defRPr/>
            </a:pPr>
            <a:endParaRPr lang="it-IT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it-IT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Off-</a:t>
            </a:r>
            <a:r>
              <a:rPr lang="it-IT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it-IT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effects</a:t>
            </a:r>
            <a:r>
              <a:rPr lang="it-IT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</a:t>
            </a:r>
            <a:endParaRPr lang="it-IT" sz="105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5E82314-3192-834D-B7B7-66C38F0DBE11}"/>
              </a:ext>
            </a:extLst>
          </p:cNvPr>
          <p:cNvSpPr/>
          <p:nvPr/>
        </p:nvSpPr>
        <p:spPr>
          <a:xfrm>
            <a:off x="67596" y="63383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pic>
        <p:nvPicPr>
          <p:cNvPr id="89" name="Picture 88" descr="Logo, company name&#10;&#10;Description automatically generated">
            <a:extLst>
              <a:ext uri="{FF2B5EF4-FFF2-40B4-BE49-F238E27FC236}">
                <a16:creationId xmlns:a16="http://schemas.microsoft.com/office/drawing/2014/main" id="{18CD71B5-8788-DE46-887F-285A8C5C6D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90" name="Image 3">
            <a:extLst>
              <a:ext uri="{FF2B5EF4-FFF2-40B4-BE49-F238E27FC236}">
                <a16:creationId xmlns:a16="http://schemas.microsoft.com/office/drawing/2014/main" id="{1A8101CE-EF54-F445-B758-63A8EE2638C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85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51">
            <a:extLst>
              <a:ext uri="{FF2B5EF4-FFF2-40B4-BE49-F238E27FC236}">
                <a16:creationId xmlns:a16="http://schemas.microsoft.com/office/drawing/2014/main" id="{B9FA6E88-4142-2D43-99C1-A285EEA264E2}"/>
              </a:ext>
            </a:extLst>
          </p:cNvPr>
          <p:cNvSpPr txBox="1"/>
          <p:nvPr/>
        </p:nvSpPr>
        <p:spPr>
          <a:xfrm>
            <a:off x="6559069" y="2017274"/>
            <a:ext cx="87395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720" b="1" dirty="0">
                <a:latin typeface="Arial" panose="020B0604020202020204" pitchFamily="34" charset="0"/>
                <a:cs typeface="Arial" panose="020B0604020202020204" pitchFamily="34" charset="0"/>
              </a:rPr>
              <a:t>PHH</a:t>
            </a:r>
          </a:p>
          <a:p>
            <a:pPr algn="ctr"/>
            <a:r>
              <a:rPr lang="it-IT" sz="720" b="1" dirty="0" err="1">
                <a:latin typeface="Arial" panose="020B0604020202020204" pitchFamily="34" charset="0"/>
                <a:cs typeface="Arial" panose="020B0604020202020204" pitchFamily="34" charset="0"/>
              </a:rPr>
              <a:t>ddPCR</a:t>
            </a:r>
            <a:r>
              <a:rPr lang="it-IT" sz="7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720" b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endParaRPr lang="it-IT" sz="72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1">
            <a:extLst>
              <a:ext uri="{FF2B5EF4-FFF2-40B4-BE49-F238E27FC236}">
                <a16:creationId xmlns:a16="http://schemas.microsoft.com/office/drawing/2014/main" id="{ADD0A0C7-3A63-8D40-B890-3E4CC6834D22}"/>
              </a:ext>
            </a:extLst>
          </p:cNvPr>
          <p:cNvSpPr txBox="1"/>
          <p:nvPr/>
        </p:nvSpPr>
        <p:spPr>
          <a:xfrm>
            <a:off x="5443955" y="1988094"/>
            <a:ext cx="832280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720" b="1" dirty="0">
                <a:latin typeface="Arial" panose="020B0604020202020204" pitchFamily="34" charset="0"/>
                <a:cs typeface="Arial" panose="020B0604020202020204" pitchFamily="34" charset="0"/>
              </a:rPr>
              <a:t>PHH</a:t>
            </a:r>
          </a:p>
          <a:p>
            <a:pPr algn="ctr"/>
            <a:r>
              <a:rPr lang="it-IT" sz="720" b="1" dirty="0" err="1">
                <a:latin typeface="Arial" panose="020B0604020202020204" pitchFamily="34" charset="0"/>
                <a:cs typeface="Arial" panose="020B0604020202020204" pitchFamily="34" charset="0"/>
              </a:rPr>
              <a:t>ddPCR</a:t>
            </a:r>
            <a:r>
              <a:rPr lang="it-IT" sz="72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720" b="1" dirty="0" err="1">
                <a:latin typeface="Arial" panose="020B0604020202020204" pitchFamily="34" charset="0"/>
                <a:cs typeface="Arial" panose="020B0604020202020204" pitchFamily="34" charset="0"/>
              </a:rPr>
              <a:t>pgRNA</a:t>
            </a:r>
            <a:endParaRPr lang="it-IT" sz="72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93906CDA-265B-0F42-AC43-9677A4C3B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574" y="2113408"/>
            <a:ext cx="1163280" cy="1696323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648E64A-79D4-8D4E-B177-CE2DABEFD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576" y="2349570"/>
            <a:ext cx="1163280" cy="1508512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79EFEEF9-93A3-F946-8AD8-74918AFB5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649" y="2349570"/>
            <a:ext cx="1077509" cy="1508512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B3B36DC4-5675-C648-A6BC-02469CD42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309" y="2924124"/>
            <a:ext cx="1215653" cy="1554191"/>
          </a:xfrm>
          <a:prstGeom prst="rect">
            <a:avLst/>
          </a:prstGeom>
        </p:spPr>
      </p:pic>
      <p:pic>
        <p:nvPicPr>
          <p:cNvPr id="12" name="Picture 11" descr="A screenshot of a video game&#10;&#10;Description automatically generated">
            <a:extLst>
              <a:ext uri="{FF2B5EF4-FFF2-40B4-BE49-F238E27FC236}">
                <a16:creationId xmlns:a16="http://schemas.microsoft.com/office/drawing/2014/main" id="{6576FC00-4D48-B04E-B83B-750411A1E7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883" y="1197396"/>
            <a:ext cx="1199890" cy="1517741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2B49AD2-4B62-6345-84EC-7F73332491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775" y="594587"/>
            <a:ext cx="2810591" cy="1094089"/>
          </a:xfrm>
          <a:prstGeom prst="rect">
            <a:avLst/>
          </a:prstGeom>
        </p:spPr>
      </p:pic>
      <p:sp>
        <p:nvSpPr>
          <p:cNvPr id="24" name="Textfeld 173">
            <a:extLst>
              <a:ext uri="{FF2B5EF4-FFF2-40B4-BE49-F238E27FC236}">
                <a16:creationId xmlns:a16="http://schemas.microsoft.com/office/drawing/2014/main" id="{347EC0F8-E340-5D40-B0B9-70EAB6A8B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1604" y="4094244"/>
            <a:ext cx="2625762" cy="4247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FR" sz="1080" b="1">
                <a:latin typeface="+mj-lt"/>
              </a:rPr>
              <a:t>Targeting DLEU2 silences the cccDNA and reduces HBV replication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C9367-4F25-4248-93CD-41252DE896A5}"/>
              </a:ext>
            </a:extLst>
          </p:cNvPr>
          <p:cNvSpPr/>
          <p:nvPr/>
        </p:nvSpPr>
        <p:spPr>
          <a:xfrm>
            <a:off x="131615" y="12889"/>
            <a:ext cx="8908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chromatin is a dynamic structure (and is epigenetically regulated)</a:t>
            </a:r>
          </a:p>
        </p:txBody>
      </p:sp>
      <p:pic>
        <p:nvPicPr>
          <p:cNvPr id="27" name="Image 1" descr="fig-REV.jpg">
            <a:extLst>
              <a:ext uri="{FF2B5EF4-FFF2-40B4-BE49-F238E27FC236}">
                <a16:creationId xmlns:a16="http://schemas.microsoft.com/office/drawing/2014/main" id="{74159FA9-845D-5049-9AC8-543BE809C3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92" t="71658" r="22763" b="1491"/>
          <a:stretch/>
        </p:blipFill>
        <p:spPr bwMode="auto">
          <a:xfrm>
            <a:off x="331906" y="3241473"/>
            <a:ext cx="1215653" cy="92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ZoneTexte 4">
            <a:extLst>
              <a:ext uri="{FF2B5EF4-FFF2-40B4-BE49-F238E27FC236}">
                <a16:creationId xmlns:a16="http://schemas.microsoft.com/office/drawing/2014/main" id="{171112FE-92BF-AB4F-B0D9-23C7CB53496F}"/>
              </a:ext>
            </a:extLst>
          </p:cNvPr>
          <p:cNvSpPr txBox="1"/>
          <p:nvPr/>
        </p:nvSpPr>
        <p:spPr>
          <a:xfrm>
            <a:off x="534203" y="1166731"/>
            <a:ext cx="848553" cy="230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00" b="1" dirty="0" err="1">
                <a:solidFill>
                  <a:srgbClr val="404040"/>
                </a:solidFill>
                <a:latin typeface="Arial"/>
                <a:cs typeface="Arial"/>
              </a:rPr>
              <a:t>cccDNA</a:t>
            </a:r>
            <a:r>
              <a:rPr lang="fr-FR" sz="900" b="1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</a:p>
        </p:txBody>
      </p:sp>
      <p:pic>
        <p:nvPicPr>
          <p:cNvPr id="29" name="Image 1" descr="fig-REV.jpg">
            <a:extLst>
              <a:ext uri="{FF2B5EF4-FFF2-40B4-BE49-F238E27FC236}">
                <a16:creationId xmlns:a16="http://schemas.microsoft.com/office/drawing/2014/main" id="{62AD2E93-1FB1-F446-9458-88663932D88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11" t="72527" r="58552" b="1491"/>
          <a:stretch/>
        </p:blipFill>
        <p:spPr bwMode="auto">
          <a:xfrm>
            <a:off x="131615" y="1688676"/>
            <a:ext cx="1619922" cy="90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Gerade Verbindung mit Pfeil 17">
            <a:extLst>
              <a:ext uri="{FF2B5EF4-FFF2-40B4-BE49-F238E27FC236}">
                <a16:creationId xmlns:a16="http://schemas.microsoft.com/office/drawing/2014/main" id="{50913F6C-5AA5-5E4C-A950-433EC52DF153}"/>
              </a:ext>
            </a:extLst>
          </p:cNvPr>
          <p:cNvCxnSpPr>
            <a:cxnSpLocks/>
          </p:cNvCxnSpPr>
          <p:nvPr/>
        </p:nvCxnSpPr>
        <p:spPr>
          <a:xfrm>
            <a:off x="939733" y="2709759"/>
            <a:ext cx="0" cy="224204"/>
          </a:xfrm>
          <a:prstGeom prst="straightConnector1">
            <a:avLst/>
          </a:prstGeom>
          <a:ln w="28575" cmpd="sng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66">
            <a:extLst>
              <a:ext uri="{FF2B5EF4-FFF2-40B4-BE49-F238E27FC236}">
                <a16:creationId xmlns:a16="http://schemas.microsoft.com/office/drawing/2014/main" id="{8D6D833A-F71C-D14F-8057-9AFC3C82BAF0}"/>
              </a:ext>
            </a:extLst>
          </p:cNvPr>
          <p:cNvSpPr txBox="1"/>
          <p:nvPr/>
        </p:nvSpPr>
        <p:spPr>
          <a:xfrm>
            <a:off x="484632" y="2955522"/>
            <a:ext cx="9369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Condensed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70">
            <a:extLst>
              <a:ext uri="{FF2B5EF4-FFF2-40B4-BE49-F238E27FC236}">
                <a16:creationId xmlns:a16="http://schemas.microsoft.com/office/drawing/2014/main" id="{6BDF73E4-7923-CA43-8304-873DA9567688}"/>
              </a:ext>
            </a:extLst>
          </p:cNvPr>
          <p:cNvSpPr txBox="1"/>
          <p:nvPr/>
        </p:nvSpPr>
        <p:spPr>
          <a:xfrm>
            <a:off x="671400" y="1397563"/>
            <a:ext cx="58551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Open</a:t>
            </a:r>
            <a:endParaRPr lang="zh-CN" altLang="en-US" sz="9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D4140BA0-8199-E949-982B-8E9CC08CD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632" y="405828"/>
            <a:ext cx="30725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sz="1500" b="1" dirty="0">
                <a:solidFill>
                  <a:srgbClr val="C00000"/>
                </a:solidFill>
                <a:latin typeface="Arial"/>
                <a:cs typeface="Arial"/>
              </a:rPr>
              <a:t>Dleu2 RNA binds </a:t>
            </a:r>
            <a:r>
              <a:rPr lang="en-GB" sz="1500" b="1" dirty="0" err="1">
                <a:solidFill>
                  <a:srgbClr val="C00000"/>
                </a:solidFill>
                <a:latin typeface="Arial"/>
                <a:cs typeface="Arial"/>
              </a:rPr>
              <a:t>HBx</a:t>
            </a:r>
            <a:r>
              <a:rPr lang="en-GB" sz="1500" b="1" dirty="0">
                <a:solidFill>
                  <a:srgbClr val="C00000"/>
                </a:solidFill>
                <a:latin typeface="Arial"/>
                <a:cs typeface="Arial"/>
              </a:rPr>
              <a:t> and Ezh2</a:t>
            </a:r>
            <a:endParaRPr lang="en-US" sz="15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pic>
        <p:nvPicPr>
          <p:cNvPr id="7" name="Picture 6" descr="Chart, bubble chart&#10;&#10;Description automatically generated">
            <a:extLst>
              <a:ext uri="{FF2B5EF4-FFF2-40B4-BE49-F238E27FC236}">
                <a16:creationId xmlns:a16="http://schemas.microsoft.com/office/drawing/2014/main" id="{C4026F9E-DF13-8D46-B97B-3AABEE4DA2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252" y="3226707"/>
            <a:ext cx="1790700" cy="100012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F2537DD-752C-E044-B6E1-A08D97A63CDB}"/>
              </a:ext>
            </a:extLst>
          </p:cNvPr>
          <p:cNvGrpSpPr/>
          <p:nvPr/>
        </p:nvGrpSpPr>
        <p:grpSpPr>
          <a:xfrm>
            <a:off x="3631537" y="1210573"/>
            <a:ext cx="1226270" cy="1703609"/>
            <a:chOff x="4842049" y="1614097"/>
            <a:chExt cx="1635026" cy="2271479"/>
          </a:xfrm>
        </p:grpSpPr>
        <p:pic>
          <p:nvPicPr>
            <p:cNvPr id="33" name="Picture 32" descr="A screenshot of a video game&#10;&#10;Description automatically generated">
              <a:extLst>
                <a:ext uri="{FF2B5EF4-FFF2-40B4-BE49-F238E27FC236}">
                  <a16:creationId xmlns:a16="http://schemas.microsoft.com/office/drawing/2014/main" id="{49883636-E50C-054C-8C38-921CC9376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2049" y="1614097"/>
              <a:ext cx="1635026" cy="2271479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C8A552-636B-0F49-9377-DA06233BC2A6}"/>
                </a:ext>
              </a:extLst>
            </p:cNvPr>
            <p:cNvSpPr/>
            <p:nvPr/>
          </p:nvSpPr>
          <p:spPr>
            <a:xfrm>
              <a:off x="4842049" y="1614097"/>
              <a:ext cx="466930" cy="3945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FR" sz="1350"/>
            </a:p>
          </p:txBody>
        </p:sp>
      </p:grpSp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45DFA477-6333-2449-9AE3-21BFD96B77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36" name="Image 3">
            <a:extLst>
              <a:ext uri="{FF2B5EF4-FFF2-40B4-BE49-F238E27FC236}">
                <a16:creationId xmlns:a16="http://schemas.microsoft.com/office/drawing/2014/main" id="{3037C99D-721D-1E40-93AC-E76DCD2500E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99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6679341" y="1651448"/>
            <a:ext cx="184731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844" dirty="0"/>
          </a:p>
        </p:txBody>
      </p:sp>
      <p:pic>
        <p:nvPicPr>
          <p:cNvPr id="57" name="Picture 7" descr="ccc formation">
            <a:extLst>
              <a:ext uri="{FF2B5EF4-FFF2-40B4-BE49-F238E27FC236}">
                <a16:creationId xmlns:a16="http://schemas.microsoft.com/office/drawing/2014/main" id="{5B00B75C-BD5D-A742-AAE9-C145105C4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350" y="1518976"/>
            <a:ext cx="4075792" cy="117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10">
            <a:extLst>
              <a:ext uri="{FF2B5EF4-FFF2-40B4-BE49-F238E27FC236}">
                <a16:creationId xmlns:a16="http://schemas.microsoft.com/office/drawing/2014/main" id="{90DD899C-5E02-394B-BC3F-8CBE06642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899" y="3213313"/>
            <a:ext cx="1408202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b="1">
                <a:solidFill>
                  <a:srgbClr val="000000"/>
                </a:solidFill>
              </a:rPr>
              <a:t>cccDNA biosynthesis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7F89C0D-8272-9B46-B8A3-8F5EE0663832}"/>
              </a:ext>
            </a:extLst>
          </p:cNvPr>
          <p:cNvSpPr txBox="1"/>
          <p:nvPr/>
        </p:nvSpPr>
        <p:spPr>
          <a:xfrm>
            <a:off x="5604617" y="3199534"/>
            <a:ext cx="1574288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050" b="1" dirty="0" err="1">
                <a:ea typeface="宋体" charset="-122"/>
              </a:rPr>
              <a:t>cccDNA</a:t>
            </a:r>
            <a:r>
              <a:rPr lang="en-US" sz="1050" b="1" dirty="0">
                <a:ea typeface="宋体" charset="-122"/>
              </a:rPr>
              <a:t> stability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09526D19-9560-1341-88A1-7AD9CC7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899" y="1750994"/>
            <a:ext cx="62709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34D82144-616A-1149-8694-E3DCD683F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065" y="2493986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5572EA04-404C-474E-84D2-B2A6B4A5D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546" y="2627590"/>
            <a:ext cx="69121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42750-9F99-FC48-AA25-79EEB06A0924}"/>
              </a:ext>
            </a:extLst>
          </p:cNvPr>
          <p:cNvSpPr/>
          <p:nvPr/>
        </p:nvSpPr>
        <p:spPr>
          <a:xfrm>
            <a:off x="7495400" y="3199534"/>
            <a:ext cx="1340357" cy="5770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050" b="1" dirty="0" err="1">
                <a:ea typeface="宋体" charset="-122"/>
              </a:rPr>
              <a:t>cccDNA</a:t>
            </a:r>
            <a:r>
              <a:rPr lang="en-US" sz="1050" b="1" dirty="0">
                <a:ea typeface="宋体" charset="-122"/>
              </a:rPr>
              <a:t> transcription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7009DF-178B-B94F-8D72-7439AA4A925B}"/>
              </a:ext>
            </a:extLst>
          </p:cNvPr>
          <p:cNvGrpSpPr/>
          <p:nvPr/>
        </p:nvGrpSpPr>
        <p:grpSpPr>
          <a:xfrm>
            <a:off x="4542235" y="2282757"/>
            <a:ext cx="226786" cy="928061"/>
            <a:chOff x="5851837" y="4829170"/>
            <a:chExt cx="302381" cy="123741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B33D0A-9944-E145-931D-8CFDFCB647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1837" y="4829170"/>
              <a:ext cx="207302" cy="123741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D82CDAF-1B3C-E04E-939E-1B7EC7E6A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5BBBB0-84D0-D345-B7EB-20193AD7BDFB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6391761" y="2354945"/>
            <a:ext cx="693894" cy="844589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49C2B9B-840A-EE48-892D-1D21075A304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7280594" y="2368725"/>
            <a:ext cx="884985" cy="830809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283C0CC6-3ED3-1A46-BCAC-E3E8E0EE7BEC}"/>
              </a:ext>
            </a:extLst>
          </p:cNvPr>
          <p:cNvSpPr txBox="1"/>
          <p:nvPr/>
        </p:nvSpPr>
        <p:spPr>
          <a:xfrm>
            <a:off x="2561926" y="440340"/>
            <a:ext cx="382983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13" b="1" i="1" dirty="0">
                <a:solidFill>
                  <a:srgbClr val="0070C0"/>
                </a:solidFill>
                <a:ea typeface="宋体" charset="-122"/>
              </a:rPr>
              <a:t>Strategies to target pharmacologically the cccDNA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47A8DE5-A6D9-CF42-ADC8-966F2658F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" y="1393261"/>
            <a:ext cx="3221943" cy="2661605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1979808" y="70727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1C238183-B69F-C047-94D5-0A90F117A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20" name="Image 3">
            <a:extLst>
              <a:ext uri="{FF2B5EF4-FFF2-40B4-BE49-F238E27FC236}">
                <a16:creationId xmlns:a16="http://schemas.microsoft.com/office/drawing/2014/main" id="{F9DC3C63-A3AB-AE41-A236-C4391DB8F20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BC0102D-5665-DC43-A443-C130BA221192}"/>
              </a:ext>
            </a:extLst>
          </p:cNvPr>
          <p:cNvSpPr/>
          <p:nvPr/>
        </p:nvSpPr>
        <p:spPr>
          <a:xfrm>
            <a:off x="7417313" y="3192977"/>
            <a:ext cx="1574287" cy="57708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8824882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6679341" y="1651448"/>
            <a:ext cx="184731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844" dirty="0"/>
          </a:p>
        </p:txBody>
      </p:sp>
      <p:pic>
        <p:nvPicPr>
          <p:cNvPr id="57" name="Picture 7" descr="ccc formation">
            <a:extLst>
              <a:ext uri="{FF2B5EF4-FFF2-40B4-BE49-F238E27FC236}">
                <a16:creationId xmlns:a16="http://schemas.microsoft.com/office/drawing/2014/main" id="{5B00B75C-BD5D-A742-AAE9-C145105C4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350" y="1518976"/>
            <a:ext cx="4075792" cy="117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10">
            <a:extLst>
              <a:ext uri="{FF2B5EF4-FFF2-40B4-BE49-F238E27FC236}">
                <a16:creationId xmlns:a16="http://schemas.microsoft.com/office/drawing/2014/main" id="{90DD899C-5E02-394B-BC3F-8CBE06642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3899" y="3213313"/>
            <a:ext cx="1408202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b="1">
                <a:solidFill>
                  <a:srgbClr val="000000"/>
                </a:solidFill>
              </a:rPr>
              <a:t>cccDNA biosynthesis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7F89C0D-8272-9B46-B8A3-8F5EE0663832}"/>
              </a:ext>
            </a:extLst>
          </p:cNvPr>
          <p:cNvSpPr txBox="1"/>
          <p:nvPr/>
        </p:nvSpPr>
        <p:spPr>
          <a:xfrm>
            <a:off x="5604617" y="3199534"/>
            <a:ext cx="1574288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050" b="1" dirty="0" err="1">
                <a:ea typeface="宋体" charset="-122"/>
              </a:rPr>
              <a:t>cccDNA</a:t>
            </a:r>
            <a:r>
              <a:rPr lang="en-US" sz="1050" b="1" dirty="0">
                <a:ea typeface="宋体" charset="-122"/>
              </a:rPr>
              <a:t> stability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09526D19-9560-1341-88A1-7AD9CC7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899" y="1750994"/>
            <a:ext cx="62709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34D82144-616A-1149-8694-E3DCD683F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065" y="2493986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5572EA04-404C-474E-84D2-B2A6B4A5D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546" y="2627590"/>
            <a:ext cx="69121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42750-9F99-FC48-AA25-79EEB06A0924}"/>
              </a:ext>
            </a:extLst>
          </p:cNvPr>
          <p:cNvSpPr/>
          <p:nvPr/>
        </p:nvSpPr>
        <p:spPr>
          <a:xfrm>
            <a:off x="7495400" y="3199534"/>
            <a:ext cx="1340357" cy="5770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050" b="1" dirty="0" err="1">
                <a:ea typeface="宋体" charset="-122"/>
              </a:rPr>
              <a:t>cccDNA</a:t>
            </a:r>
            <a:r>
              <a:rPr lang="en-US" sz="1050" b="1" dirty="0">
                <a:ea typeface="宋体" charset="-122"/>
              </a:rPr>
              <a:t> transcription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7009DF-178B-B94F-8D72-7439AA4A925B}"/>
              </a:ext>
            </a:extLst>
          </p:cNvPr>
          <p:cNvGrpSpPr/>
          <p:nvPr/>
        </p:nvGrpSpPr>
        <p:grpSpPr>
          <a:xfrm>
            <a:off x="4542235" y="2282757"/>
            <a:ext cx="226786" cy="928061"/>
            <a:chOff x="5851837" y="4829170"/>
            <a:chExt cx="302381" cy="123741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B33D0A-9944-E145-931D-8CFDFCB647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51837" y="4829170"/>
              <a:ext cx="207302" cy="123741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D82CDAF-1B3C-E04E-939E-1B7EC7E6A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5BBBB0-84D0-D345-B7EB-20193AD7BDFB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6391761" y="2354945"/>
            <a:ext cx="693894" cy="844589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49C2B9B-840A-EE48-892D-1D21075A304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7280594" y="2368725"/>
            <a:ext cx="884985" cy="830809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283C0CC6-3ED3-1A46-BCAC-E3E8E0EE7BEC}"/>
              </a:ext>
            </a:extLst>
          </p:cNvPr>
          <p:cNvSpPr txBox="1"/>
          <p:nvPr/>
        </p:nvSpPr>
        <p:spPr>
          <a:xfrm>
            <a:off x="2561926" y="440340"/>
            <a:ext cx="382983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13" b="1" i="1" dirty="0">
                <a:solidFill>
                  <a:srgbClr val="0070C0"/>
                </a:solidFill>
                <a:ea typeface="宋体" charset="-122"/>
              </a:rPr>
              <a:t>Strategies to target pharmacologically the cccDNA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47A8DE5-A6D9-CF42-ADC8-966F2658F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9" y="1393261"/>
            <a:ext cx="3221943" cy="2661605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1979808" y="70727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pic>
        <p:nvPicPr>
          <p:cNvPr id="19" name="Picture 18" descr="Logo, company name&#10;&#10;Description automatically generated">
            <a:extLst>
              <a:ext uri="{FF2B5EF4-FFF2-40B4-BE49-F238E27FC236}">
                <a16:creationId xmlns:a16="http://schemas.microsoft.com/office/drawing/2014/main" id="{1C238183-B69F-C047-94D5-0A90F117A0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20" name="Image 3">
            <a:extLst>
              <a:ext uri="{FF2B5EF4-FFF2-40B4-BE49-F238E27FC236}">
                <a16:creationId xmlns:a16="http://schemas.microsoft.com/office/drawing/2014/main" id="{F9DC3C63-A3AB-AE41-A236-C4391DB8F20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BC0102D-5665-DC43-A443-C130BA221192}"/>
              </a:ext>
            </a:extLst>
          </p:cNvPr>
          <p:cNvSpPr/>
          <p:nvPr/>
        </p:nvSpPr>
        <p:spPr>
          <a:xfrm>
            <a:off x="7373844" y="3192976"/>
            <a:ext cx="1574287" cy="577081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2904B2-3E86-7B4D-8734-BC1796BF8911}"/>
              </a:ext>
            </a:extLst>
          </p:cNvPr>
          <p:cNvSpPr/>
          <p:nvPr/>
        </p:nvSpPr>
        <p:spPr>
          <a:xfrm>
            <a:off x="1913718" y="4617990"/>
            <a:ext cx="521666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05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« Immune control » of HBV infection and the « Epigenetic control » of cccDNA function are, if not the exactly same, at least largely overlapping </a:t>
            </a:r>
            <a:endParaRPr lang="fr-FR" sz="1050" i="1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066D0D-25EA-CC4E-AF6F-CC20DE1A259C}"/>
              </a:ext>
            </a:extLst>
          </p:cNvPr>
          <p:cNvSpPr/>
          <p:nvPr/>
        </p:nvSpPr>
        <p:spPr>
          <a:xfrm>
            <a:off x="3527032" y="3842965"/>
            <a:ext cx="397235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0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Cytokines and immune signaling 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affect </a:t>
            </a:r>
            <a:r>
              <a:rPr lang="fr-FR" sz="105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cccDNA stability 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(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IFNa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IFNg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TNFa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LTb) and the epigenetic control of </a:t>
            </a:r>
            <a:r>
              <a:rPr lang="fr-FR" sz="105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cccDNA transcription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(IFNa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IFNl</a:t>
            </a:r>
            <a:r>
              <a:rPr lang="fr-FR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, IL1-b, IL6</a:t>
            </a:r>
            <a:r>
              <a:rPr lang="fr-FR" sz="10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American Typewriter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81722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4A4868F4-2C55-3944-8A7E-260FBD0B8B5B}"/>
              </a:ext>
            </a:extLst>
          </p:cNvPr>
          <p:cNvSpPr txBox="1"/>
          <p:nvPr/>
        </p:nvSpPr>
        <p:spPr>
          <a:xfrm flipV="1">
            <a:off x="6791573" y="1085965"/>
            <a:ext cx="184731" cy="222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844" dirty="0"/>
          </a:p>
        </p:txBody>
      </p:sp>
      <p:pic>
        <p:nvPicPr>
          <p:cNvPr id="57" name="Picture 7" descr="ccc formation">
            <a:extLst>
              <a:ext uri="{FF2B5EF4-FFF2-40B4-BE49-F238E27FC236}">
                <a16:creationId xmlns:a16="http://schemas.microsoft.com/office/drawing/2014/main" id="{5B00B75C-BD5D-A742-AAE9-C145105C4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582" y="953492"/>
            <a:ext cx="4075792" cy="117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7F89C0D-8272-9B46-B8A3-8F5EE0663832}"/>
              </a:ext>
            </a:extLst>
          </p:cNvPr>
          <p:cNvSpPr txBox="1"/>
          <p:nvPr/>
        </p:nvSpPr>
        <p:spPr>
          <a:xfrm>
            <a:off x="5716849" y="2634050"/>
            <a:ext cx="1918857" cy="4154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宋体" charset="-122"/>
              </a:rPr>
              <a:t>Reducing </a:t>
            </a:r>
          </a:p>
          <a:p>
            <a:pPr algn="ctr">
              <a:defRPr/>
            </a:pPr>
            <a:r>
              <a:rPr lang="en-US" sz="1050" b="1" dirty="0" err="1">
                <a:ea typeface="宋体" charset="-122"/>
              </a:rPr>
              <a:t>cccDNA</a:t>
            </a:r>
            <a:r>
              <a:rPr lang="en-US" sz="1050" b="1" dirty="0">
                <a:ea typeface="宋体" charset="-122"/>
              </a:rPr>
              <a:t> stability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09526D19-9560-1341-88A1-7AD9CC7F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6131" y="1185511"/>
            <a:ext cx="62709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RC DNA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34D82144-616A-1149-8694-E3DCD683F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2297" y="192850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Thousands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copies</a:t>
            </a: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5572EA04-404C-474E-84D2-B2A6B4A5D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5778" y="2062106"/>
            <a:ext cx="69121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900">
                <a:latin typeface="Arial" panose="020B0604020202020204" pitchFamily="34" charset="0"/>
              </a:rPr>
              <a:t>1-50 copy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F42750-9F99-FC48-AA25-79EEB06A0924}"/>
              </a:ext>
            </a:extLst>
          </p:cNvPr>
          <p:cNvSpPr/>
          <p:nvPr/>
        </p:nvSpPr>
        <p:spPr>
          <a:xfrm>
            <a:off x="7705402" y="2634050"/>
            <a:ext cx="1340357" cy="19851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b="1" dirty="0">
                <a:ea typeface="宋体" charset="-122"/>
              </a:rPr>
              <a:t>Silencing </a:t>
            </a:r>
          </a:p>
          <a:p>
            <a:pPr algn="ctr">
              <a:defRPr/>
            </a:pPr>
            <a:r>
              <a:rPr lang="en-US" sz="1050" b="1" dirty="0" err="1">
                <a:ea typeface="宋体" charset="-122"/>
              </a:rPr>
              <a:t>cccDNA</a:t>
            </a:r>
            <a:r>
              <a:rPr lang="en-US" sz="1050" b="1" dirty="0">
                <a:ea typeface="宋体" charset="-122"/>
              </a:rPr>
              <a:t> transcription</a:t>
            </a:r>
          </a:p>
          <a:p>
            <a:pPr algn="ctr">
              <a:defRPr/>
            </a:pPr>
            <a:endParaRPr lang="en-US" sz="1050" b="1" dirty="0">
              <a:ea typeface="宋体" charset="-122"/>
            </a:endParaRPr>
          </a:p>
          <a:p>
            <a:pPr>
              <a:defRPr/>
            </a:pPr>
            <a:r>
              <a:rPr lang="en-US" sz="900" b="1" dirty="0">
                <a:ea typeface="宋体" charset="-122"/>
              </a:rPr>
              <a:t>Epigenetic modifiers </a:t>
            </a:r>
          </a:p>
          <a:p>
            <a:pPr>
              <a:defRPr/>
            </a:pPr>
            <a:r>
              <a:rPr lang="en-US" sz="900" dirty="0">
                <a:ea typeface="宋体" charset="-122"/>
              </a:rPr>
              <a:t>- cytokines</a:t>
            </a:r>
          </a:p>
          <a:p>
            <a:pPr>
              <a:defRPr/>
            </a:pPr>
            <a:r>
              <a:rPr lang="en-US" sz="900" dirty="0">
                <a:ea typeface="宋体" charset="-122"/>
              </a:rPr>
              <a:t>- small molecules</a:t>
            </a:r>
          </a:p>
          <a:p>
            <a:pPr>
              <a:defRPr/>
            </a:pPr>
            <a:r>
              <a:rPr lang="en-US" sz="900" dirty="0">
                <a:ea typeface="宋体" charset="-122"/>
              </a:rPr>
              <a:t>- CRISPR/dCas9…</a:t>
            </a:r>
          </a:p>
          <a:p>
            <a:pPr>
              <a:defRPr/>
            </a:pPr>
            <a:endParaRPr lang="en-US" sz="900" b="1" dirty="0">
              <a:ea typeface="宋体" charset="-122"/>
            </a:endParaRPr>
          </a:p>
          <a:p>
            <a:pPr>
              <a:defRPr/>
            </a:pPr>
            <a:r>
              <a:rPr lang="en-US" sz="900" b="1" dirty="0">
                <a:ea typeface="宋体" charset="-122"/>
              </a:rPr>
              <a:t>Target Liver-enriched transcription factors</a:t>
            </a:r>
          </a:p>
          <a:p>
            <a:pPr>
              <a:defRPr/>
            </a:pPr>
            <a:endParaRPr lang="en-US" sz="900" b="1" dirty="0">
              <a:ea typeface="宋体" charset="-122"/>
            </a:endParaRPr>
          </a:p>
          <a:p>
            <a:pPr>
              <a:defRPr/>
            </a:pPr>
            <a:r>
              <a:rPr lang="en-US" sz="900" b="1" dirty="0">
                <a:ea typeface="宋体" charset="-122"/>
              </a:rPr>
              <a:t>HBx inhibitors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77009DF-178B-B94F-8D72-7439AA4A925B}"/>
              </a:ext>
            </a:extLst>
          </p:cNvPr>
          <p:cNvGrpSpPr/>
          <p:nvPr/>
        </p:nvGrpSpPr>
        <p:grpSpPr>
          <a:xfrm>
            <a:off x="4576886" y="1719769"/>
            <a:ext cx="316510" cy="914282"/>
            <a:chOff x="5732205" y="4829170"/>
            <a:chExt cx="422013" cy="121904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9B33D0A-9944-E145-931D-8CFDFCB647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32205" y="4831538"/>
              <a:ext cx="331766" cy="121667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D82CDAF-1B3C-E04E-939E-1B7EC7E6A2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218" y="4829170"/>
              <a:ext cx="180000" cy="2371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B5BBBB0-84D0-D345-B7EB-20193AD7BDFB}"/>
              </a:ext>
            </a:extLst>
          </p:cNvPr>
          <p:cNvCxnSpPr>
            <a:cxnSpLocks/>
            <a:endCxn id="68" idx="0"/>
          </p:cNvCxnSpPr>
          <p:nvPr/>
        </p:nvCxnSpPr>
        <p:spPr>
          <a:xfrm flipH="1">
            <a:off x="6676278" y="1789462"/>
            <a:ext cx="521609" cy="84458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549C2B9B-840A-EE48-892D-1D21075A304B}"/>
              </a:ext>
            </a:extLst>
          </p:cNvPr>
          <p:cNvCxnSpPr>
            <a:cxnSpLocks/>
            <a:endCxn id="2" idx="0"/>
          </p:cNvCxnSpPr>
          <p:nvPr/>
        </p:nvCxnSpPr>
        <p:spPr>
          <a:xfrm>
            <a:off x="7397788" y="1789462"/>
            <a:ext cx="977793" cy="844588"/>
          </a:xfrm>
          <a:prstGeom prst="line">
            <a:avLst/>
          </a:prstGeom>
          <a:ln w="38100">
            <a:solidFill>
              <a:srgbClr val="0070C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283C0CC6-3ED3-1A46-BCAC-E3E8E0EE7BEC}"/>
              </a:ext>
            </a:extLst>
          </p:cNvPr>
          <p:cNvSpPr txBox="1"/>
          <p:nvPr/>
        </p:nvSpPr>
        <p:spPr>
          <a:xfrm>
            <a:off x="2607135" y="408872"/>
            <a:ext cx="3829835" cy="248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13" b="1" i="1" dirty="0">
                <a:solidFill>
                  <a:srgbClr val="0070C0"/>
                </a:solidFill>
                <a:ea typeface="宋体" charset="-122"/>
              </a:rPr>
              <a:t>Strategies to target pharmacologically the cccDNA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47A8DE5-A6D9-CF42-ADC8-966F2658F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2" y="1393261"/>
            <a:ext cx="3221943" cy="2661605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BC0836DF-A86B-4A48-B4B9-F1DFD8E93214}"/>
              </a:ext>
            </a:extLst>
          </p:cNvPr>
          <p:cNvSpPr/>
          <p:nvPr/>
        </p:nvSpPr>
        <p:spPr>
          <a:xfrm>
            <a:off x="1979808" y="70727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silencing vs elimination</a:t>
            </a: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9F7400F4-51D7-874E-A0D6-5965C695A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193" y="2634050"/>
            <a:ext cx="2183385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b="1">
                <a:solidFill>
                  <a:srgbClr val="000000"/>
                </a:solidFill>
              </a:rPr>
              <a:t>Inhibiting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b="1">
                <a:solidFill>
                  <a:srgbClr val="000000"/>
                </a:solidFill>
              </a:rPr>
              <a:t>cccDNA biosynthesis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C31926-ED12-E74A-84A7-557F0E0A6342}"/>
              </a:ext>
            </a:extLst>
          </p:cNvPr>
          <p:cNvSpPr/>
          <p:nvPr/>
        </p:nvSpPr>
        <p:spPr>
          <a:xfrm>
            <a:off x="7569713" y="2634050"/>
            <a:ext cx="1574287" cy="60907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/>
          </a:p>
        </p:txBody>
      </p:sp>
      <p:pic>
        <p:nvPicPr>
          <p:cNvPr id="21" name="Picture 20" descr="Logo, company name&#10;&#10;Description automatically generated">
            <a:extLst>
              <a:ext uri="{FF2B5EF4-FFF2-40B4-BE49-F238E27FC236}">
                <a16:creationId xmlns:a16="http://schemas.microsoft.com/office/drawing/2014/main" id="{93ECA5FB-5420-6340-B0C1-52AE1255D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22" name="Image 3">
            <a:extLst>
              <a:ext uri="{FF2B5EF4-FFF2-40B4-BE49-F238E27FC236}">
                <a16:creationId xmlns:a16="http://schemas.microsoft.com/office/drawing/2014/main" id="{25397F90-E8F5-DC45-B3E5-A2DD0AE35B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121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7649F-465E-9043-AF9C-AAE09B97C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8199" y="3529237"/>
            <a:ext cx="3636614" cy="590550"/>
          </a:xfrm>
        </p:spPr>
        <p:txBody>
          <a:bodyPr>
            <a:noAutofit/>
          </a:bodyPr>
          <a:lstStyle/>
          <a:p>
            <a:pPr algn="ctr"/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HBx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targeting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SiRNA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restores Smc6 expression and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decreases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viral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replication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in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cultured</a:t>
            </a:r>
            <a:r>
              <a:rPr lang="fr-F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fr-FR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hepatocytes</a:t>
            </a:r>
            <a:endParaRPr lang="fr-FR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15121C-895D-7F46-8560-2CE4C4B76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23" y="1238485"/>
            <a:ext cx="4872954" cy="192133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D439DE-74C8-5243-AC86-5B3F4A1BE6A2}"/>
              </a:ext>
            </a:extLst>
          </p:cNvPr>
          <p:cNvSpPr txBox="1"/>
          <p:nvPr/>
        </p:nvSpPr>
        <p:spPr>
          <a:xfrm>
            <a:off x="5661695" y="4119787"/>
            <a:ext cx="1637071" cy="176981"/>
          </a:xfrm>
          <a:prstGeom prst="rect">
            <a:avLst/>
          </a:prstGeom>
          <a:noFill/>
        </p:spPr>
        <p:txBody>
          <a:bodyPr wrap="none" rtlCol="0" anchor="b">
            <a:noAutofit/>
          </a:bodyPr>
          <a:lstStyle/>
          <a:p>
            <a:r>
              <a:rPr lang="fr-FR" sz="825" i="1" dirty="0" err="1">
                <a:solidFill>
                  <a:srgbClr val="000000"/>
                </a:solidFill>
                <a:latin typeface="Arial"/>
              </a:rPr>
              <a:t>Komeyeyev</a:t>
            </a:r>
            <a:r>
              <a:rPr lang="fr-FR" sz="825" i="1" dirty="0">
                <a:solidFill>
                  <a:srgbClr val="000000"/>
                </a:solidFill>
                <a:latin typeface="Arial"/>
              </a:rPr>
              <a:t> et al, J </a:t>
            </a:r>
            <a:r>
              <a:rPr lang="fr-FR" sz="825" i="1" dirty="0" err="1">
                <a:solidFill>
                  <a:srgbClr val="000000"/>
                </a:solidFill>
                <a:latin typeface="Arial"/>
              </a:rPr>
              <a:t>Virol</a:t>
            </a:r>
            <a:r>
              <a:rPr lang="fr-FR" sz="825" i="1" dirty="0">
                <a:solidFill>
                  <a:srgbClr val="000000"/>
                </a:solidFill>
                <a:latin typeface="Arial"/>
              </a:rPr>
              <a:t> 2019</a:t>
            </a:r>
          </a:p>
        </p:txBody>
      </p:sp>
      <p:sp>
        <p:nvSpPr>
          <p:cNvPr id="6" name="Textfeld 4">
            <a:extLst>
              <a:ext uri="{FF2B5EF4-FFF2-40B4-BE49-F238E27FC236}">
                <a16:creationId xmlns:a16="http://schemas.microsoft.com/office/drawing/2014/main" id="{18DB59AF-BF74-BC46-AA4E-8337A772AF52}"/>
              </a:ext>
            </a:extLst>
          </p:cNvPr>
          <p:cNvSpPr txBox="1"/>
          <p:nvPr/>
        </p:nvSpPr>
        <p:spPr>
          <a:xfrm>
            <a:off x="3566947" y="42881"/>
            <a:ext cx="193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70C0"/>
                </a:solidFill>
              </a:rPr>
              <a:t>Targeting HBx .1</a:t>
            </a:r>
          </a:p>
          <a:p>
            <a:pPr algn="ctr"/>
            <a:r>
              <a:rPr lang="en-US" sz="1200" b="1" i="1" dirty="0">
                <a:solidFill>
                  <a:srgbClr val="0070C0"/>
                </a:solidFill>
              </a:rPr>
              <a:t>RNA interference strategies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E4C04050-4AF4-064C-B3EB-89CD0224C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9" name="Image 3">
            <a:extLst>
              <a:ext uri="{FF2B5EF4-FFF2-40B4-BE49-F238E27FC236}">
                <a16:creationId xmlns:a16="http://schemas.microsoft.com/office/drawing/2014/main" id="{792FC21D-AE32-3F4F-943C-71415E5C26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43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AA01615-D81A-C94C-826F-A4CDF9A74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365" y="2756432"/>
            <a:ext cx="3508463" cy="173215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3052008-6AEC-2647-89F9-C0287E1CE53A}"/>
              </a:ext>
            </a:extLst>
          </p:cNvPr>
          <p:cNvSpPr txBox="1"/>
          <p:nvPr/>
        </p:nvSpPr>
        <p:spPr>
          <a:xfrm>
            <a:off x="7699513" y="4243301"/>
            <a:ext cx="13901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 err="1">
                <a:solidFill>
                  <a:srgbClr val="000000"/>
                </a:solidFill>
                <a:latin typeface="Arial"/>
              </a:rPr>
              <a:t>Allweiss</a:t>
            </a:r>
            <a:r>
              <a:rPr lang="fr-FR" sz="900" i="1" dirty="0">
                <a:solidFill>
                  <a:srgbClr val="000000"/>
                </a:solidFill>
                <a:latin typeface="Arial"/>
              </a:rPr>
              <a:t> et al, Gut 2022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C466D4-99E0-A644-A063-B9E6DDC623F3}"/>
              </a:ext>
            </a:extLst>
          </p:cNvPr>
          <p:cNvSpPr txBox="1"/>
          <p:nvPr/>
        </p:nvSpPr>
        <p:spPr>
          <a:xfrm>
            <a:off x="677304" y="4126177"/>
            <a:ext cx="1636987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050" dirty="0" err="1"/>
              <a:t>siRNA</a:t>
            </a:r>
            <a:r>
              <a:rPr lang="fr-FR" sz="1050" dirty="0"/>
              <a:t> </a:t>
            </a:r>
            <a:r>
              <a:rPr lang="fr-FR" sz="1050" dirty="0" err="1"/>
              <a:t>reduces</a:t>
            </a:r>
            <a:r>
              <a:rPr lang="fr-FR" sz="1050" dirty="0"/>
              <a:t> </a:t>
            </a:r>
            <a:r>
              <a:rPr lang="fr-FR" sz="1050" dirty="0" err="1"/>
              <a:t>HBx</a:t>
            </a:r>
            <a:r>
              <a:rPr lang="fr-FR" sz="1050" dirty="0"/>
              <a:t> &amp; </a:t>
            </a:r>
          </a:p>
          <a:p>
            <a:r>
              <a:rPr lang="fr-FR" sz="1050" dirty="0" err="1"/>
              <a:t>recruits</a:t>
            </a:r>
            <a:r>
              <a:rPr lang="fr-FR" sz="1050" dirty="0"/>
              <a:t> smc5/6 to </a:t>
            </a:r>
            <a:r>
              <a:rPr lang="fr-FR" sz="1050" dirty="0" err="1"/>
              <a:t>cccDNA</a:t>
            </a:r>
            <a:endParaRPr lang="fr-FR" sz="105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8D213CC-1F58-A54A-9FBA-877BB1E2DBAA}"/>
              </a:ext>
            </a:extLst>
          </p:cNvPr>
          <p:cNvGrpSpPr/>
          <p:nvPr/>
        </p:nvGrpSpPr>
        <p:grpSpPr>
          <a:xfrm>
            <a:off x="3067912" y="1181495"/>
            <a:ext cx="5326663" cy="1390255"/>
            <a:chOff x="2052515" y="3033524"/>
            <a:chExt cx="7102216" cy="1853673"/>
          </a:xfrm>
        </p:grpSpPr>
        <p:sp>
          <p:nvSpPr>
            <p:cNvPr id="12" name="Rechteck 94">
              <a:extLst>
                <a:ext uri="{FF2B5EF4-FFF2-40B4-BE49-F238E27FC236}">
                  <a16:creationId xmlns:a16="http://schemas.microsoft.com/office/drawing/2014/main" id="{E6844E64-6FFF-3C4A-A2CF-D7F4D407EC2E}"/>
                </a:ext>
              </a:extLst>
            </p:cNvPr>
            <p:cNvSpPr/>
            <p:nvPr/>
          </p:nvSpPr>
          <p:spPr>
            <a:xfrm>
              <a:off x="7372488" y="3033524"/>
              <a:ext cx="1385741" cy="2222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Rechteck 4">
              <a:extLst>
                <a:ext uri="{FF2B5EF4-FFF2-40B4-BE49-F238E27FC236}">
                  <a16:creationId xmlns:a16="http://schemas.microsoft.com/office/drawing/2014/main" id="{866D0015-37CC-5D42-B3CF-4531459437F9}"/>
                </a:ext>
              </a:extLst>
            </p:cNvPr>
            <p:cNvSpPr/>
            <p:nvPr/>
          </p:nvSpPr>
          <p:spPr>
            <a:xfrm>
              <a:off x="3088098" y="3342517"/>
              <a:ext cx="1842547" cy="1842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/>
            </a:p>
          </p:txBody>
        </p:sp>
        <p:sp>
          <p:nvSpPr>
            <p:cNvPr id="14" name="Textfeld 5">
              <a:extLst>
                <a:ext uri="{FF2B5EF4-FFF2-40B4-BE49-F238E27FC236}">
                  <a16:creationId xmlns:a16="http://schemas.microsoft.com/office/drawing/2014/main" id="{7F1DBC5A-1D27-0842-9114-77BB5BC6BC2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372383" y="3314580"/>
              <a:ext cx="1273980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25" b="1" dirty="0">
                  <a:cs typeface="Arial" pitchFamily="34" charset="0"/>
                </a:rPr>
                <a:t>4w siRNA</a:t>
              </a:r>
            </a:p>
          </p:txBody>
        </p:sp>
        <p:sp>
          <p:nvSpPr>
            <p:cNvPr id="15" name="Rechteck 6">
              <a:extLst>
                <a:ext uri="{FF2B5EF4-FFF2-40B4-BE49-F238E27FC236}">
                  <a16:creationId xmlns:a16="http://schemas.microsoft.com/office/drawing/2014/main" id="{C1317DB8-9741-D348-94DE-08468142EEB2}"/>
                </a:ext>
              </a:extLst>
            </p:cNvPr>
            <p:cNvSpPr/>
            <p:nvPr/>
          </p:nvSpPr>
          <p:spPr>
            <a:xfrm>
              <a:off x="4930848" y="3342517"/>
              <a:ext cx="2700000" cy="1842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/>
            </a:p>
          </p:txBody>
        </p:sp>
        <p:sp>
          <p:nvSpPr>
            <p:cNvPr id="16" name="Textfeld 7">
              <a:extLst>
                <a:ext uri="{FF2B5EF4-FFF2-40B4-BE49-F238E27FC236}">
                  <a16:creationId xmlns:a16="http://schemas.microsoft.com/office/drawing/2014/main" id="{5FE94A8F-29EE-4A45-93E8-EBCB74DFEAA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816125" y="3314580"/>
              <a:ext cx="846813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25" b="1" dirty="0">
                  <a:cs typeface="Arial" pitchFamily="34" charset="0"/>
                </a:rPr>
                <a:t>Follow up </a:t>
              </a:r>
            </a:p>
          </p:txBody>
        </p:sp>
        <p:sp>
          <p:nvSpPr>
            <p:cNvPr id="17" name="Textfeld 9">
              <a:extLst>
                <a:ext uri="{FF2B5EF4-FFF2-40B4-BE49-F238E27FC236}">
                  <a16:creationId xmlns:a16="http://schemas.microsoft.com/office/drawing/2014/main" id="{74B8435C-D280-F74B-ADEE-48EF1F768F01}"/>
                </a:ext>
              </a:extLst>
            </p:cNvPr>
            <p:cNvSpPr txBox="1"/>
            <p:nvPr/>
          </p:nvSpPr>
          <p:spPr>
            <a:xfrm>
              <a:off x="2052515" y="3202385"/>
              <a:ext cx="107978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HBV infected</a:t>
              </a:r>
            </a:p>
            <a:p>
              <a:pPr algn="ctr"/>
              <a:r>
                <a:rPr lang="en-US" sz="900" b="1" dirty="0"/>
                <a:t>USG mice</a:t>
              </a:r>
            </a:p>
          </p:txBody>
        </p:sp>
        <p:pic>
          <p:nvPicPr>
            <p:cNvPr id="18" name="Grafik 25">
              <a:extLst>
                <a:ext uri="{FF2B5EF4-FFF2-40B4-BE49-F238E27FC236}">
                  <a16:creationId xmlns:a16="http://schemas.microsoft.com/office/drawing/2014/main" id="{BE7E876E-1C91-3649-B087-A5F73FB1F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6" b="21086"/>
            <a:stretch/>
          </p:blipFill>
          <p:spPr>
            <a:xfrm>
              <a:off x="5140049" y="3569942"/>
              <a:ext cx="1058755" cy="1056633"/>
            </a:xfrm>
            <a:prstGeom prst="rect">
              <a:avLst/>
            </a:prstGeom>
          </p:spPr>
        </p:pic>
        <p:pic>
          <p:nvPicPr>
            <p:cNvPr id="19" name="Grafik 26">
              <a:extLst>
                <a:ext uri="{FF2B5EF4-FFF2-40B4-BE49-F238E27FC236}">
                  <a16:creationId xmlns:a16="http://schemas.microsoft.com/office/drawing/2014/main" id="{00708CA4-4F0C-D843-8298-38780ACF1D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18" t="10057" r="24169" b="11525"/>
            <a:stretch/>
          </p:blipFill>
          <p:spPr>
            <a:xfrm>
              <a:off x="3898659" y="3581140"/>
              <a:ext cx="1042031" cy="1042031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Textfeld 27">
              <a:extLst>
                <a:ext uri="{FF2B5EF4-FFF2-40B4-BE49-F238E27FC236}">
                  <a16:creationId xmlns:a16="http://schemas.microsoft.com/office/drawing/2014/main" id="{7FBE1464-6E47-6947-B11E-FC5F6F6C8A79}"/>
                </a:ext>
              </a:extLst>
            </p:cNvPr>
            <p:cNvSpPr txBox="1"/>
            <p:nvPr/>
          </p:nvSpPr>
          <p:spPr>
            <a:xfrm>
              <a:off x="3964207" y="4583821"/>
              <a:ext cx="910933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75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+ 4 w siRNA</a:t>
              </a:r>
              <a:endParaRPr lang="en-US" sz="675" b="1" dirty="0">
                <a:solidFill>
                  <a:srgbClr val="0070C0"/>
                </a:solidFill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21" name="Textfeld 28">
              <a:extLst>
                <a:ext uri="{FF2B5EF4-FFF2-40B4-BE49-F238E27FC236}">
                  <a16:creationId xmlns:a16="http://schemas.microsoft.com/office/drawing/2014/main" id="{7163285E-9504-7645-B6AB-D1F4AB119A6C}"/>
                </a:ext>
              </a:extLst>
            </p:cNvPr>
            <p:cNvSpPr txBox="1"/>
            <p:nvPr/>
          </p:nvSpPr>
          <p:spPr>
            <a:xfrm>
              <a:off x="5055796" y="4625586"/>
              <a:ext cx="1227260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75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weeks follow up</a:t>
              </a:r>
              <a:endParaRPr lang="en-US" sz="675" b="1" dirty="0">
                <a:solidFill>
                  <a:srgbClr val="0070C0"/>
                </a:solidFill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23" name="Textfeld 30">
              <a:extLst>
                <a:ext uri="{FF2B5EF4-FFF2-40B4-BE49-F238E27FC236}">
                  <a16:creationId xmlns:a16="http://schemas.microsoft.com/office/drawing/2014/main" id="{450B9815-508D-A140-9E90-79E470D696B7}"/>
                </a:ext>
              </a:extLst>
            </p:cNvPr>
            <p:cNvSpPr txBox="1"/>
            <p:nvPr/>
          </p:nvSpPr>
          <p:spPr>
            <a:xfrm>
              <a:off x="6146602" y="3882814"/>
              <a:ext cx="15222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25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 weeks follow up </a:t>
              </a:r>
            </a:p>
            <a:p>
              <a:pPr algn="ctr"/>
              <a:r>
                <a:rPr lang="en-US" sz="825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 presence of BLV</a:t>
              </a:r>
              <a:endParaRPr lang="en-US" sz="825" b="1" dirty="0">
                <a:solidFill>
                  <a:srgbClr val="0070C0"/>
                </a:solidFill>
                <a:latin typeface="Symbol" panose="05050102010706020507" pitchFamily="18" charset="2"/>
                <a:cs typeface="Arial" panose="020B0604020202020204" pitchFamily="34" charset="0"/>
              </a:endParaRPr>
            </a:p>
          </p:txBody>
        </p:sp>
        <p:sp>
          <p:nvSpPr>
            <p:cNvPr id="24" name="Rechteck 29">
              <a:extLst>
                <a:ext uri="{FF2B5EF4-FFF2-40B4-BE49-F238E27FC236}">
                  <a16:creationId xmlns:a16="http://schemas.microsoft.com/office/drawing/2014/main" id="{2414BD53-7B6E-6A46-936A-4EDBFA2E70F2}"/>
                </a:ext>
              </a:extLst>
            </p:cNvPr>
            <p:cNvSpPr/>
            <p:nvPr/>
          </p:nvSpPr>
          <p:spPr>
            <a:xfrm>
              <a:off x="4940690" y="3160573"/>
              <a:ext cx="2700000" cy="17955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50"/>
            </a:p>
          </p:txBody>
        </p:sp>
        <p:sp>
          <p:nvSpPr>
            <p:cNvPr id="25" name="Textfeld 31">
              <a:extLst>
                <a:ext uri="{FF2B5EF4-FFF2-40B4-BE49-F238E27FC236}">
                  <a16:creationId xmlns:a16="http://schemas.microsoft.com/office/drawing/2014/main" id="{EAE5B499-782D-B24E-B30D-935ECDEF1A1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050452" y="3130245"/>
              <a:ext cx="571096" cy="292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25" b="1" dirty="0">
                  <a:cs typeface="Arial" pitchFamily="34" charset="0"/>
                </a:rPr>
                <a:t>+ BLV</a:t>
              </a:r>
            </a:p>
          </p:txBody>
        </p:sp>
        <p:sp>
          <p:nvSpPr>
            <p:cNvPr id="26" name="Ellipse 34">
              <a:extLst>
                <a:ext uri="{FF2B5EF4-FFF2-40B4-BE49-F238E27FC236}">
                  <a16:creationId xmlns:a16="http://schemas.microsoft.com/office/drawing/2014/main" id="{A06024F6-6DD4-0046-855F-2DAB801188A6}"/>
                </a:ext>
              </a:extLst>
            </p:cNvPr>
            <p:cNvSpPr>
              <a:spLocks/>
            </p:cNvSpPr>
            <p:nvPr/>
          </p:nvSpPr>
          <p:spPr>
            <a:xfrm>
              <a:off x="2638559" y="4137384"/>
              <a:ext cx="216000" cy="216000"/>
            </a:xfrm>
            <a:prstGeom prst="ellipse">
              <a:avLst/>
            </a:prstGeom>
            <a:solidFill>
              <a:srgbClr val="44F5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5"/>
            </a:p>
          </p:txBody>
        </p:sp>
        <p:sp>
          <p:nvSpPr>
            <p:cNvPr id="27" name="Textfeld 35">
              <a:extLst>
                <a:ext uri="{FF2B5EF4-FFF2-40B4-BE49-F238E27FC236}">
                  <a16:creationId xmlns:a16="http://schemas.microsoft.com/office/drawing/2014/main" id="{E5FA4601-0F66-8745-89E3-489FD615AEBA}"/>
                </a:ext>
              </a:extLst>
            </p:cNvPr>
            <p:cNvSpPr txBox="1"/>
            <p:nvPr/>
          </p:nvSpPr>
          <p:spPr>
            <a:xfrm>
              <a:off x="2930698" y="4128420"/>
              <a:ext cx="967963" cy="261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75" dirty="0">
                  <a:latin typeface="Arial" panose="020B0604020202020204" pitchFamily="34" charset="0"/>
                  <a:cs typeface="Arial" panose="020B0604020202020204" pitchFamily="34" charset="0"/>
                </a:rPr>
                <a:t>SMC6 protein</a:t>
              </a:r>
            </a:p>
          </p:txBody>
        </p:sp>
        <p:sp>
          <p:nvSpPr>
            <p:cNvPr id="28" name="Textfeld 36">
              <a:extLst>
                <a:ext uri="{FF2B5EF4-FFF2-40B4-BE49-F238E27FC236}">
                  <a16:creationId xmlns:a16="http://schemas.microsoft.com/office/drawing/2014/main" id="{3852E6E7-0AAC-F245-914F-8E60323B63DB}"/>
                </a:ext>
              </a:extLst>
            </p:cNvPr>
            <p:cNvSpPr txBox="1"/>
            <p:nvPr/>
          </p:nvSpPr>
          <p:spPr>
            <a:xfrm>
              <a:off x="2930698" y="3836650"/>
              <a:ext cx="816891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75" dirty="0">
                  <a:latin typeface="Arial" panose="020B0604020202020204" pitchFamily="34" charset="0"/>
                  <a:cs typeface="Arial" panose="020B0604020202020204" pitchFamily="34" charset="0"/>
                </a:rPr>
                <a:t>HBV RNAs</a:t>
              </a:r>
            </a:p>
          </p:txBody>
        </p:sp>
        <p:grpSp>
          <p:nvGrpSpPr>
            <p:cNvPr id="29" name="Gruppieren 38">
              <a:extLst>
                <a:ext uri="{FF2B5EF4-FFF2-40B4-BE49-F238E27FC236}">
                  <a16:creationId xmlns:a16="http://schemas.microsoft.com/office/drawing/2014/main" id="{B9DC2530-4326-FE45-BE92-EE5A2EC7679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50992" y="3889559"/>
              <a:ext cx="190736" cy="168480"/>
              <a:chOff x="540010" y="606387"/>
              <a:chExt cx="207164" cy="182985"/>
            </a:xfrm>
          </p:grpSpPr>
          <p:sp>
            <p:nvSpPr>
              <p:cNvPr id="31" name="Ellipse 39">
                <a:extLst>
                  <a:ext uri="{FF2B5EF4-FFF2-40B4-BE49-F238E27FC236}">
                    <a16:creationId xmlns:a16="http://schemas.microsoft.com/office/drawing/2014/main" id="{23C61D16-3D94-F042-AF09-36CA051E5D5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2916" y="63221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2" name="Ellipse 40">
                <a:extLst>
                  <a:ext uri="{FF2B5EF4-FFF2-40B4-BE49-F238E27FC236}">
                    <a16:creationId xmlns:a16="http://schemas.microsoft.com/office/drawing/2014/main" id="{A01A41A7-7A3B-5D47-9BD3-165219D40B3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41382" y="606387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3" name="Ellipse 41">
                <a:extLst>
                  <a:ext uri="{FF2B5EF4-FFF2-40B4-BE49-F238E27FC236}">
                    <a16:creationId xmlns:a16="http://schemas.microsoft.com/office/drawing/2014/main" id="{9EFCE844-9C2B-9F4B-AE33-E97E771459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4505" y="69626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4" name="Ellipse 42">
                <a:extLst>
                  <a:ext uri="{FF2B5EF4-FFF2-40B4-BE49-F238E27FC236}">
                    <a16:creationId xmlns:a16="http://schemas.microsoft.com/office/drawing/2014/main" id="{5FD8F3F3-EBBF-6845-8BBE-05970433A5F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70046" y="63352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5" name="Ellipse 43">
                <a:extLst>
                  <a:ext uri="{FF2B5EF4-FFF2-40B4-BE49-F238E27FC236}">
                    <a16:creationId xmlns:a16="http://schemas.microsoft.com/office/drawing/2014/main" id="{D68F171F-7C92-6E4A-8CB6-F1E57CD27C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0010" y="673040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6" name="Ellipse 44">
                <a:extLst>
                  <a:ext uri="{FF2B5EF4-FFF2-40B4-BE49-F238E27FC236}">
                    <a16:creationId xmlns:a16="http://schemas.microsoft.com/office/drawing/2014/main" id="{FC9C6B6B-8D54-4C45-99D0-A8F2E5D0E3A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045" y="65439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7" name="Ellipse 45">
                <a:extLst>
                  <a:ext uri="{FF2B5EF4-FFF2-40B4-BE49-F238E27FC236}">
                    <a16:creationId xmlns:a16="http://schemas.microsoft.com/office/drawing/2014/main" id="{4169CF68-E847-8348-838F-E7466055DF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58010" y="72188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8" name="Ellipse 46">
                <a:extLst>
                  <a:ext uri="{FF2B5EF4-FFF2-40B4-BE49-F238E27FC236}">
                    <a16:creationId xmlns:a16="http://schemas.microsoft.com/office/drawing/2014/main" id="{170C1CB9-A403-E242-94AC-80A81AAEC5E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37045" y="753372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39" name="Ellipse 47">
                <a:extLst>
                  <a:ext uri="{FF2B5EF4-FFF2-40B4-BE49-F238E27FC236}">
                    <a16:creationId xmlns:a16="http://schemas.microsoft.com/office/drawing/2014/main" id="{AEE653D9-6DBF-B644-BC13-55FEA595A9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3078" y="661098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0" name="Ellipse 48">
                <a:extLst>
                  <a:ext uri="{FF2B5EF4-FFF2-40B4-BE49-F238E27FC236}">
                    <a16:creationId xmlns:a16="http://schemas.microsoft.com/office/drawing/2014/main" id="{67168665-219F-E94A-9723-322C7232A42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3078" y="70929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1" name="Ellipse 49">
                <a:extLst>
                  <a:ext uri="{FF2B5EF4-FFF2-40B4-BE49-F238E27FC236}">
                    <a16:creationId xmlns:a16="http://schemas.microsoft.com/office/drawing/2014/main" id="{5D397AED-4C6B-4142-ADDE-A4D0BC13CF7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93728" y="73495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2" name="Ellipse 50">
                <a:extLst>
                  <a:ext uri="{FF2B5EF4-FFF2-40B4-BE49-F238E27FC236}">
                    <a16:creationId xmlns:a16="http://schemas.microsoft.com/office/drawing/2014/main" id="{18EBA537-FB32-0E4D-BA60-C01331E868A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76106" y="686697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3" name="Ellipse 51">
                <a:extLst>
                  <a:ext uri="{FF2B5EF4-FFF2-40B4-BE49-F238E27FC236}">
                    <a16:creationId xmlns:a16="http://schemas.microsoft.com/office/drawing/2014/main" id="{F5FC354C-E07F-064C-BF5F-DC88AD99C5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63971" y="72729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4" name="Ellipse 52">
                <a:extLst>
                  <a:ext uri="{FF2B5EF4-FFF2-40B4-BE49-F238E27FC236}">
                    <a16:creationId xmlns:a16="http://schemas.microsoft.com/office/drawing/2014/main" id="{7125C84B-8BA8-DF46-92F3-63CEEC5828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11174" y="674107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5" name="Ellipse 53">
                <a:extLst>
                  <a:ext uri="{FF2B5EF4-FFF2-40B4-BE49-F238E27FC236}">
                    <a16:creationId xmlns:a16="http://schemas.microsoft.com/office/drawing/2014/main" id="{F22C3695-033C-1944-954F-C98118C73A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05269" y="626075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6" name="Ellipse 54">
                <a:extLst>
                  <a:ext uri="{FF2B5EF4-FFF2-40B4-BE49-F238E27FC236}">
                    <a16:creationId xmlns:a16="http://schemas.microsoft.com/office/drawing/2014/main" id="{EB678D62-1EC4-C143-A57C-A4ADDEDB674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3508" y="620549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  <p:sp>
            <p:nvSpPr>
              <p:cNvPr id="47" name="Ellipse 55">
                <a:extLst>
                  <a:ext uri="{FF2B5EF4-FFF2-40B4-BE49-F238E27FC236}">
                    <a16:creationId xmlns:a16="http://schemas.microsoft.com/office/drawing/2014/main" id="{B841362F-3E13-7748-9BAC-5EA02A053B6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3078" y="739884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75"/>
              </a:p>
            </p:txBody>
          </p:sp>
        </p:grpSp>
        <p:pic>
          <p:nvPicPr>
            <p:cNvPr id="30" name="Picture 29" descr="A picture containing green, scene, laser, colorful&#10;&#10;Description automatically generated">
              <a:extLst>
                <a:ext uri="{FF2B5EF4-FFF2-40B4-BE49-F238E27FC236}">
                  <a16:creationId xmlns:a16="http://schemas.microsoft.com/office/drawing/2014/main" id="{516E8035-72ED-A841-9C1F-9CF06AC71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3574" y="3145111"/>
              <a:ext cx="1341157" cy="1335498"/>
            </a:xfrm>
            <a:prstGeom prst="rect">
              <a:avLst/>
            </a:prstGeom>
          </p:spPr>
        </p:pic>
      </p:grpSp>
      <p:pic>
        <p:nvPicPr>
          <p:cNvPr id="49" name="Picture 48" descr="Chart&#10;&#10;Description automatically generated">
            <a:extLst>
              <a:ext uri="{FF2B5EF4-FFF2-40B4-BE49-F238E27FC236}">
                <a16:creationId xmlns:a16="http://schemas.microsoft.com/office/drawing/2014/main" id="{0C8C2746-C343-384C-A0F4-F41B59428D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39" y="2446493"/>
            <a:ext cx="2197118" cy="1670862"/>
          </a:xfrm>
          <a:prstGeom prst="rect">
            <a:avLst/>
          </a:prstGeom>
        </p:spPr>
      </p:pic>
      <p:pic>
        <p:nvPicPr>
          <p:cNvPr id="51" name="Picture 50" descr="Diagram&#10;&#10;Description automatically generated">
            <a:extLst>
              <a:ext uri="{FF2B5EF4-FFF2-40B4-BE49-F238E27FC236}">
                <a16:creationId xmlns:a16="http://schemas.microsoft.com/office/drawing/2014/main" id="{79AEF998-5355-9543-B1F0-581924C665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58" y="762273"/>
            <a:ext cx="2211228" cy="1705805"/>
          </a:xfrm>
          <a:prstGeom prst="rect">
            <a:avLst/>
          </a:prstGeom>
        </p:spPr>
      </p:pic>
      <p:sp>
        <p:nvSpPr>
          <p:cNvPr id="52" name="Rechteck 25">
            <a:extLst>
              <a:ext uri="{FF2B5EF4-FFF2-40B4-BE49-F238E27FC236}">
                <a16:creationId xmlns:a16="http://schemas.microsoft.com/office/drawing/2014/main" id="{79223053-EF50-A84A-B1F2-E2BE0B6D3F45}"/>
              </a:ext>
            </a:extLst>
          </p:cNvPr>
          <p:cNvSpPr/>
          <p:nvPr/>
        </p:nvSpPr>
        <p:spPr>
          <a:xfrm>
            <a:off x="6345263" y="2792443"/>
            <a:ext cx="2663567" cy="10618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cs typeface="Arial" panose="020B0604020202020204" pitchFamily="34" charset="0"/>
              </a:rPr>
              <a:t>Treatment with siRNA lowered all HBV markers, including HBx, but not intrahepatic cccDNA levels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050" dirty="0">
                <a:cs typeface="Arial" panose="020B0604020202020204" pitchFamily="34" charset="0"/>
              </a:rPr>
              <a:t>RNAi treatment enabled reappearance of SMC5/6 complex and its recruitment onto the cccDNA and silencing</a:t>
            </a:r>
            <a:endParaRPr lang="de-DE" sz="105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E1D7F19-88EA-0C42-9116-B81F216935AB}"/>
              </a:ext>
            </a:extLst>
          </p:cNvPr>
          <p:cNvSpPr/>
          <p:nvPr/>
        </p:nvSpPr>
        <p:spPr>
          <a:xfrm>
            <a:off x="1198468" y="4653754"/>
            <a:ext cx="6997304" cy="3000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350" dirty="0">
                <a:cs typeface="Arial" panose="020B0604020202020204" pitchFamily="34" charset="0"/>
              </a:rPr>
              <a:t>Dual MoA of siRNAs at single cell level: HBV RNA degradation + cccDNA transcriptional silencing</a:t>
            </a:r>
          </a:p>
        </p:txBody>
      </p:sp>
      <p:pic>
        <p:nvPicPr>
          <p:cNvPr id="54" name="Picture 53" descr="Text&#10;&#10;Description automatically generated">
            <a:extLst>
              <a:ext uri="{FF2B5EF4-FFF2-40B4-BE49-F238E27FC236}">
                <a16:creationId xmlns:a16="http://schemas.microsoft.com/office/drawing/2014/main" id="{8F74D458-26D4-E84B-B45F-B2CA9866C4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973" y="403904"/>
            <a:ext cx="2154874" cy="747115"/>
          </a:xfrm>
          <a:prstGeom prst="rect">
            <a:avLst/>
          </a:prstGeom>
        </p:spPr>
      </p:pic>
      <p:sp>
        <p:nvSpPr>
          <p:cNvPr id="55" name="Textfeld 4">
            <a:extLst>
              <a:ext uri="{FF2B5EF4-FFF2-40B4-BE49-F238E27FC236}">
                <a16:creationId xmlns:a16="http://schemas.microsoft.com/office/drawing/2014/main" id="{0836387D-4DF2-1949-A77E-90563B9A9C87}"/>
              </a:ext>
            </a:extLst>
          </p:cNvPr>
          <p:cNvSpPr txBox="1"/>
          <p:nvPr/>
        </p:nvSpPr>
        <p:spPr>
          <a:xfrm>
            <a:off x="3566947" y="42881"/>
            <a:ext cx="19391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70C0"/>
                </a:solidFill>
              </a:rPr>
              <a:t>Targeting HBx .2</a:t>
            </a:r>
          </a:p>
          <a:p>
            <a:pPr algn="ctr"/>
            <a:r>
              <a:rPr lang="en-US" sz="1200" b="1" i="1" dirty="0">
                <a:solidFill>
                  <a:srgbClr val="0070C0"/>
                </a:solidFill>
              </a:rPr>
              <a:t>RNA interference strategies</a:t>
            </a:r>
          </a:p>
        </p:txBody>
      </p:sp>
      <p:pic>
        <p:nvPicPr>
          <p:cNvPr id="57" name="Picture 56" descr="Logo, company name&#10;&#10;Description automatically generated">
            <a:extLst>
              <a:ext uri="{FF2B5EF4-FFF2-40B4-BE49-F238E27FC236}">
                <a16:creationId xmlns:a16="http://schemas.microsoft.com/office/drawing/2014/main" id="{09EC2E90-140E-3445-88DA-BA45027EC1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58" name="Image 3">
            <a:extLst>
              <a:ext uri="{FF2B5EF4-FFF2-40B4-BE49-F238E27FC236}">
                <a16:creationId xmlns:a16="http://schemas.microsoft.com/office/drawing/2014/main" id="{CE98222E-0CB7-844C-B828-940F3899C26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639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01213" y="4752228"/>
            <a:ext cx="336181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Inhibitors of HBx-DDB1 interaction silence </a:t>
            </a:r>
            <a:r>
              <a:rPr lang="en-US" sz="1013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endParaRPr lang="en-US" sz="1013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512" y="4544478"/>
            <a:ext cx="1242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Sekiba CMGH,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820EAD-DBD1-D34C-B40E-3F280976E4A3}"/>
              </a:ext>
            </a:extLst>
          </p:cNvPr>
          <p:cNvGrpSpPr/>
          <p:nvPr/>
        </p:nvGrpSpPr>
        <p:grpSpPr>
          <a:xfrm>
            <a:off x="1835949" y="711692"/>
            <a:ext cx="5233988" cy="2057400"/>
            <a:chOff x="2447932" y="1034648"/>
            <a:chExt cx="6978650" cy="2743200"/>
          </a:xfrm>
        </p:grpSpPr>
        <p:pic>
          <p:nvPicPr>
            <p:cNvPr id="8" name="Picture 2" descr="https://ars.els-cdn.com/content/image/1-s2.0-S2352345X18301565-fx1_lrg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7932" y="1034648"/>
              <a:ext cx="6978650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5"/>
            <p:cNvSpPr txBox="1">
              <a:spLocks noChangeArrowheads="1"/>
            </p:cNvSpPr>
            <p:nvPr/>
          </p:nvSpPr>
          <p:spPr bwMode="auto">
            <a:xfrm>
              <a:off x="6462488" y="1083340"/>
              <a:ext cx="714299" cy="3385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50" b="1">
                  <a:latin typeface="Arial" panose="020B0604020202020204" pitchFamily="34" charset="0"/>
                </a:rPr>
                <a:t>(NTZ)</a:t>
              </a:r>
            </a:p>
          </p:txBody>
        </p:sp>
      </p:grpSp>
      <p:pic>
        <p:nvPicPr>
          <p:cNvPr id="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19" y="3053631"/>
            <a:ext cx="2107406" cy="142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726" y="2972845"/>
            <a:ext cx="1526381" cy="158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610" y="2972845"/>
            <a:ext cx="1387300" cy="1588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4">
            <a:extLst>
              <a:ext uri="{FF2B5EF4-FFF2-40B4-BE49-F238E27FC236}">
                <a16:creationId xmlns:a16="http://schemas.microsoft.com/office/drawing/2014/main" id="{57177CEF-6BEF-084C-8449-688FB7000FA0}"/>
              </a:ext>
            </a:extLst>
          </p:cNvPr>
          <p:cNvSpPr txBox="1"/>
          <p:nvPr/>
        </p:nvSpPr>
        <p:spPr>
          <a:xfrm>
            <a:off x="3459805" y="64294"/>
            <a:ext cx="22243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70C0"/>
                </a:solidFill>
              </a:rPr>
              <a:t>Targeting HBx .3</a:t>
            </a:r>
          </a:p>
          <a:p>
            <a:pPr algn="ctr"/>
            <a:r>
              <a:rPr lang="en-US" sz="1200" b="1" i="1" dirty="0">
                <a:solidFill>
                  <a:srgbClr val="0070C0"/>
                </a:solidFill>
              </a:rPr>
              <a:t>Targeting HBx-DDB1 interaction</a:t>
            </a:r>
          </a:p>
        </p:txBody>
      </p:sp>
      <p:pic>
        <p:nvPicPr>
          <p:cNvPr id="16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A5BDC6D1-C016-5349-A8BC-2D94C0D92A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7" name="Image 3">
            <a:extLst>
              <a:ext uri="{FF2B5EF4-FFF2-40B4-BE49-F238E27FC236}">
                <a16:creationId xmlns:a16="http://schemas.microsoft.com/office/drawing/2014/main" id="{D6BF6F8D-BC4A-054C-8072-3C1F80A7053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72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40" y="670033"/>
            <a:ext cx="3236762" cy="17545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819" y="1779359"/>
            <a:ext cx="1759921" cy="25376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045" y="1787943"/>
            <a:ext cx="2321377" cy="2568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321" y="679366"/>
            <a:ext cx="4647139" cy="104782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6535294" y="3076205"/>
            <a:ext cx="1020536" cy="138792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5" name="TextBox 24"/>
          <p:cNvSpPr txBox="1"/>
          <p:nvPr/>
        </p:nvSpPr>
        <p:spPr>
          <a:xfrm>
            <a:off x="1976467" y="4685774"/>
            <a:ext cx="438774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Inhibiting </a:t>
            </a:r>
            <a:r>
              <a:rPr lang="en-US" sz="1013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transcription may lead to </a:t>
            </a:r>
            <a:r>
              <a:rPr lang="en-US" sz="1013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101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destabilization</a:t>
            </a:r>
          </a:p>
        </p:txBody>
      </p:sp>
      <p:sp>
        <p:nvSpPr>
          <p:cNvPr id="21" name="Textfeld 4">
            <a:extLst>
              <a:ext uri="{FF2B5EF4-FFF2-40B4-BE49-F238E27FC236}">
                <a16:creationId xmlns:a16="http://schemas.microsoft.com/office/drawing/2014/main" id="{60D37C33-379E-EB4D-9A41-915931AC3CB5}"/>
              </a:ext>
            </a:extLst>
          </p:cNvPr>
          <p:cNvSpPr txBox="1"/>
          <p:nvPr/>
        </p:nvSpPr>
        <p:spPr>
          <a:xfrm>
            <a:off x="3459805" y="64294"/>
            <a:ext cx="22243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70C0"/>
                </a:solidFill>
              </a:rPr>
              <a:t>Targeting HBx .4</a:t>
            </a:r>
          </a:p>
          <a:p>
            <a:pPr algn="ctr"/>
            <a:r>
              <a:rPr lang="en-US" sz="1200" b="1" i="1" dirty="0">
                <a:solidFill>
                  <a:srgbClr val="0070C0"/>
                </a:solidFill>
              </a:rPr>
              <a:t>Targeting HBx-DDB1 interaction</a:t>
            </a:r>
          </a:p>
        </p:txBody>
      </p:sp>
      <p:pic>
        <p:nvPicPr>
          <p:cNvPr id="3" name="Picture 2" descr="Graphical user interface, diagram, text&#10;&#10;Description automatically generated with medium confidence">
            <a:extLst>
              <a:ext uri="{FF2B5EF4-FFF2-40B4-BE49-F238E27FC236}">
                <a16:creationId xmlns:a16="http://schemas.microsoft.com/office/drawing/2014/main" id="{A8CDBFEC-F314-3B46-9DFC-CBAF23A2DA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79" y="2424564"/>
            <a:ext cx="2552685" cy="2132623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2FE7FEC-5EA0-C74A-BF62-A8C493F79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2" name="Image 3">
            <a:extLst>
              <a:ext uri="{FF2B5EF4-FFF2-40B4-BE49-F238E27FC236}">
                <a16:creationId xmlns:a16="http://schemas.microsoft.com/office/drawing/2014/main" id="{5ECE0B1C-1113-AC43-A3BD-A939C474C7B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08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22DF195-0432-254B-85BC-A1750E13C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43" y="1392014"/>
            <a:ext cx="3497633" cy="20927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148CE4F-D0C2-9043-922F-AFB4CA99AE96}"/>
              </a:ext>
            </a:extLst>
          </p:cNvPr>
          <p:cNvSpPr txBox="1"/>
          <p:nvPr/>
        </p:nvSpPr>
        <p:spPr>
          <a:xfrm>
            <a:off x="2842224" y="3727547"/>
            <a:ext cx="3503203" cy="5770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rgbClr val="000000"/>
                </a:solidFill>
              </a:rPr>
              <a:t>Monoclonal </a:t>
            </a:r>
            <a:r>
              <a:rPr lang="fr-FR" sz="1050" dirty="0" err="1">
                <a:solidFill>
                  <a:srgbClr val="000000"/>
                </a:solidFill>
              </a:rPr>
              <a:t>HBx</a:t>
            </a:r>
            <a:r>
              <a:rPr lang="fr-FR" sz="1050" dirty="0">
                <a:solidFill>
                  <a:srgbClr val="000000"/>
                </a:solidFill>
              </a:rPr>
              <a:t> </a:t>
            </a:r>
            <a:r>
              <a:rPr lang="fr-FR" sz="1050" dirty="0" err="1">
                <a:solidFill>
                  <a:srgbClr val="000000"/>
                </a:solidFill>
              </a:rPr>
              <a:t>antibodies inhibit HBx-DDB1 interaction</a:t>
            </a:r>
            <a:endParaRPr lang="fr-FR" sz="1050" dirty="0">
              <a:solidFill>
                <a:srgbClr val="00000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050" dirty="0"/>
              <a:t>Single-</a:t>
            </a:r>
            <a:r>
              <a:rPr lang="fr-FR" sz="1050" dirty="0" err="1"/>
              <a:t>chain</a:t>
            </a:r>
            <a:r>
              <a:rPr lang="fr-FR" sz="1050" dirty="0"/>
              <a:t> fragment variable (</a:t>
            </a:r>
            <a:r>
              <a:rPr lang="fr-FR" sz="1050" dirty="0" err="1">
                <a:solidFill>
                  <a:srgbClr val="000000"/>
                </a:solidFill>
              </a:rPr>
              <a:t>ScFv</a:t>
            </a:r>
            <a:r>
              <a:rPr lang="fr-FR" sz="1050" dirty="0">
                <a:solidFill>
                  <a:srgbClr val="000000"/>
                </a:solidFill>
              </a:rPr>
              <a:t>) / </a:t>
            </a:r>
            <a:r>
              <a:rPr lang="fr-FR" sz="1050" dirty="0" err="1">
                <a:solidFill>
                  <a:srgbClr val="000000"/>
                </a:solidFill>
              </a:rPr>
              <a:t>intrabodies</a:t>
            </a:r>
            <a:endParaRPr lang="fr-FR" sz="1050" dirty="0">
              <a:solidFill>
                <a:srgbClr val="000000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fr-FR" sz="1050" dirty="0" err="1">
                <a:solidFill>
                  <a:srgbClr val="000000"/>
                </a:solidFill>
              </a:rPr>
              <a:t>Cell</a:t>
            </a:r>
            <a:r>
              <a:rPr lang="fr-FR" sz="1050" dirty="0">
                <a:solidFill>
                  <a:srgbClr val="000000"/>
                </a:solidFill>
              </a:rPr>
              <a:t> </a:t>
            </a:r>
            <a:r>
              <a:rPr lang="fr-FR" sz="1050" dirty="0" err="1">
                <a:solidFill>
                  <a:srgbClr val="000000"/>
                </a:solidFill>
              </a:rPr>
              <a:t>penetrating</a:t>
            </a:r>
            <a:r>
              <a:rPr lang="fr-FR" sz="1050" dirty="0">
                <a:solidFill>
                  <a:srgbClr val="000000"/>
                </a:solidFill>
              </a:rPr>
              <a:t> peptide (CPP)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DCFD20-88F0-ED40-B9C2-E6A3AD4F3162}"/>
              </a:ext>
            </a:extLst>
          </p:cNvPr>
          <p:cNvSpPr txBox="1"/>
          <p:nvPr/>
        </p:nvSpPr>
        <p:spPr>
          <a:xfrm>
            <a:off x="6580684" y="4375279"/>
            <a:ext cx="18838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>
                <a:solidFill>
                  <a:srgbClr val="000000"/>
                </a:solidFill>
                <a:latin typeface="Arial"/>
              </a:rPr>
              <a:t>Tao et al, Scientific Reports 2019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8C66AA9-6E42-FA4D-B1B5-D6DD99C7BF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4598"/>
          <a:stretch/>
        </p:blipFill>
        <p:spPr>
          <a:xfrm>
            <a:off x="4173361" y="1534879"/>
            <a:ext cx="4498397" cy="1680746"/>
          </a:xfrm>
          <a:prstGeom prst="rect">
            <a:avLst/>
          </a:prstGeom>
        </p:spPr>
      </p:pic>
      <p:sp>
        <p:nvSpPr>
          <p:cNvPr id="13" name="Textfeld 4">
            <a:extLst>
              <a:ext uri="{FF2B5EF4-FFF2-40B4-BE49-F238E27FC236}">
                <a16:creationId xmlns:a16="http://schemas.microsoft.com/office/drawing/2014/main" id="{F5C74106-4068-CA4E-B830-AA5D89EE3872}"/>
              </a:ext>
            </a:extLst>
          </p:cNvPr>
          <p:cNvSpPr txBox="1"/>
          <p:nvPr/>
        </p:nvSpPr>
        <p:spPr>
          <a:xfrm>
            <a:off x="3459805" y="64294"/>
            <a:ext cx="22243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70C0"/>
                </a:solidFill>
              </a:rPr>
              <a:t>Targeting HBx .5</a:t>
            </a:r>
          </a:p>
          <a:p>
            <a:pPr algn="ctr"/>
            <a:r>
              <a:rPr lang="en-US" sz="1200" b="1" i="1" dirty="0">
                <a:solidFill>
                  <a:srgbClr val="0070C0"/>
                </a:solidFill>
              </a:rPr>
              <a:t>Targeting HBx-DDB1 interaction</a:t>
            </a:r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2C7ED8BA-00CD-4A45-9612-D255FBA5B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5" name="Image 3">
            <a:extLst>
              <a:ext uri="{FF2B5EF4-FFF2-40B4-BE49-F238E27FC236}">
                <a16:creationId xmlns:a16="http://schemas.microsoft.com/office/drawing/2014/main" id="{DFF55CDE-0F99-474A-8D85-1989873200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338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94018" y="1117022"/>
            <a:ext cx="682229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3"/>
          </a:p>
        </p:txBody>
      </p:sp>
      <p:pic>
        <p:nvPicPr>
          <p:cNvPr id="8704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133" y="2219258"/>
            <a:ext cx="3543300" cy="79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26" y="855281"/>
            <a:ext cx="2400300" cy="119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467" y="3214457"/>
            <a:ext cx="1742966" cy="1284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704" y="3216913"/>
            <a:ext cx="955964" cy="1186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8397" y="4538827"/>
            <a:ext cx="8785514" cy="40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13" b="1" dirty="0" err="1">
                <a:latin typeface="Arial" panose="020B0604020202020204" pitchFamily="34" charset="0"/>
                <a:cs typeface="Arial" panose="020B0604020202020204" pitchFamily="34" charset="0"/>
              </a:rPr>
              <a:t>Dicoumarol</a:t>
            </a:r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, an NQO1 inhibitor, </a:t>
            </a:r>
          </a:p>
          <a:p>
            <a:pPr algn="ctr"/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blocks </a:t>
            </a:r>
            <a:r>
              <a:rPr lang="en-US" sz="1013" b="1" dirty="0" err="1">
                <a:latin typeface="Arial" panose="020B0604020202020204" pitchFamily="34" charset="0"/>
                <a:cs typeface="Arial" panose="020B0604020202020204" pitchFamily="34" charset="0"/>
              </a:rPr>
              <a:t>cccDNA</a:t>
            </a:r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 transcription by promoting </a:t>
            </a:r>
            <a:r>
              <a:rPr lang="en-US" sz="1013" b="1" dirty="0" err="1">
                <a:latin typeface="Arial" panose="020B0604020202020204" pitchFamily="34" charset="0"/>
                <a:cs typeface="Arial" panose="020B0604020202020204" pitchFamily="34" charset="0"/>
              </a:rPr>
              <a:t>HBx</a:t>
            </a:r>
            <a:r>
              <a:rPr lang="en-US" sz="1013" b="1" dirty="0">
                <a:latin typeface="Arial" panose="020B0604020202020204" pitchFamily="34" charset="0"/>
                <a:cs typeface="Arial" panose="020B0604020202020204" pitchFamily="34" charset="0"/>
              </a:rPr>
              <a:t> degradation</a:t>
            </a:r>
          </a:p>
        </p:txBody>
      </p:sp>
      <p:pic>
        <p:nvPicPr>
          <p:cNvPr id="87042" name="Picture 2" descr="https://ars.els-cdn.com/content/image/1-s2.0-S0168827820336618-fx1_lr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11" y="1358393"/>
            <a:ext cx="3344583" cy="1894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37512" y="4538827"/>
            <a:ext cx="133241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Cheng J Hepatol 2021</a:t>
            </a:r>
          </a:p>
        </p:txBody>
      </p:sp>
      <p:sp>
        <p:nvSpPr>
          <p:cNvPr id="11" name="Textfeld 4">
            <a:extLst>
              <a:ext uri="{FF2B5EF4-FFF2-40B4-BE49-F238E27FC236}">
                <a16:creationId xmlns:a16="http://schemas.microsoft.com/office/drawing/2014/main" id="{976F3970-B9AB-9544-8EBB-B3AEB5E4ECFA}"/>
              </a:ext>
            </a:extLst>
          </p:cNvPr>
          <p:cNvSpPr txBox="1"/>
          <p:nvPr/>
        </p:nvSpPr>
        <p:spPr>
          <a:xfrm>
            <a:off x="3123849" y="64294"/>
            <a:ext cx="28963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>
                <a:solidFill>
                  <a:srgbClr val="0070C0"/>
                </a:solidFill>
              </a:rPr>
              <a:t>Targeting HBx .6</a:t>
            </a:r>
          </a:p>
          <a:p>
            <a:pPr algn="ctr"/>
            <a:r>
              <a:rPr lang="en-US" sz="1200" b="1" i="1" dirty="0">
                <a:solidFill>
                  <a:srgbClr val="0070C0"/>
                </a:solidFill>
              </a:rPr>
              <a:t>Targeting HBx-20S proteasome interaction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5F8469F-43D9-4749-BA54-9DBCD93C6E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4" name="Image 3">
            <a:extLst>
              <a:ext uri="{FF2B5EF4-FFF2-40B4-BE49-F238E27FC236}">
                <a16:creationId xmlns:a16="http://schemas.microsoft.com/office/drawing/2014/main" id="{6BAFCB89-0001-914D-8991-4E05C9C74A2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448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8">
            <a:extLst>
              <a:ext uri="{FF2B5EF4-FFF2-40B4-BE49-F238E27FC236}">
                <a16:creationId xmlns:a16="http://schemas.microsoft.com/office/drawing/2014/main" id="{8006C21B-D443-724A-B0C8-37085AED232E}"/>
              </a:ext>
            </a:extLst>
          </p:cNvPr>
          <p:cNvGrpSpPr>
            <a:grpSpLocks/>
          </p:cNvGrpSpPr>
          <p:nvPr/>
        </p:nvGrpSpPr>
        <p:grpSpPr bwMode="auto">
          <a:xfrm>
            <a:off x="2333497" y="2029058"/>
            <a:ext cx="1968203" cy="1441158"/>
            <a:chOff x="725970" y="2986233"/>
            <a:chExt cx="2187000" cy="1600966"/>
          </a:xfrm>
        </p:grpSpPr>
        <p:pic>
          <p:nvPicPr>
            <p:cNvPr id="23" name="Picture 166">
              <a:extLst>
                <a:ext uri="{FF2B5EF4-FFF2-40B4-BE49-F238E27FC236}">
                  <a16:creationId xmlns:a16="http://schemas.microsoft.com/office/drawing/2014/main" id="{016730D1-AADC-8647-A141-54F36D0C6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70" y="3209475"/>
              <a:ext cx="1080000" cy="1154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67">
              <a:extLst>
                <a:ext uri="{FF2B5EF4-FFF2-40B4-BE49-F238E27FC236}">
                  <a16:creationId xmlns:a16="http://schemas.microsoft.com/office/drawing/2014/main" id="{FB01D4A5-190E-0943-B41C-4C6B2726C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2970" y="2986233"/>
              <a:ext cx="1080000" cy="1600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">
            <a:extLst>
              <a:ext uri="{FF2B5EF4-FFF2-40B4-BE49-F238E27FC236}">
                <a16:creationId xmlns:a16="http://schemas.microsoft.com/office/drawing/2014/main" id="{ABFD8295-8194-1941-A8C0-094E08ED00B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72627" y="1373301"/>
            <a:ext cx="809849" cy="544184"/>
            <a:chOff x="655661" y="1748261"/>
            <a:chExt cx="1373187" cy="921116"/>
          </a:xfrm>
        </p:grpSpPr>
        <p:pic>
          <p:nvPicPr>
            <p:cNvPr id="26" name="Picture 129" descr="hbvcycle">
              <a:extLst>
                <a:ext uri="{FF2B5EF4-FFF2-40B4-BE49-F238E27FC236}">
                  <a16:creationId xmlns:a16="http://schemas.microsoft.com/office/drawing/2014/main" id="{55A10508-73F7-E44F-B9F8-13804B768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774" y="1878488"/>
              <a:ext cx="252413" cy="204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30" descr="needle">
              <a:extLst>
                <a:ext uri="{FF2B5EF4-FFF2-40B4-BE49-F238E27FC236}">
                  <a16:creationId xmlns:a16="http://schemas.microsoft.com/office/drawing/2014/main" id="{23417A52-E93D-6746-9B58-F38DBEC787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4035">
              <a:off x="1277961" y="1748261"/>
              <a:ext cx="206375" cy="446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194">
              <a:extLst>
                <a:ext uri="{FF2B5EF4-FFF2-40B4-BE49-F238E27FC236}">
                  <a16:creationId xmlns:a16="http://schemas.microsoft.com/office/drawing/2014/main" id="{F56C1537-E4A3-2B4B-B10B-257DC07C43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661" y="2135764"/>
              <a:ext cx="1373187" cy="533613"/>
              <a:chOff x="2113" y="1352"/>
              <a:chExt cx="1022" cy="383"/>
            </a:xfrm>
          </p:grpSpPr>
          <p:pic>
            <p:nvPicPr>
              <p:cNvPr id="29" name="Picture 131" descr="Mouse_white">
                <a:extLst>
                  <a:ext uri="{FF2B5EF4-FFF2-40B4-BE49-F238E27FC236}">
                    <a16:creationId xmlns:a16="http://schemas.microsoft.com/office/drawing/2014/main" id="{4455171E-4734-9146-953A-94723F44C4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13" y="1352"/>
                <a:ext cx="1022" cy="3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Group 132">
                <a:extLst>
                  <a:ext uri="{FF2B5EF4-FFF2-40B4-BE49-F238E27FC236}">
                    <a16:creationId xmlns:a16="http://schemas.microsoft.com/office/drawing/2014/main" id="{7DEA347E-DF09-9C40-99DB-E36A3C5C75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95" y="1423"/>
                <a:ext cx="193" cy="192"/>
                <a:chOff x="2101" y="4649"/>
                <a:chExt cx="165" cy="136"/>
              </a:xfrm>
            </p:grpSpPr>
            <p:pic>
              <p:nvPicPr>
                <p:cNvPr id="31" name="Picture 133" descr="liver">
                  <a:extLst>
                    <a:ext uri="{FF2B5EF4-FFF2-40B4-BE49-F238E27FC236}">
                      <a16:creationId xmlns:a16="http://schemas.microsoft.com/office/drawing/2014/main" id="{B09EC15D-BDA1-0340-B2E8-BC2AAF37D2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01" y="4649"/>
                  <a:ext cx="165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Picture 134" descr="liver">
                  <a:extLst>
                    <a:ext uri="{FF2B5EF4-FFF2-40B4-BE49-F238E27FC236}">
                      <a16:creationId xmlns:a16="http://schemas.microsoft.com/office/drawing/2014/main" id="{61C3E717-0ADC-744A-86DE-90B699CE805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lum bright="-4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183620">
                  <a:off x="2150" y="4644"/>
                  <a:ext cx="49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135" descr="liver">
                  <a:extLst>
                    <a:ext uri="{FF2B5EF4-FFF2-40B4-BE49-F238E27FC236}">
                      <a16:creationId xmlns:a16="http://schemas.microsoft.com/office/drawing/2014/main" id="{F2205B67-713E-794F-8D8F-487D7E2F49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lum bright="-4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6055291">
                  <a:off x="2165" y="4689"/>
                  <a:ext cx="49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Picture 136" descr="liver">
                  <a:extLst>
                    <a:ext uri="{FF2B5EF4-FFF2-40B4-BE49-F238E27FC236}">
                      <a16:creationId xmlns:a16="http://schemas.microsoft.com/office/drawing/2014/main" id="{159745C4-4F49-6743-82B9-BDA5456E0C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>
                  <a:lum bright="-46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1021436">
                  <a:off x="2120" y="4689"/>
                  <a:ext cx="49" cy="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grpSp>
        <p:nvGrpSpPr>
          <p:cNvPr id="35" name="Group 9">
            <a:extLst>
              <a:ext uri="{FF2B5EF4-FFF2-40B4-BE49-F238E27FC236}">
                <a16:creationId xmlns:a16="http://schemas.microsoft.com/office/drawing/2014/main" id="{38B38551-21B8-934C-907A-0AD9978A707A}"/>
              </a:ext>
            </a:extLst>
          </p:cNvPr>
          <p:cNvGrpSpPr>
            <a:grpSpLocks/>
          </p:cNvGrpSpPr>
          <p:nvPr/>
        </p:nvGrpSpPr>
        <p:grpSpPr bwMode="auto">
          <a:xfrm>
            <a:off x="4659161" y="1973217"/>
            <a:ext cx="2074893" cy="1432589"/>
            <a:chOff x="654867" y="4587199"/>
            <a:chExt cx="2305303" cy="1593000"/>
          </a:xfrm>
        </p:grpSpPr>
        <p:grpSp>
          <p:nvGrpSpPr>
            <p:cNvPr id="36" name="Group 171">
              <a:extLst>
                <a:ext uri="{FF2B5EF4-FFF2-40B4-BE49-F238E27FC236}">
                  <a16:creationId xmlns:a16="http://schemas.microsoft.com/office/drawing/2014/main" id="{FA1BC21B-394B-0C47-BE2A-6347BB19F54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54867" y="4587199"/>
              <a:ext cx="1080000" cy="1593000"/>
              <a:chOff x="4648200" y="4191000"/>
              <a:chExt cx="1524000" cy="2247900"/>
            </a:xfrm>
          </p:grpSpPr>
          <p:pic>
            <p:nvPicPr>
              <p:cNvPr id="38" name="Picture 169">
                <a:extLst>
                  <a:ext uri="{FF2B5EF4-FFF2-40B4-BE49-F238E27FC236}">
                    <a16:creationId xmlns:a16="http://schemas.microsoft.com/office/drawing/2014/main" id="{5BB3B51A-A504-4C40-96D3-977A560D5A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8200" y="4267200"/>
                <a:ext cx="1485900" cy="2171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" name="Rectangle 170">
                <a:extLst>
                  <a:ext uri="{FF2B5EF4-FFF2-40B4-BE49-F238E27FC236}">
                    <a16:creationId xmlns:a16="http://schemas.microsoft.com/office/drawing/2014/main" id="{CBCFCE86-CF95-D948-BDA0-3138A1D86D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600" y="4191000"/>
                <a:ext cx="609600" cy="1524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619">
                  <a:latin typeface="Arial" charset="0"/>
                  <a:cs typeface="Arial" charset="0"/>
                </a:endParaRPr>
              </a:p>
            </p:txBody>
          </p:sp>
        </p:grpSp>
        <p:pic>
          <p:nvPicPr>
            <p:cNvPr id="37" name="Picture 172">
              <a:extLst>
                <a:ext uri="{FF2B5EF4-FFF2-40B4-BE49-F238E27FC236}">
                  <a16:creationId xmlns:a16="http://schemas.microsoft.com/office/drawing/2014/main" id="{332DB9A3-6703-0348-BA98-A29E9F0D3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0170" y="4857263"/>
              <a:ext cx="1080000" cy="1310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" name="Text Box 128">
            <a:extLst>
              <a:ext uri="{FF2B5EF4-FFF2-40B4-BE49-F238E27FC236}">
                <a16:creationId xmlns:a16="http://schemas.microsoft.com/office/drawing/2014/main" id="{0E8904A8-89FD-774E-8EED-EA64AC0A4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9383" y="1358443"/>
            <a:ext cx="1317423" cy="5493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990" b="1" i="1" dirty="0">
                <a:solidFill>
                  <a:srgbClr val="0D0D0D"/>
                </a:solidFill>
                <a:latin typeface="Arial"/>
                <a:cs typeface="Arial"/>
              </a:rPr>
              <a:t>In vivo</a:t>
            </a:r>
          </a:p>
          <a:p>
            <a:pPr algn="ctr" eaLnBrk="1" hangingPunct="1">
              <a:defRPr/>
            </a:pPr>
            <a:r>
              <a:rPr lang="en-US" altLang="en-US" sz="990" b="1" dirty="0">
                <a:solidFill>
                  <a:srgbClr val="0D0D0D"/>
                </a:solidFill>
                <a:latin typeface="Arial"/>
                <a:cs typeface="Arial"/>
              </a:rPr>
              <a:t>HBV infection</a:t>
            </a:r>
          </a:p>
          <a:p>
            <a:pPr algn="r" eaLnBrk="1" hangingPunct="1">
              <a:defRPr/>
            </a:pPr>
            <a:r>
              <a:rPr lang="fr-FR" sz="990" i="1" dirty="0" err="1">
                <a:latin typeface="Arial" charset="0"/>
                <a:cs typeface="Arial" charset="0"/>
              </a:rPr>
              <a:t>Belloni</a:t>
            </a:r>
            <a:r>
              <a:rPr lang="fr-FR" sz="990" i="1" dirty="0">
                <a:latin typeface="Arial" charset="0"/>
                <a:cs typeface="Arial" charset="0"/>
              </a:rPr>
              <a:t>, 2012</a:t>
            </a:r>
          </a:p>
        </p:txBody>
      </p:sp>
      <p:sp>
        <p:nvSpPr>
          <p:cNvPr id="41" name="ZoneTexte 17">
            <a:extLst>
              <a:ext uri="{FF2B5EF4-FFF2-40B4-BE49-F238E27FC236}">
                <a16:creationId xmlns:a16="http://schemas.microsoft.com/office/drawing/2014/main" id="{073E7697-5F0F-E043-8A0D-0AE3CF387BD7}"/>
              </a:ext>
            </a:extLst>
          </p:cNvPr>
          <p:cNvSpPr txBox="1"/>
          <p:nvPr/>
        </p:nvSpPr>
        <p:spPr>
          <a:xfrm>
            <a:off x="7489798" y="2027382"/>
            <a:ext cx="1380209" cy="5493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990" b="1" dirty="0">
                <a:latin typeface="Arial"/>
                <a:cs typeface="Arial"/>
              </a:rPr>
              <a:t>DHBV </a:t>
            </a:r>
          </a:p>
          <a:p>
            <a:pPr algn="ctr">
              <a:defRPr/>
            </a:pPr>
            <a:r>
              <a:rPr lang="fr-FR" sz="990" b="1" dirty="0" err="1">
                <a:latin typeface="Arial"/>
                <a:cs typeface="Arial"/>
              </a:rPr>
              <a:t>Tet</a:t>
            </a:r>
            <a:r>
              <a:rPr lang="fr-FR" sz="990" b="1" dirty="0">
                <a:latin typeface="Arial"/>
                <a:cs typeface="Arial"/>
              </a:rPr>
              <a:t>-on </a:t>
            </a:r>
            <a:r>
              <a:rPr lang="fr-FR" sz="990" b="1" dirty="0" err="1">
                <a:latin typeface="Arial"/>
                <a:cs typeface="Arial"/>
              </a:rPr>
              <a:t>cell</a:t>
            </a:r>
            <a:r>
              <a:rPr lang="fr-FR" sz="990" b="1" dirty="0">
                <a:latin typeface="Arial"/>
                <a:cs typeface="Arial"/>
              </a:rPr>
              <a:t> line</a:t>
            </a:r>
          </a:p>
          <a:p>
            <a:pPr algn="r">
              <a:defRPr/>
            </a:pPr>
            <a:r>
              <a:rPr lang="en-US" sz="990" i="1" dirty="0">
                <a:latin typeface="Arial" charset="0"/>
                <a:cs typeface="Arial" charset="0"/>
              </a:rPr>
              <a:t>Liu, 2013</a:t>
            </a:r>
          </a:p>
        </p:txBody>
      </p:sp>
      <p:pic>
        <p:nvPicPr>
          <p:cNvPr id="42" name="Picture 67">
            <a:extLst>
              <a:ext uri="{FF2B5EF4-FFF2-40B4-BE49-F238E27FC236}">
                <a16:creationId xmlns:a16="http://schemas.microsoft.com/office/drawing/2014/main" id="{B6765971-5361-B042-9C7D-8CF680A149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137" y="2117363"/>
            <a:ext cx="477626" cy="41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ZoneTexte 14">
            <a:extLst>
              <a:ext uri="{FF2B5EF4-FFF2-40B4-BE49-F238E27FC236}">
                <a16:creationId xmlns:a16="http://schemas.microsoft.com/office/drawing/2014/main" id="{7339F973-499B-5543-9800-B8124DBD8F96}"/>
              </a:ext>
            </a:extLst>
          </p:cNvPr>
          <p:cNvSpPr txBox="1"/>
          <p:nvPr/>
        </p:nvSpPr>
        <p:spPr>
          <a:xfrm>
            <a:off x="7489581" y="2673510"/>
            <a:ext cx="1406154" cy="5493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HBV-</a:t>
            </a:r>
            <a:r>
              <a:rPr lang="fr-FR" sz="990" b="1" dirty="0" err="1">
                <a:latin typeface="Arial"/>
                <a:cs typeface="Arial"/>
              </a:rPr>
              <a:t>infected</a:t>
            </a:r>
            <a:r>
              <a:rPr lang="fr-FR" sz="990" b="1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HepG2-NTCP</a:t>
            </a:r>
          </a:p>
          <a:p>
            <a:pPr algn="r">
              <a:defRPr/>
            </a:pPr>
            <a:r>
              <a:rPr lang="fr-FR" sz="990" b="1" dirty="0">
                <a:latin typeface="Arial"/>
                <a:cs typeface="Arial"/>
              </a:rPr>
              <a:t> </a:t>
            </a:r>
            <a:r>
              <a:rPr lang="en-US" sz="990" i="1" dirty="0" err="1">
                <a:latin typeface="Arial" charset="0"/>
                <a:cs typeface="Arial" charset="0"/>
              </a:rPr>
              <a:t>Tropberger</a:t>
            </a:r>
            <a:r>
              <a:rPr lang="en-US" sz="990" i="1" dirty="0">
                <a:latin typeface="Arial" charset="0"/>
                <a:cs typeface="Arial" charset="0"/>
              </a:rPr>
              <a:t>, 2015</a:t>
            </a:r>
          </a:p>
        </p:txBody>
      </p:sp>
      <p:pic>
        <p:nvPicPr>
          <p:cNvPr id="44" name="Picture 68">
            <a:extLst>
              <a:ext uri="{FF2B5EF4-FFF2-40B4-BE49-F238E27FC236}">
                <a16:creationId xmlns:a16="http://schemas.microsoft.com/office/drawing/2014/main" id="{5AB30DB1-9D17-A744-B80E-05D442CC0E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443" y="2768424"/>
            <a:ext cx="478482" cy="4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11">
            <a:extLst>
              <a:ext uri="{FF2B5EF4-FFF2-40B4-BE49-F238E27FC236}">
                <a16:creationId xmlns:a16="http://schemas.microsoft.com/office/drawing/2014/main" id="{8F8DE794-C618-C44C-93B9-77B4168C0A13}"/>
              </a:ext>
            </a:extLst>
          </p:cNvPr>
          <p:cNvSpPr txBox="1"/>
          <p:nvPr/>
        </p:nvSpPr>
        <p:spPr>
          <a:xfrm>
            <a:off x="2333497" y="511789"/>
            <a:ext cx="4696262" cy="7571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080" b="1" dirty="0">
                <a:latin typeface="Arial"/>
                <a:cs typeface="Arial"/>
              </a:rPr>
              <a:t>Alpha-IFN:</a:t>
            </a:r>
          </a:p>
          <a:p>
            <a:pPr marL="257090" indent="-257090">
              <a:buFont typeface="Arial"/>
              <a:buChar char="•"/>
              <a:defRPr/>
            </a:pPr>
            <a:r>
              <a:rPr lang="en-US" sz="1080" b="1" dirty="0">
                <a:latin typeface="Arial"/>
                <a:cs typeface="Arial"/>
              </a:rPr>
              <a:t>inhibits </a:t>
            </a:r>
            <a:r>
              <a:rPr lang="en-US" sz="1080" b="1" dirty="0" err="1">
                <a:latin typeface="Arial"/>
                <a:cs typeface="Arial"/>
              </a:rPr>
              <a:t>cccDNA</a:t>
            </a:r>
            <a:r>
              <a:rPr lang="en-US" sz="1080" b="1" dirty="0">
                <a:latin typeface="Arial"/>
                <a:cs typeface="Arial"/>
              </a:rPr>
              <a:t> transcription (no reduction in </a:t>
            </a:r>
            <a:r>
              <a:rPr lang="en-US" sz="1080" b="1" dirty="0" err="1">
                <a:latin typeface="Arial"/>
                <a:cs typeface="Arial"/>
              </a:rPr>
              <a:t>cccDNA</a:t>
            </a:r>
            <a:r>
              <a:rPr lang="en-US" sz="1080" b="1" dirty="0">
                <a:latin typeface="Arial"/>
                <a:cs typeface="Arial"/>
              </a:rPr>
              <a:t> levels)</a:t>
            </a:r>
          </a:p>
          <a:p>
            <a:pPr marL="257090" indent="-257090">
              <a:buFont typeface="Arial"/>
              <a:buChar char="•"/>
              <a:defRPr/>
            </a:pPr>
            <a:r>
              <a:rPr lang="en-US" sz="1080" b="1" dirty="0">
                <a:latin typeface="Arial"/>
                <a:cs typeface="Arial"/>
              </a:rPr>
              <a:t>reduces the acetylation of </a:t>
            </a:r>
            <a:r>
              <a:rPr lang="en-US" sz="1080" b="1" dirty="0" err="1">
                <a:latin typeface="Arial"/>
                <a:cs typeface="Arial"/>
              </a:rPr>
              <a:t>cccDNA</a:t>
            </a:r>
            <a:r>
              <a:rPr lang="en-US" sz="1080" b="1" dirty="0">
                <a:latin typeface="Arial"/>
                <a:cs typeface="Arial"/>
              </a:rPr>
              <a:t>-bound histones</a:t>
            </a:r>
          </a:p>
          <a:p>
            <a:pPr marL="257090" indent="-257090">
              <a:buFont typeface="Arial"/>
              <a:buChar char="•"/>
              <a:defRPr/>
            </a:pPr>
            <a:r>
              <a:rPr lang="en-US" sz="1080" b="1" dirty="0">
                <a:latin typeface="Arial"/>
                <a:cs typeface="Arial"/>
              </a:rPr>
              <a:t>modulates cccDNA chromatin accessibility </a:t>
            </a:r>
          </a:p>
        </p:txBody>
      </p:sp>
      <p:sp>
        <p:nvSpPr>
          <p:cNvPr id="48" name="Textfeld 173">
            <a:extLst>
              <a:ext uri="{FF2B5EF4-FFF2-40B4-BE49-F238E27FC236}">
                <a16:creationId xmlns:a16="http://schemas.microsoft.com/office/drawing/2014/main" id="{979D68C3-6F73-F647-95D0-806D9D4C2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684" y="593236"/>
            <a:ext cx="1837446" cy="4247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FR" sz="1080" b="1"/>
              <a:t>IFN</a:t>
            </a:r>
            <a:r>
              <a:rPr lang="en-FR" sz="1080" b="1">
                <a:latin typeface="Symbol" pitchFamily="2" charset="2"/>
              </a:rPr>
              <a:t>a/l </a:t>
            </a:r>
          </a:p>
          <a:p>
            <a:pPr algn="ctr"/>
            <a:r>
              <a:rPr lang="en-FR" sz="1080" b="1"/>
              <a:t>as the first HBV epidrug</a:t>
            </a:r>
            <a:endParaRPr lang="en-FR" sz="1080" b="1">
              <a:latin typeface="Symbol" pitchFamily="2" charset="2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63BE213-5B45-124F-9351-EF13DE620AB6}"/>
              </a:ext>
            </a:extLst>
          </p:cNvPr>
          <p:cNvSpPr/>
          <p:nvPr/>
        </p:nvSpPr>
        <p:spPr>
          <a:xfrm>
            <a:off x="1803741" y="106711"/>
            <a:ext cx="5536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</a:rPr>
              <a:t>cccDNA activity can be epigenetically modulated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AE594-37BA-ED49-968E-2B4ED22A0AD0}"/>
              </a:ext>
            </a:extLst>
          </p:cNvPr>
          <p:cNvSpPr/>
          <p:nvPr/>
        </p:nvSpPr>
        <p:spPr>
          <a:xfrm>
            <a:off x="2819473" y="3971644"/>
            <a:ext cx="271630" cy="208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2C24BDEC-3434-6444-9378-43DB0D0F560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16" y="3917804"/>
            <a:ext cx="4145839" cy="1103215"/>
          </a:xfrm>
          <a:prstGeom prst="rect">
            <a:avLst/>
          </a:prstGeom>
        </p:spPr>
      </p:pic>
      <p:sp>
        <p:nvSpPr>
          <p:cNvPr id="51" name="ZoneTexte 14">
            <a:extLst>
              <a:ext uri="{FF2B5EF4-FFF2-40B4-BE49-F238E27FC236}">
                <a16:creationId xmlns:a16="http://schemas.microsoft.com/office/drawing/2014/main" id="{7BB6D6EC-6D39-2E4C-87BA-4A9AFA90E9B6}"/>
              </a:ext>
            </a:extLst>
          </p:cNvPr>
          <p:cNvSpPr txBox="1"/>
          <p:nvPr/>
        </p:nvSpPr>
        <p:spPr>
          <a:xfrm>
            <a:off x="7489581" y="4180506"/>
            <a:ext cx="1406154" cy="5493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HBV-</a:t>
            </a:r>
            <a:r>
              <a:rPr lang="fr-FR" sz="990" b="1" dirty="0" err="1">
                <a:latin typeface="Arial"/>
                <a:cs typeface="Arial"/>
              </a:rPr>
              <a:t>infected</a:t>
            </a:r>
            <a:r>
              <a:rPr lang="fr-FR" sz="990" b="1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HepG2-NTCP</a:t>
            </a:r>
          </a:p>
          <a:p>
            <a:pPr algn="r">
              <a:defRPr/>
            </a:pPr>
            <a:r>
              <a:rPr lang="fr-FR" sz="990" b="1" dirty="0">
                <a:latin typeface="Arial"/>
                <a:cs typeface="Arial"/>
              </a:rPr>
              <a:t> </a:t>
            </a:r>
            <a:r>
              <a:rPr lang="fr-FR" sz="990" i="1" dirty="0">
                <a:latin typeface="Arial"/>
                <a:cs typeface="Arial"/>
              </a:rPr>
              <a:t>Wang, 2021 </a:t>
            </a:r>
            <a:endParaRPr lang="en-US" sz="990" i="1" dirty="0">
              <a:latin typeface="Arial" charset="0"/>
              <a:cs typeface="Arial" charset="0"/>
            </a:endParaRPr>
          </a:p>
        </p:txBody>
      </p:sp>
      <p:pic>
        <p:nvPicPr>
          <p:cNvPr id="52" name="Picture 68">
            <a:extLst>
              <a:ext uri="{FF2B5EF4-FFF2-40B4-BE49-F238E27FC236}">
                <a16:creationId xmlns:a16="http://schemas.microsoft.com/office/drawing/2014/main" id="{5E035D15-DCEC-8041-91DE-13BA4DBEBE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259" y="4224969"/>
            <a:ext cx="478482" cy="4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FC76ED9-2752-D14B-8D24-54988FB4AB90}"/>
              </a:ext>
            </a:extLst>
          </p:cNvPr>
          <p:cNvSpPr txBox="1"/>
          <p:nvPr/>
        </p:nvSpPr>
        <p:spPr>
          <a:xfrm>
            <a:off x="4053671" y="3582923"/>
            <a:ext cx="140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900" b="1">
                <a:latin typeface="Arial" panose="020B0604020202020204" pitchFamily="34" charset="0"/>
                <a:cs typeface="Arial" panose="020B0604020202020204" pitchFamily="34" charset="0"/>
              </a:rPr>
              <a:t>cccDNA accessibility  </a:t>
            </a:r>
          </a:p>
          <a:p>
            <a:pPr algn="ctr"/>
            <a:r>
              <a:rPr lang="en-FR" sz="900" b="1">
                <a:latin typeface="Arial" panose="020B0604020202020204" pitchFamily="34" charset="0"/>
                <a:cs typeface="Arial" panose="020B0604020202020204" pitchFamily="34" charset="0"/>
              </a:rPr>
              <a:t>MNase-Sec</a:t>
            </a:r>
          </a:p>
        </p:txBody>
      </p:sp>
      <p:grpSp>
        <p:nvGrpSpPr>
          <p:cNvPr id="53" name="Gruppieren 33">
            <a:extLst>
              <a:ext uri="{FF2B5EF4-FFF2-40B4-BE49-F238E27FC236}">
                <a16:creationId xmlns:a16="http://schemas.microsoft.com/office/drawing/2014/main" id="{CA8D2BE3-15EC-DE4A-8180-962D963BEBC0}"/>
              </a:ext>
            </a:extLst>
          </p:cNvPr>
          <p:cNvGrpSpPr>
            <a:grpSpLocks/>
          </p:cNvGrpSpPr>
          <p:nvPr/>
        </p:nvGrpSpPr>
        <p:grpSpPr bwMode="auto">
          <a:xfrm>
            <a:off x="69743" y="1973217"/>
            <a:ext cx="2208831" cy="1521136"/>
            <a:chOff x="875692" y="4237790"/>
            <a:chExt cx="3303497" cy="2253440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7530F73-92EA-1C46-878F-4115ABFAB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692" y="4237790"/>
              <a:ext cx="3303497" cy="225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" name="Textfeld 49">
              <a:extLst>
                <a:ext uri="{FF2B5EF4-FFF2-40B4-BE49-F238E27FC236}">
                  <a16:creationId xmlns:a16="http://schemas.microsoft.com/office/drawing/2014/main" id="{34811991-7AC1-C34F-A8C5-F9041BA47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01" y="4866005"/>
              <a:ext cx="935477" cy="427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275" b="1" dirty="0">
                  <a:solidFill>
                    <a:srgbClr val="FF0000"/>
                  </a:solidFill>
                </a:rPr>
                <a:t>+ IFN</a:t>
              </a:r>
              <a:r>
                <a:rPr lang="el-GR" altLang="de-DE" sz="1275" b="1" dirty="0">
                  <a:solidFill>
                    <a:srgbClr val="FF0000"/>
                  </a:solidFill>
                </a:rPr>
                <a:t>α</a:t>
              </a:r>
              <a:endParaRPr lang="de-DE" altLang="de-DE" sz="1275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Gewitterblitz 36">
              <a:extLst>
                <a:ext uri="{FF2B5EF4-FFF2-40B4-BE49-F238E27FC236}">
                  <a16:creationId xmlns:a16="http://schemas.microsoft.com/office/drawing/2014/main" id="{5B3C10BA-87F0-CF41-8769-0051340E80AB}"/>
                </a:ext>
              </a:extLst>
            </p:cNvPr>
            <p:cNvSpPr/>
            <p:nvPr/>
          </p:nvSpPr>
          <p:spPr>
            <a:xfrm rot="10360145">
              <a:off x="1414930" y="4794535"/>
              <a:ext cx="235837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985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57" name="Gewitterblitz 37">
              <a:extLst>
                <a:ext uri="{FF2B5EF4-FFF2-40B4-BE49-F238E27FC236}">
                  <a16:creationId xmlns:a16="http://schemas.microsoft.com/office/drawing/2014/main" id="{653E8CE3-4504-CE43-B03F-6DFCA21D972E}"/>
                </a:ext>
              </a:extLst>
            </p:cNvPr>
            <p:cNvSpPr/>
            <p:nvPr/>
          </p:nvSpPr>
          <p:spPr>
            <a:xfrm>
              <a:off x="1648363" y="5213914"/>
              <a:ext cx="235836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985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pic>
        <p:nvPicPr>
          <p:cNvPr id="46" name="Picture 45" descr="Logo, company name&#10;&#10;Description automatically generated">
            <a:extLst>
              <a:ext uri="{FF2B5EF4-FFF2-40B4-BE49-F238E27FC236}">
                <a16:creationId xmlns:a16="http://schemas.microsoft.com/office/drawing/2014/main" id="{623FCC30-DFAF-1B4E-A62D-5DF10D5C19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47" name="Image 3">
            <a:extLst>
              <a:ext uri="{FF2B5EF4-FFF2-40B4-BE49-F238E27FC236}">
                <a16:creationId xmlns:a16="http://schemas.microsoft.com/office/drawing/2014/main" id="{A6CF68AE-2A68-2B49-B7D0-9CEAE82DC2DF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6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1990534" y="10693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grpSp>
        <p:nvGrpSpPr>
          <p:cNvPr id="4" name="Gruppieren 33">
            <a:extLst>
              <a:ext uri="{FF2B5EF4-FFF2-40B4-BE49-F238E27FC236}">
                <a16:creationId xmlns:a16="http://schemas.microsoft.com/office/drawing/2014/main" id="{514D7483-2122-BA42-9852-4A2D37B0A24E}"/>
              </a:ext>
            </a:extLst>
          </p:cNvPr>
          <p:cNvGrpSpPr>
            <a:grpSpLocks/>
          </p:cNvGrpSpPr>
          <p:nvPr/>
        </p:nvGrpSpPr>
        <p:grpSpPr bwMode="auto">
          <a:xfrm>
            <a:off x="253715" y="724986"/>
            <a:ext cx="2208831" cy="1521136"/>
            <a:chOff x="874371" y="4223333"/>
            <a:chExt cx="3303497" cy="22534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DA40D0-ABB3-394F-BA87-6176F2257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4371" y="4223333"/>
              <a:ext cx="3303497" cy="2253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49">
              <a:extLst>
                <a:ext uri="{FF2B5EF4-FFF2-40B4-BE49-F238E27FC236}">
                  <a16:creationId xmlns:a16="http://schemas.microsoft.com/office/drawing/2014/main" id="{4A7045E3-782B-BF40-A31C-510131ED8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8500" y="4866005"/>
              <a:ext cx="935477" cy="427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altLang="de-DE" sz="1275" b="1" dirty="0">
                  <a:solidFill>
                    <a:srgbClr val="FF0000"/>
                  </a:solidFill>
                </a:rPr>
                <a:t>+ IFN</a:t>
              </a:r>
              <a:r>
                <a:rPr lang="el-GR" altLang="de-DE" sz="1275" b="1" dirty="0">
                  <a:solidFill>
                    <a:srgbClr val="FF0000"/>
                  </a:solidFill>
                </a:rPr>
                <a:t>α</a:t>
              </a:r>
              <a:endParaRPr lang="de-DE" altLang="de-DE" sz="1275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Gewitterblitz 36">
              <a:extLst>
                <a:ext uri="{FF2B5EF4-FFF2-40B4-BE49-F238E27FC236}">
                  <a16:creationId xmlns:a16="http://schemas.microsoft.com/office/drawing/2014/main" id="{608ED2EB-B177-2F41-BCE3-CB3752E7E6DE}"/>
                </a:ext>
              </a:extLst>
            </p:cNvPr>
            <p:cNvSpPr/>
            <p:nvPr/>
          </p:nvSpPr>
          <p:spPr>
            <a:xfrm rot="10360145">
              <a:off x="1414930" y="4794535"/>
              <a:ext cx="235837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985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  <p:sp>
          <p:nvSpPr>
            <p:cNvPr id="8" name="Gewitterblitz 37">
              <a:extLst>
                <a:ext uri="{FF2B5EF4-FFF2-40B4-BE49-F238E27FC236}">
                  <a16:creationId xmlns:a16="http://schemas.microsoft.com/office/drawing/2014/main" id="{A2773A4D-F062-EA4F-B1F2-96E2634E5AC6}"/>
                </a:ext>
              </a:extLst>
            </p:cNvPr>
            <p:cNvSpPr/>
            <p:nvPr/>
          </p:nvSpPr>
          <p:spPr>
            <a:xfrm>
              <a:off x="1648363" y="5213914"/>
              <a:ext cx="235836" cy="272277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1985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uppieren 79">
            <a:extLst>
              <a:ext uri="{FF2B5EF4-FFF2-40B4-BE49-F238E27FC236}">
                <a16:creationId xmlns:a16="http://schemas.microsoft.com/office/drawing/2014/main" id="{95B3E1A3-9839-B248-8A7A-3504C2BC08DD}"/>
              </a:ext>
            </a:extLst>
          </p:cNvPr>
          <p:cNvGrpSpPr/>
          <p:nvPr/>
        </p:nvGrpSpPr>
        <p:grpSpPr>
          <a:xfrm>
            <a:off x="3643381" y="685263"/>
            <a:ext cx="4339679" cy="1766254"/>
            <a:chOff x="6349012" y="4460491"/>
            <a:chExt cx="4871944" cy="1832459"/>
          </a:xfrm>
        </p:grpSpPr>
        <p:sp>
          <p:nvSpPr>
            <p:cNvPr id="10" name="Textfeld 80">
              <a:extLst>
                <a:ext uri="{FF2B5EF4-FFF2-40B4-BE49-F238E27FC236}">
                  <a16:creationId xmlns:a16="http://schemas.microsoft.com/office/drawing/2014/main" id="{7B410CC7-1B09-5C41-B138-091AE599C2BC}"/>
                </a:ext>
              </a:extLst>
            </p:cNvPr>
            <p:cNvSpPr txBox="1"/>
            <p:nvPr/>
          </p:nvSpPr>
          <p:spPr>
            <a:xfrm>
              <a:off x="6349012" y="6053466"/>
              <a:ext cx="4741525" cy="239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/>
                <a:t>Belloni</a:t>
              </a:r>
              <a:r>
                <a:rPr lang="en-US" sz="900" i="1" dirty="0"/>
                <a:t>, Allweiss et al. JCI 2012; Allweiss et al. J </a:t>
              </a:r>
              <a:r>
                <a:rPr lang="en-US" sz="900" i="1" dirty="0" err="1"/>
                <a:t>Hepatol</a:t>
              </a:r>
              <a:r>
                <a:rPr lang="en-US" sz="900" i="1" dirty="0"/>
                <a:t>. 2014;  Uchida et al. AAC 2017; </a:t>
              </a:r>
            </a:p>
          </p:txBody>
        </p:sp>
        <p:pic>
          <p:nvPicPr>
            <p:cNvPr id="11" name="Grafik 81">
              <a:extLst>
                <a:ext uri="{FF2B5EF4-FFF2-40B4-BE49-F238E27FC236}">
                  <a16:creationId xmlns:a16="http://schemas.microsoft.com/office/drawing/2014/main" id="{95354727-E4E1-484F-87B6-93342392F7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12" t="35753" r="27256" b="32747"/>
            <a:stretch/>
          </p:blipFill>
          <p:spPr>
            <a:xfrm>
              <a:off x="8424752" y="4460491"/>
              <a:ext cx="2796204" cy="1497967"/>
            </a:xfrm>
            <a:prstGeom prst="rect">
              <a:avLst/>
            </a:prstGeom>
          </p:spPr>
        </p:pic>
      </p:grpSp>
      <p:pic>
        <p:nvPicPr>
          <p:cNvPr id="12" name="Picture 4">
            <a:extLst>
              <a:ext uri="{FF2B5EF4-FFF2-40B4-BE49-F238E27FC236}">
                <a16:creationId xmlns:a16="http://schemas.microsoft.com/office/drawing/2014/main" id="{6AE94F99-5208-6B4D-A68F-613F78F61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48" y="666642"/>
            <a:ext cx="1787056" cy="150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uppieren 38">
            <a:extLst>
              <a:ext uri="{FF2B5EF4-FFF2-40B4-BE49-F238E27FC236}">
                <a16:creationId xmlns:a16="http://schemas.microsoft.com/office/drawing/2014/main" id="{3B84A940-FA97-9047-A7C1-B07A80BEB6D0}"/>
              </a:ext>
            </a:extLst>
          </p:cNvPr>
          <p:cNvGrpSpPr>
            <a:grpSpLocks/>
          </p:cNvGrpSpPr>
          <p:nvPr/>
        </p:nvGrpSpPr>
        <p:grpSpPr bwMode="auto">
          <a:xfrm>
            <a:off x="2478957" y="1158808"/>
            <a:ext cx="929878" cy="604838"/>
            <a:chOff x="940023" y="2514382"/>
            <a:chExt cx="1255713" cy="842610"/>
          </a:xfrm>
        </p:grpSpPr>
        <p:grpSp>
          <p:nvGrpSpPr>
            <p:cNvPr id="15" name="Group 242">
              <a:extLst>
                <a:ext uri="{FF2B5EF4-FFF2-40B4-BE49-F238E27FC236}">
                  <a16:creationId xmlns:a16="http://schemas.microsoft.com/office/drawing/2014/main" id="{23580EB8-B1BF-5748-AC98-422A01156B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40023" y="2975992"/>
              <a:ext cx="1255713" cy="381000"/>
              <a:chOff x="1508" y="2625"/>
              <a:chExt cx="809" cy="240"/>
            </a:xfrm>
          </p:grpSpPr>
          <p:grpSp>
            <p:nvGrpSpPr>
              <p:cNvPr id="18" name="Group 9">
                <a:extLst>
                  <a:ext uri="{FF2B5EF4-FFF2-40B4-BE49-F238E27FC236}">
                    <a16:creationId xmlns:a16="http://schemas.microsoft.com/office/drawing/2014/main" id="{17C81A1F-01AF-CA48-A4D3-D6FE74AC4D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08" y="2625"/>
                <a:ext cx="809" cy="240"/>
                <a:chOff x="1604" y="3259"/>
                <a:chExt cx="1078" cy="404"/>
              </a:xfrm>
            </p:grpSpPr>
            <p:pic>
              <p:nvPicPr>
                <p:cNvPr id="23" name="Picture 10" descr="Mouse_white">
                  <a:extLst>
                    <a:ext uri="{FF2B5EF4-FFF2-40B4-BE49-F238E27FC236}">
                      <a16:creationId xmlns:a16="http://schemas.microsoft.com/office/drawing/2014/main" id="{CE42C584-7D57-224B-8096-4DCF17F185B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604" y="3259"/>
                  <a:ext cx="1078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4" name="Picture 11" descr="liver">
                  <a:extLst>
                    <a:ext uri="{FF2B5EF4-FFF2-40B4-BE49-F238E27FC236}">
                      <a16:creationId xmlns:a16="http://schemas.microsoft.com/office/drawing/2014/main" id="{D959C57F-388E-F541-8CD2-FDEAEA7D4A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86" y="3349"/>
                  <a:ext cx="255" cy="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9" name="AutoShape 12">
                <a:extLst>
                  <a:ext uri="{FF2B5EF4-FFF2-40B4-BE49-F238E27FC236}">
                    <a16:creationId xmlns:a16="http://schemas.microsoft.com/office/drawing/2014/main" id="{95748A77-6C01-C94F-A5B9-1F271F588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365059">
                <a:off x="1903" y="2693"/>
                <a:ext cx="51" cy="34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 sz="1013"/>
              </a:p>
            </p:txBody>
          </p:sp>
          <p:sp>
            <p:nvSpPr>
              <p:cNvPr id="20" name="AutoShape 13">
                <a:extLst>
                  <a:ext uri="{FF2B5EF4-FFF2-40B4-BE49-F238E27FC236}">
                    <a16:creationId xmlns:a16="http://schemas.microsoft.com/office/drawing/2014/main" id="{6921F1FD-98B2-9C4B-A19C-8FAB1F48C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0" y="2700"/>
                <a:ext cx="46" cy="51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 sz="1013"/>
              </a:p>
            </p:txBody>
          </p:sp>
          <p:sp>
            <p:nvSpPr>
              <p:cNvPr id="21" name="AutoShape 14">
                <a:extLst>
                  <a:ext uri="{FF2B5EF4-FFF2-40B4-BE49-F238E27FC236}">
                    <a16:creationId xmlns:a16="http://schemas.microsoft.com/office/drawing/2014/main" id="{38BD0677-09F7-AF4A-B95B-D201EC234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9" y="2720"/>
                <a:ext cx="48" cy="37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 sz="1013"/>
              </a:p>
            </p:txBody>
          </p:sp>
          <p:sp>
            <p:nvSpPr>
              <p:cNvPr id="22" name="AutoShape 15">
                <a:extLst>
                  <a:ext uri="{FF2B5EF4-FFF2-40B4-BE49-F238E27FC236}">
                    <a16:creationId xmlns:a16="http://schemas.microsoft.com/office/drawing/2014/main" id="{FCB0C179-B590-E748-99A0-2591B4EC8F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8" y="2742"/>
                <a:ext cx="35" cy="40"/>
              </a:xfrm>
              <a:prstGeom prst="octagon">
                <a:avLst>
                  <a:gd name="adj" fmla="val 29287"/>
                </a:avLst>
              </a:prstGeom>
              <a:solidFill>
                <a:srgbClr val="99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 altLang="de-DE" sz="1013"/>
              </a:p>
            </p:txBody>
          </p:sp>
        </p:grpSp>
        <p:sp>
          <p:nvSpPr>
            <p:cNvPr id="16" name="Rechteck 40">
              <a:extLst>
                <a:ext uri="{FF2B5EF4-FFF2-40B4-BE49-F238E27FC236}">
                  <a16:creationId xmlns:a16="http://schemas.microsoft.com/office/drawing/2014/main" id="{AF9E04BE-607C-894F-849C-0F896F35D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3609" y="2514382"/>
              <a:ext cx="1048152" cy="385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de-DE" sz="1200" b="1">
                  <a:latin typeface="Calibri" panose="020F0502020204030204" pitchFamily="34" charset="0"/>
                </a:rPr>
                <a:t>peg-IFN</a:t>
              </a:r>
              <a:r>
                <a:rPr lang="en-US" altLang="de-DE" sz="1200" b="1">
                  <a:latin typeface="Symbol" panose="05050102010706020507" pitchFamily="18" charset="2"/>
                </a:rPr>
                <a:t>a</a:t>
              </a:r>
              <a:endParaRPr lang="en-US" altLang="de-DE" sz="1200" b="1"/>
            </a:p>
          </p:txBody>
        </p:sp>
        <p:pic>
          <p:nvPicPr>
            <p:cNvPr id="17" name="Picture 111" descr="needle">
              <a:extLst>
                <a:ext uri="{FF2B5EF4-FFF2-40B4-BE49-F238E27FC236}">
                  <a16:creationId xmlns:a16="http://schemas.microsoft.com/office/drawing/2014/main" id="{819DAB1B-22EF-2A4D-ADE0-ABD4C95E9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083984">
              <a:off x="1200757" y="2839661"/>
              <a:ext cx="188913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Rechteck 52">
            <a:extLst>
              <a:ext uri="{FF2B5EF4-FFF2-40B4-BE49-F238E27FC236}">
                <a16:creationId xmlns:a16="http://schemas.microsoft.com/office/drawing/2014/main" id="{9F4314B1-8596-5C40-88F5-C0E005FE28B3}"/>
              </a:ext>
            </a:extLst>
          </p:cNvPr>
          <p:cNvSpPr/>
          <p:nvPr/>
        </p:nvSpPr>
        <p:spPr>
          <a:xfrm>
            <a:off x="5990395" y="2620748"/>
            <a:ext cx="26580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de-DE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pgRNA</a:t>
            </a:r>
            <a:r>
              <a:rPr lang="en-US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is reduced by peg-IFN</a:t>
            </a:r>
            <a:r>
              <a:rPr lang="el-GR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alt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 treatment in liver &amp; blood</a:t>
            </a:r>
            <a:endParaRPr lang="de-DE" altLang="de-DE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Grafik 53">
            <a:extLst>
              <a:ext uri="{FF2B5EF4-FFF2-40B4-BE49-F238E27FC236}">
                <a16:creationId xmlns:a16="http://schemas.microsoft.com/office/drawing/2014/main" id="{081999C1-9DE9-034D-8671-BD61091309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4262671" y="2119958"/>
            <a:ext cx="1126274" cy="2227451"/>
          </a:xfrm>
          <a:prstGeom prst="rect">
            <a:avLst/>
          </a:prstGeom>
        </p:spPr>
      </p:pic>
      <p:sp>
        <p:nvSpPr>
          <p:cNvPr id="28" name="Textfeld 54">
            <a:extLst>
              <a:ext uri="{FF2B5EF4-FFF2-40B4-BE49-F238E27FC236}">
                <a16:creationId xmlns:a16="http://schemas.microsoft.com/office/drawing/2014/main" id="{AF5F79A9-6165-AC4A-A932-9BB91FAB53BA}"/>
              </a:ext>
            </a:extLst>
          </p:cNvPr>
          <p:cNvSpPr txBox="1"/>
          <p:nvPr/>
        </p:nvSpPr>
        <p:spPr>
          <a:xfrm>
            <a:off x="4088003" y="2492971"/>
            <a:ext cx="6885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HBV RNAs</a:t>
            </a:r>
          </a:p>
        </p:txBody>
      </p:sp>
      <p:grpSp>
        <p:nvGrpSpPr>
          <p:cNvPr id="29" name="Gruppieren 55">
            <a:extLst>
              <a:ext uri="{FF2B5EF4-FFF2-40B4-BE49-F238E27FC236}">
                <a16:creationId xmlns:a16="http://schemas.microsoft.com/office/drawing/2014/main" id="{6617CBC0-1369-B447-B278-82E580B4526D}"/>
              </a:ext>
            </a:extLst>
          </p:cNvPr>
          <p:cNvGrpSpPr>
            <a:grpSpLocks noChangeAspect="1"/>
          </p:cNvGrpSpPr>
          <p:nvPr/>
        </p:nvGrpSpPr>
        <p:grpSpPr>
          <a:xfrm>
            <a:off x="3978468" y="2488104"/>
            <a:ext cx="160626" cy="137006"/>
            <a:chOff x="540010" y="606387"/>
            <a:chExt cx="207164" cy="198401"/>
          </a:xfrm>
        </p:grpSpPr>
        <p:sp>
          <p:nvSpPr>
            <p:cNvPr id="35" name="Ellipse 59">
              <a:extLst>
                <a:ext uri="{FF2B5EF4-FFF2-40B4-BE49-F238E27FC236}">
                  <a16:creationId xmlns:a16="http://schemas.microsoft.com/office/drawing/2014/main" id="{0DC253C8-4C98-7A4C-B224-0834572E6989}"/>
                </a:ext>
              </a:extLst>
            </p:cNvPr>
            <p:cNvSpPr>
              <a:spLocks/>
            </p:cNvSpPr>
            <p:nvPr/>
          </p:nvSpPr>
          <p:spPr>
            <a:xfrm>
              <a:off x="562916" y="63221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6" name="Ellipse 60">
              <a:extLst>
                <a:ext uri="{FF2B5EF4-FFF2-40B4-BE49-F238E27FC236}">
                  <a16:creationId xmlns:a16="http://schemas.microsoft.com/office/drawing/2014/main" id="{A0BBBAC4-2FD3-6541-955F-03568FB08E46}"/>
                </a:ext>
              </a:extLst>
            </p:cNvPr>
            <p:cNvSpPr>
              <a:spLocks/>
            </p:cNvSpPr>
            <p:nvPr/>
          </p:nvSpPr>
          <p:spPr>
            <a:xfrm>
              <a:off x="641382" y="606387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7" name="Ellipse 61">
              <a:extLst>
                <a:ext uri="{FF2B5EF4-FFF2-40B4-BE49-F238E27FC236}">
                  <a16:creationId xmlns:a16="http://schemas.microsoft.com/office/drawing/2014/main" id="{0604F4C2-5AB3-4140-AA4A-7B4F10615A5E}"/>
                </a:ext>
              </a:extLst>
            </p:cNvPr>
            <p:cNvSpPr>
              <a:spLocks/>
            </p:cNvSpPr>
            <p:nvPr/>
          </p:nvSpPr>
          <p:spPr>
            <a:xfrm>
              <a:off x="634505" y="69626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8" name="Ellipse 62">
              <a:extLst>
                <a:ext uri="{FF2B5EF4-FFF2-40B4-BE49-F238E27FC236}">
                  <a16:creationId xmlns:a16="http://schemas.microsoft.com/office/drawing/2014/main" id="{3FA1A479-037A-7E4E-98FF-735E8124595B}"/>
                </a:ext>
              </a:extLst>
            </p:cNvPr>
            <p:cNvSpPr>
              <a:spLocks/>
            </p:cNvSpPr>
            <p:nvPr/>
          </p:nvSpPr>
          <p:spPr>
            <a:xfrm>
              <a:off x="670046" y="633526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9" name="Ellipse 63">
              <a:extLst>
                <a:ext uri="{FF2B5EF4-FFF2-40B4-BE49-F238E27FC236}">
                  <a16:creationId xmlns:a16="http://schemas.microsoft.com/office/drawing/2014/main" id="{8F1B1A12-C6D8-A247-8684-06678D7F96DF}"/>
                </a:ext>
              </a:extLst>
            </p:cNvPr>
            <p:cNvSpPr>
              <a:spLocks/>
            </p:cNvSpPr>
            <p:nvPr/>
          </p:nvSpPr>
          <p:spPr>
            <a:xfrm>
              <a:off x="540010" y="673040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0" name="Ellipse 64">
              <a:extLst>
                <a:ext uri="{FF2B5EF4-FFF2-40B4-BE49-F238E27FC236}">
                  <a16:creationId xmlns:a16="http://schemas.microsoft.com/office/drawing/2014/main" id="{453D9FE0-B3BF-A14D-8FFD-BCFA8E8CF9BC}"/>
                </a:ext>
              </a:extLst>
            </p:cNvPr>
            <p:cNvSpPr>
              <a:spLocks/>
            </p:cNvSpPr>
            <p:nvPr/>
          </p:nvSpPr>
          <p:spPr>
            <a:xfrm>
              <a:off x="637045" y="654396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1" name="Ellipse 65">
              <a:extLst>
                <a:ext uri="{FF2B5EF4-FFF2-40B4-BE49-F238E27FC236}">
                  <a16:creationId xmlns:a16="http://schemas.microsoft.com/office/drawing/2014/main" id="{4F14E218-9894-5045-A7D0-D33D2ABCF106}"/>
                </a:ext>
              </a:extLst>
            </p:cNvPr>
            <p:cNvSpPr>
              <a:spLocks/>
            </p:cNvSpPr>
            <p:nvPr/>
          </p:nvSpPr>
          <p:spPr>
            <a:xfrm>
              <a:off x="558010" y="72188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2" name="Ellipse 66">
              <a:extLst>
                <a:ext uri="{FF2B5EF4-FFF2-40B4-BE49-F238E27FC236}">
                  <a16:creationId xmlns:a16="http://schemas.microsoft.com/office/drawing/2014/main" id="{BB0D0825-B96C-4C42-A2CC-F2860CC98967}"/>
                </a:ext>
              </a:extLst>
            </p:cNvPr>
            <p:cNvSpPr>
              <a:spLocks/>
            </p:cNvSpPr>
            <p:nvPr/>
          </p:nvSpPr>
          <p:spPr>
            <a:xfrm>
              <a:off x="637045" y="753372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3" name="Ellipse 67">
              <a:extLst>
                <a:ext uri="{FF2B5EF4-FFF2-40B4-BE49-F238E27FC236}">
                  <a16:creationId xmlns:a16="http://schemas.microsoft.com/office/drawing/2014/main" id="{07BA1632-9C05-294D-9EED-31774F57B423}"/>
                </a:ext>
              </a:extLst>
            </p:cNvPr>
            <p:cNvSpPr>
              <a:spLocks/>
            </p:cNvSpPr>
            <p:nvPr/>
          </p:nvSpPr>
          <p:spPr>
            <a:xfrm>
              <a:off x="640942" y="768787"/>
              <a:ext cx="36000" cy="3600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" name="Ellipse 68">
              <a:extLst>
                <a:ext uri="{FF2B5EF4-FFF2-40B4-BE49-F238E27FC236}">
                  <a16:creationId xmlns:a16="http://schemas.microsoft.com/office/drawing/2014/main" id="{057DC353-9DA8-404C-9654-BAA479701528}"/>
                </a:ext>
              </a:extLst>
            </p:cNvPr>
            <p:cNvSpPr>
              <a:spLocks/>
            </p:cNvSpPr>
            <p:nvPr/>
          </p:nvSpPr>
          <p:spPr>
            <a:xfrm>
              <a:off x="593078" y="70929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5" name="Ellipse 69">
              <a:extLst>
                <a:ext uri="{FF2B5EF4-FFF2-40B4-BE49-F238E27FC236}">
                  <a16:creationId xmlns:a16="http://schemas.microsoft.com/office/drawing/2014/main" id="{1BEC2788-F486-D84B-A617-DBB6CB61DC19}"/>
                </a:ext>
              </a:extLst>
            </p:cNvPr>
            <p:cNvSpPr>
              <a:spLocks/>
            </p:cNvSpPr>
            <p:nvPr/>
          </p:nvSpPr>
          <p:spPr>
            <a:xfrm>
              <a:off x="693728" y="734951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6" name="Ellipse 70">
              <a:extLst>
                <a:ext uri="{FF2B5EF4-FFF2-40B4-BE49-F238E27FC236}">
                  <a16:creationId xmlns:a16="http://schemas.microsoft.com/office/drawing/2014/main" id="{6F244934-9E55-6E42-BA19-3C8E7DDC2311}"/>
                </a:ext>
              </a:extLst>
            </p:cNvPr>
            <p:cNvSpPr>
              <a:spLocks/>
            </p:cNvSpPr>
            <p:nvPr/>
          </p:nvSpPr>
          <p:spPr>
            <a:xfrm>
              <a:off x="676106" y="686697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7" name="Ellipse 71">
              <a:extLst>
                <a:ext uri="{FF2B5EF4-FFF2-40B4-BE49-F238E27FC236}">
                  <a16:creationId xmlns:a16="http://schemas.microsoft.com/office/drawing/2014/main" id="{0DBF4507-1642-F044-A260-724D6646006A}"/>
                </a:ext>
              </a:extLst>
            </p:cNvPr>
            <p:cNvSpPr>
              <a:spLocks/>
            </p:cNvSpPr>
            <p:nvPr/>
          </p:nvSpPr>
          <p:spPr>
            <a:xfrm>
              <a:off x="663971" y="72729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8" name="Ellipse 72">
              <a:extLst>
                <a:ext uri="{FF2B5EF4-FFF2-40B4-BE49-F238E27FC236}">
                  <a16:creationId xmlns:a16="http://schemas.microsoft.com/office/drawing/2014/main" id="{175E7F7E-1FF2-E244-88DF-21402D041748}"/>
                </a:ext>
              </a:extLst>
            </p:cNvPr>
            <p:cNvSpPr>
              <a:spLocks/>
            </p:cNvSpPr>
            <p:nvPr/>
          </p:nvSpPr>
          <p:spPr>
            <a:xfrm>
              <a:off x="711174" y="674107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9" name="Ellipse 73">
              <a:extLst>
                <a:ext uri="{FF2B5EF4-FFF2-40B4-BE49-F238E27FC236}">
                  <a16:creationId xmlns:a16="http://schemas.microsoft.com/office/drawing/2014/main" id="{DA4EEAC3-05F3-5F48-93E1-4EEA2F965D23}"/>
                </a:ext>
              </a:extLst>
            </p:cNvPr>
            <p:cNvSpPr>
              <a:spLocks/>
            </p:cNvSpPr>
            <p:nvPr/>
          </p:nvSpPr>
          <p:spPr>
            <a:xfrm>
              <a:off x="705269" y="626075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0" name="Ellipse 74">
              <a:extLst>
                <a:ext uri="{FF2B5EF4-FFF2-40B4-BE49-F238E27FC236}">
                  <a16:creationId xmlns:a16="http://schemas.microsoft.com/office/drawing/2014/main" id="{FAAB105E-7B83-EE47-BCF0-7E130AECED6B}"/>
                </a:ext>
              </a:extLst>
            </p:cNvPr>
            <p:cNvSpPr>
              <a:spLocks/>
            </p:cNvSpPr>
            <p:nvPr/>
          </p:nvSpPr>
          <p:spPr>
            <a:xfrm>
              <a:off x="603508" y="680376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51" name="Ellipse 75">
              <a:extLst>
                <a:ext uri="{FF2B5EF4-FFF2-40B4-BE49-F238E27FC236}">
                  <a16:creationId xmlns:a16="http://schemas.microsoft.com/office/drawing/2014/main" id="{5F078D11-7CFA-174E-8F4F-0F9B06CB0097}"/>
                </a:ext>
              </a:extLst>
            </p:cNvPr>
            <p:cNvSpPr>
              <a:spLocks/>
            </p:cNvSpPr>
            <p:nvPr/>
          </p:nvSpPr>
          <p:spPr>
            <a:xfrm>
              <a:off x="593078" y="739884"/>
              <a:ext cx="36000" cy="36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32" name="Textfeld 58">
            <a:extLst>
              <a:ext uri="{FF2B5EF4-FFF2-40B4-BE49-F238E27FC236}">
                <a16:creationId xmlns:a16="http://schemas.microsoft.com/office/drawing/2014/main" id="{ED65A172-5F8B-E744-8D9B-AFC7736F16BE}"/>
              </a:ext>
            </a:extLst>
          </p:cNvPr>
          <p:cNvSpPr txBox="1"/>
          <p:nvPr/>
        </p:nvSpPr>
        <p:spPr>
          <a:xfrm>
            <a:off x="6814966" y="3056430"/>
            <a:ext cx="1643399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900" i="1" dirty="0"/>
              <a:t>Allweiss, Giersch et al Gut 2022</a:t>
            </a:r>
            <a:endParaRPr lang="en-GB" sz="900" dirty="0">
              <a:latin typeface="Calibri" panose="020F0502020204030204" pitchFamily="34" charset="0"/>
            </a:endParaRPr>
          </a:p>
        </p:txBody>
      </p:sp>
      <p:sp>
        <p:nvSpPr>
          <p:cNvPr id="33" name="Ellipse 95">
            <a:extLst>
              <a:ext uri="{FF2B5EF4-FFF2-40B4-BE49-F238E27FC236}">
                <a16:creationId xmlns:a16="http://schemas.microsoft.com/office/drawing/2014/main" id="{CBE0DD4A-B92E-E04B-A74C-4549C2D349B7}"/>
              </a:ext>
            </a:extLst>
          </p:cNvPr>
          <p:cNvSpPr>
            <a:spLocks/>
          </p:cNvSpPr>
          <p:nvPr/>
        </p:nvSpPr>
        <p:spPr>
          <a:xfrm>
            <a:off x="4786127" y="2504107"/>
            <a:ext cx="181902" cy="162000"/>
          </a:xfrm>
          <a:prstGeom prst="ellipse">
            <a:avLst/>
          </a:prstGeom>
          <a:solidFill>
            <a:srgbClr val="44F5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900"/>
          </a:p>
        </p:txBody>
      </p:sp>
      <p:sp>
        <p:nvSpPr>
          <p:cNvPr id="34" name="Textfeld 96">
            <a:extLst>
              <a:ext uri="{FF2B5EF4-FFF2-40B4-BE49-F238E27FC236}">
                <a16:creationId xmlns:a16="http://schemas.microsoft.com/office/drawing/2014/main" id="{BEAB4271-5837-E24E-B5D3-4B3EACA22789}"/>
              </a:ext>
            </a:extLst>
          </p:cNvPr>
          <p:cNvSpPr txBox="1"/>
          <p:nvPr/>
        </p:nvSpPr>
        <p:spPr>
          <a:xfrm>
            <a:off x="5005230" y="2490318"/>
            <a:ext cx="815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cs typeface="Arial" panose="020B0604020202020204" pitchFamily="34" charset="0"/>
              </a:rPr>
              <a:t>SMC6 protein</a:t>
            </a:r>
          </a:p>
        </p:txBody>
      </p:sp>
      <p:sp>
        <p:nvSpPr>
          <p:cNvPr id="52" name="Textfeld 1">
            <a:extLst>
              <a:ext uri="{FF2B5EF4-FFF2-40B4-BE49-F238E27FC236}">
                <a16:creationId xmlns:a16="http://schemas.microsoft.com/office/drawing/2014/main" id="{8DD8F45F-C1C1-A642-8927-C2C91E4DB6DE}"/>
              </a:ext>
            </a:extLst>
          </p:cNvPr>
          <p:cNvSpPr txBox="1"/>
          <p:nvPr/>
        </p:nvSpPr>
        <p:spPr>
          <a:xfrm>
            <a:off x="928921" y="377841"/>
            <a:ext cx="739554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13" b="1" i="1" dirty="0" err="1">
                <a:solidFill>
                  <a:srgbClr val="0070C0"/>
                </a:solidFill>
              </a:rPr>
              <a:t>Dual MoA</a:t>
            </a:r>
            <a:r>
              <a:rPr lang="en-US" sz="1013" b="1" i="1" dirty="0">
                <a:solidFill>
                  <a:srgbClr val="0070C0"/>
                </a:solidFill>
              </a:rPr>
              <a:t> of IFN alpha : epigenetic cccDNA regulation / RNA containing capsids destabilization</a:t>
            </a:r>
          </a:p>
        </p:txBody>
      </p:sp>
      <p:pic>
        <p:nvPicPr>
          <p:cNvPr id="56" name="Picture 172">
            <a:extLst>
              <a:ext uri="{FF2B5EF4-FFF2-40B4-BE49-F238E27FC236}">
                <a16:creationId xmlns:a16="http://schemas.microsoft.com/office/drawing/2014/main" id="{546DF2F1-A1FE-7B42-927C-598EE89FA0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008" y="890010"/>
            <a:ext cx="1118696" cy="135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7" descr="Text&#10;&#10;Description automatically generated">
            <a:extLst>
              <a:ext uri="{FF2B5EF4-FFF2-40B4-BE49-F238E27FC236}">
                <a16:creationId xmlns:a16="http://schemas.microsoft.com/office/drawing/2014/main" id="{64E3330D-E9C7-6D46-9F92-9BFE72C451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6" y="2757263"/>
            <a:ext cx="2154874" cy="747115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E1269F39-DD1D-B344-979D-9378EA62FE76}"/>
              </a:ext>
            </a:extLst>
          </p:cNvPr>
          <p:cNvSpPr/>
          <p:nvPr/>
        </p:nvSpPr>
        <p:spPr>
          <a:xfrm>
            <a:off x="2819473" y="3971644"/>
            <a:ext cx="271630" cy="208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R" sz="1350"/>
          </a:p>
        </p:txBody>
      </p:sp>
      <p:pic>
        <p:nvPicPr>
          <p:cNvPr id="67" name="Picture 66" descr="Graphical user interface&#10;&#10;Description automatically generated">
            <a:extLst>
              <a:ext uri="{FF2B5EF4-FFF2-40B4-BE49-F238E27FC236}">
                <a16:creationId xmlns:a16="http://schemas.microsoft.com/office/drawing/2014/main" id="{5BFF8181-6DCF-C343-9E64-05F14B829B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16" y="3917804"/>
            <a:ext cx="4145839" cy="1103215"/>
          </a:xfrm>
          <a:prstGeom prst="rect">
            <a:avLst/>
          </a:prstGeom>
        </p:spPr>
      </p:pic>
      <p:sp>
        <p:nvSpPr>
          <p:cNvPr id="68" name="ZoneTexte 14">
            <a:extLst>
              <a:ext uri="{FF2B5EF4-FFF2-40B4-BE49-F238E27FC236}">
                <a16:creationId xmlns:a16="http://schemas.microsoft.com/office/drawing/2014/main" id="{85CC9CA9-4909-024F-90B7-DFD85BCEFD9B}"/>
              </a:ext>
            </a:extLst>
          </p:cNvPr>
          <p:cNvSpPr txBox="1"/>
          <p:nvPr/>
        </p:nvSpPr>
        <p:spPr>
          <a:xfrm>
            <a:off x="7489581" y="4180506"/>
            <a:ext cx="1406154" cy="5493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17375E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HBV-</a:t>
            </a:r>
            <a:r>
              <a:rPr lang="fr-FR" sz="990" b="1" dirty="0" err="1">
                <a:latin typeface="Arial"/>
                <a:cs typeface="Arial"/>
              </a:rPr>
              <a:t>infected</a:t>
            </a:r>
            <a:r>
              <a:rPr lang="fr-FR" sz="990" b="1" dirty="0">
                <a:latin typeface="Arial"/>
                <a:cs typeface="Arial"/>
              </a:rPr>
              <a:t> </a:t>
            </a:r>
          </a:p>
          <a:p>
            <a:pPr>
              <a:defRPr/>
            </a:pPr>
            <a:r>
              <a:rPr lang="fr-FR" sz="990" b="1" dirty="0">
                <a:latin typeface="Arial"/>
                <a:cs typeface="Arial"/>
              </a:rPr>
              <a:t>HepG2-NTCP</a:t>
            </a:r>
          </a:p>
          <a:p>
            <a:pPr algn="r">
              <a:defRPr/>
            </a:pPr>
            <a:r>
              <a:rPr lang="fr-FR" sz="990" b="1" dirty="0">
                <a:latin typeface="Arial"/>
                <a:cs typeface="Arial"/>
              </a:rPr>
              <a:t> </a:t>
            </a:r>
            <a:r>
              <a:rPr lang="fr-FR" sz="990" i="1" dirty="0">
                <a:latin typeface="Arial"/>
                <a:cs typeface="Arial"/>
              </a:rPr>
              <a:t>Wang, 2021 </a:t>
            </a:r>
            <a:endParaRPr lang="en-US" sz="990" i="1" dirty="0">
              <a:latin typeface="Arial" charset="0"/>
              <a:cs typeface="Arial" charset="0"/>
            </a:endParaRP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0964F790-DCCD-0A4D-BE06-F36DD7D2CFF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259" y="4224969"/>
            <a:ext cx="478482" cy="411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BA389D44-0342-7245-BA31-7B305A0D7378}"/>
              </a:ext>
            </a:extLst>
          </p:cNvPr>
          <p:cNvSpPr txBox="1"/>
          <p:nvPr/>
        </p:nvSpPr>
        <p:spPr>
          <a:xfrm>
            <a:off x="4053671" y="3582923"/>
            <a:ext cx="1409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FR" sz="900" b="1">
                <a:latin typeface="Arial" panose="020B0604020202020204" pitchFamily="34" charset="0"/>
                <a:cs typeface="Arial" panose="020B0604020202020204" pitchFamily="34" charset="0"/>
              </a:rPr>
              <a:t>cccDNA accessibility  </a:t>
            </a:r>
          </a:p>
          <a:p>
            <a:pPr algn="ctr"/>
            <a:r>
              <a:rPr lang="en-FR" sz="900" b="1">
                <a:latin typeface="Arial" panose="020B0604020202020204" pitchFamily="34" charset="0"/>
                <a:cs typeface="Arial" panose="020B0604020202020204" pitchFamily="34" charset="0"/>
              </a:rPr>
              <a:t>MNase-Sec</a:t>
            </a:r>
          </a:p>
        </p:txBody>
      </p:sp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059AB35-7D9E-2A40-8EAC-BC727E60FFF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89" y="3874373"/>
            <a:ext cx="2450927" cy="930791"/>
          </a:xfrm>
          <a:prstGeom prst="rect">
            <a:avLst/>
          </a:prstGeom>
        </p:spPr>
      </p:pic>
      <p:pic>
        <p:nvPicPr>
          <p:cNvPr id="71" name="Picture 70" descr="Logo, company name&#10;&#10;Description automatically generated">
            <a:extLst>
              <a:ext uri="{FF2B5EF4-FFF2-40B4-BE49-F238E27FC236}">
                <a16:creationId xmlns:a16="http://schemas.microsoft.com/office/drawing/2014/main" id="{552BD2C2-DF3C-7047-9023-9EFBF36A4ED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72" name="Image 3">
            <a:extLst>
              <a:ext uri="{FF2B5EF4-FFF2-40B4-BE49-F238E27FC236}">
                <a16:creationId xmlns:a16="http://schemas.microsoft.com/office/drawing/2014/main" id="{BED7D096-EACC-C74A-9FA4-C2D7FC094257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2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1990534" y="10693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896C0AB8-CC91-0743-899B-05DE2603D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200" y="723330"/>
            <a:ext cx="6331100" cy="1080137"/>
          </a:xfrm>
          <a:prstGeom prst="rect">
            <a:avLst/>
          </a:prstGeom>
        </p:spPr>
      </p:pic>
      <p:pic>
        <p:nvPicPr>
          <p:cNvPr id="59" name="Image 10">
            <a:extLst>
              <a:ext uri="{FF2B5EF4-FFF2-40B4-BE49-F238E27FC236}">
                <a16:creationId xmlns:a16="http://schemas.microsoft.com/office/drawing/2014/main" id="{BF3EA88E-0D49-8E40-A898-AEC674CEE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21" t="29845" r="43686" b="50000"/>
          <a:stretch/>
        </p:blipFill>
        <p:spPr>
          <a:xfrm>
            <a:off x="137926" y="755983"/>
            <a:ext cx="2408274" cy="1014832"/>
          </a:xfrm>
          <a:prstGeom prst="rect">
            <a:avLst/>
          </a:prstGeom>
        </p:spPr>
      </p:pic>
      <p:pic>
        <p:nvPicPr>
          <p:cNvPr id="31" name="Picture 30" descr="Diagram&#10;&#10;Description automatically generated">
            <a:extLst>
              <a:ext uri="{FF2B5EF4-FFF2-40B4-BE49-F238E27FC236}">
                <a16:creationId xmlns:a16="http://schemas.microsoft.com/office/drawing/2014/main" id="{27DC9FCB-EBED-E34C-BB35-5233365C8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1" y="2144895"/>
            <a:ext cx="1967738" cy="2471555"/>
          </a:xfrm>
          <a:prstGeom prst="rect">
            <a:avLst/>
          </a:prstGeom>
        </p:spPr>
      </p:pic>
      <p:pic>
        <p:nvPicPr>
          <p:cNvPr id="54" name="Picture 53" descr="A picture containing text, device, clock, gauge&#10;&#10;Description automatically generated">
            <a:extLst>
              <a:ext uri="{FF2B5EF4-FFF2-40B4-BE49-F238E27FC236}">
                <a16:creationId xmlns:a16="http://schemas.microsoft.com/office/drawing/2014/main" id="{44582D26-130F-1F4E-8B4D-CF8B898EB3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8" y="2144895"/>
            <a:ext cx="2133600" cy="2413000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C6DEBDBC-3D8D-0742-A0BD-17CEBED0E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0" name="Image 3">
            <a:extLst>
              <a:ext uri="{FF2B5EF4-FFF2-40B4-BE49-F238E27FC236}">
                <a16:creationId xmlns:a16="http://schemas.microsoft.com/office/drawing/2014/main" id="{8069FAC8-6970-444B-B96D-033066947B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309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1990534" y="10693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896C0AB8-CC91-0743-899B-05DE2603D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200" y="723330"/>
            <a:ext cx="6331100" cy="1080137"/>
          </a:xfrm>
          <a:prstGeom prst="rect">
            <a:avLst/>
          </a:prstGeom>
        </p:spPr>
      </p:pic>
      <p:pic>
        <p:nvPicPr>
          <p:cNvPr id="59" name="Image 10">
            <a:extLst>
              <a:ext uri="{FF2B5EF4-FFF2-40B4-BE49-F238E27FC236}">
                <a16:creationId xmlns:a16="http://schemas.microsoft.com/office/drawing/2014/main" id="{BF3EA88E-0D49-8E40-A898-AEC674CEE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21" t="29845" r="43686" b="50000"/>
          <a:stretch/>
        </p:blipFill>
        <p:spPr>
          <a:xfrm>
            <a:off x="137926" y="755983"/>
            <a:ext cx="2408274" cy="1014832"/>
          </a:xfrm>
          <a:prstGeom prst="rect">
            <a:avLst/>
          </a:prstGeom>
        </p:spPr>
      </p:pic>
      <p:pic>
        <p:nvPicPr>
          <p:cNvPr id="31" name="Picture 30" descr="Diagram&#10;&#10;Description automatically generated">
            <a:extLst>
              <a:ext uri="{FF2B5EF4-FFF2-40B4-BE49-F238E27FC236}">
                <a16:creationId xmlns:a16="http://schemas.microsoft.com/office/drawing/2014/main" id="{27DC9FCB-EBED-E34C-BB35-5233365C8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1" y="2144895"/>
            <a:ext cx="1967738" cy="2471555"/>
          </a:xfrm>
          <a:prstGeom prst="rect">
            <a:avLst/>
          </a:prstGeom>
        </p:spPr>
      </p:pic>
      <p:pic>
        <p:nvPicPr>
          <p:cNvPr id="54" name="Picture 53" descr="A picture containing text, device, clock, gauge&#10;&#10;Description automatically generated">
            <a:extLst>
              <a:ext uri="{FF2B5EF4-FFF2-40B4-BE49-F238E27FC236}">
                <a16:creationId xmlns:a16="http://schemas.microsoft.com/office/drawing/2014/main" id="{44582D26-130F-1F4E-8B4D-CF8B898EB3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38" y="2144895"/>
            <a:ext cx="2133600" cy="2413000"/>
          </a:xfrm>
          <a:prstGeom prst="rect">
            <a:avLst/>
          </a:prstGeom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05C3D05F-F946-444C-9817-74B51271F5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900" y="1845136"/>
            <a:ext cx="3340100" cy="663082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8A8B6CE-96F1-E54A-AADE-859D55513A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19" y="2554454"/>
            <a:ext cx="2032000" cy="203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E1643D-98E8-9F48-ABBA-B58C6473F55E}"/>
              </a:ext>
            </a:extLst>
          </p:cNvPr>
          <p:cNvSpPr txBox="1"/>
          <p:nvPr/>
        </p:nvSpPr>
        <p:spPr>
          <a:xfrm>
            <a:off x="6718300" y="4632690"/>
            <a:ext cx="17956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sz="1100" i="1"/>
              <a:t>Serrano et al., Mol Cell 2020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5A1350C4-BB93-2C41-B13B-293D08C3FE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4" name="Image 3">
            <a:extLst>
              <a:ext uri="{FF2B5EF4-FFF2-40B4-BE49-F238E27FC236}">
                <a16:creationId xmlns:a16="http://schemas.microsoft.com/office/drawing/2014/main" id="{F702683C-17A7-7149-905D-3880C90D5FD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00F4D33-6580-E94D-8544-13542105328E}"/>
              </a:ext>
            </a:extLst>
          </p:cNvPr>
          <p:cNvSpPr/>
          <p:nvPr/>
        </p:nvSpPr>
        <p:spPr>
          <a:xfrm>
            <a:off x="2142934" y="645693"/>
            <a:ext cx="5084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cccDNA epigenetic silencing</a:t>
            </a:r>
          </a:p>
        </p:txBody>
      </p:sp>
      <p:sp>
        <p:nvSpPr>
          <p:cNvPr id="63" name="Textfeld 173">
            <a:extLst>
              <a:ext uri="{FF2B5EF4-FFF2-40B4-BE49-F238E27FC236}">
                <a16:creationId xmlns:a16="http://schemas.microsoft.com/office/drawing/2014/main" id="{1124F63D-90B2-2A4D-B196-A51D16ABE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844" y="3184934"/>
            <a:ext cx="2684665" cy="11233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indent="-214313" algn="ctr" eaLnBrk="0" hangingPunct="0">
              <a:defRPr/>
            </a:pPr>
            <a:r>
              <a:rPr lang="it-IT" sz="1600" b="1" i="1" dirty="0" err="1">
                <a:latin typeface="Arial" charset="0"/>
                <a:ea typeface="ＭＳ Ｐゴシック" charset="0"/>
                <a:cs typeface="Symbol" charset="0"/>
              </a:rPr>
              <a:t>Warnings</a:t>
            </a:r>
            <a:r>
              <a:rPr lang="it-IT" sz="1600" b="1" i="1" dirty="0">
                <a:latin typeface="Arial" charset="0"/>
                <a:ea typeface="ＭＳ Ｐゴシック" charset="0"/>
                <a:cs typeface="Symbol" charset="0"/>
              </a:rPr>
              <a:t>    </a:t>
            </a:r>
          </a:p>
          <a:p>
            <a:pPr indent="-214313" algn="ctr" eaLnBrk="0" hangingPunct="0">
              <a:defRPr/>
            </a:pPr>
            <a:endParaRPr lang="it-IT" sz="90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42863" algn="ctr" eaLnBrk="0" hangingPunct="0">
              <a:buFontTx/>
              <a:buChar char="-"/>
              <a:defRPr/>
            </a:pP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 complexity</a:t>
            </a: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 of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responses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42863" algn="ctr" eaLnBrk="0" hangingPunct="0">
              <a:buFontTx/>
              <a:buChar char="-"/>
              <a:defRPr/>
            </a:pP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 functional</a:t>
            </a: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redundancy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42863" algn="ctr" eaLnBrk="0" hangingPunct="0">
              <a:buFontTx/>
              <a:buChar char="-"/>
              <a:defRPr/>
            </a:pP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duration</a:t>
            </a: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 of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response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  <a:p>
            <a:pPr marL="42863" algn="ctr" eaLnBrk="0" hangingPunct="0">
              <a:buFontTx/>
              <a:buChar char="-"/>
              <a:defRPr/>
            </a:pPr>
            <a:r>
              <a:rPr lang="it-IT" sz="1050" b="1" i="1" dirty="0">
                <a:latin typeface="Arial" charset="0"/>
                <a:ea typeface="ＭＳ Ｐゴシック" charset="0"/>
                <a:cs typeface="Symbol" charset="0"/>
              </a:rPr>
              <a:t>off target </a:t>
            </a:r>
            <a:r>
              <a:rPr lang="it-IT" sz="1050" b="1" i="1" dirty="0" err="1">
                <a:latin typeface="Arial" charset="0"/>
                <a:ea typeface="ＭＳ Ｐゴシック" charset="0"/>
                <a:cs typeface="Symbol" charset="0"/>
              </a:rPr>
              <a:t>effects</a:t>
            </a:r>
            <a:endParaRPr lang="it-IT" sz="1050" b="1" i="1" dirty="0">
              <a:latin typeface="Arial" charset="0"/>
              <a:ea typeface="ＭＳ Ｐゴシック" charset="0"/>
              <a:cs typeface="Symbol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3DD6EBE-A4E2-DF46-9753-EDF3A48F8E49}"/>
              </a:ext>
            </a:extLst>
          </p:cNvPr>
          <p:cNvSpPr txBox="1"/>
          <p:nvPr/>
        </p:nvSpPr>
        <p:spPr>
          <a:xfrm>
            <a:off x="818843" y="1617643"/>
            <a:ext cx="7732665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/>
              <a:t>Different classes of compounds acting as </a:t>
            </a:r>
            <a:r>
              <a:rPr lang="en-US" sz="1400" b="1" i="1" dirty="0" err="1"/>
              <a:t>epidrugs</a:t>
            </a:r>
            <a:r>
              <a:rPr lang="en-US" sz="1400" b="1" i="1" dirty="0"/>
              <a:t> (</a:t>
            </a:r>
            <a:r>
              <a:rPr lang="en-US" sz="1400" i="1" dirty="0"/>
              <a:t>PCAF/p300 inhibitor, Sirt3 agonist, JMD3 inhibitors)</a:t>
            </a:r>
            <a:endParaRPr lang="en-US" sz="1400" b="1" dirty="0"/>
          </a:p>
          <a:p>
            <a:pPr marL="214313" indent="-214313">
              <a:buFont typeface="Arial"/>
              <a:buChar char="•"/>
              <a:defRPr/>
            </a:pPr>
            <a:r>
              <a:rPr lang="en-US" sz="1400" b="1" dirty="0"/>
              <a:t>inhibit </a:t>
            </a:r>
            <a:r>
              <a:rPr lang="en-US" sz="1400" b="1" dirty="0" err="1"/>
              <a:t>cccDNA</a:t>
            </a:r>
            <a:r>
              <a:rPr lang="en-US" sz="1400" b="1" dirty="0"/>
              <a:t> transcription</a:t>
            </a:r>
          </a:p>
          <a:p>
            <a:pPr marL="214313" indent="-214313">
              <a:buFont typeface="Arial"/>
              <a:buChar char="•"/>
              <a:defRPr/>
            </a:pPr>
            <a:r>
              <a:rPr lang="en-US" sz="1400" b="1" dirty="0"/>
              <a:t>modulate acetylation/methylation of </a:t>
            </a:r>
            <a:r>
              <a:rPr lang="en-US" sz="1400" b="1" dirty="0" err="1"/>
              <a:t>cccDNA</a:t>
            </a:r>
            <a:r>
              <a:rPr lang="en-US" sz="1400" b="1" dirty="0"/>
              <a:t>-bound histones </a:t>
            </a:r>
          </a:p>
          <a:p>
            <a:pPr algn="r">
              <a:defRPr/>
            </a:pPr>
            <a:r>
              <a:rPr lang="en-US" sz="1400" i="1" dirty="0" err="1"/>
              <a:t>Tropberger</a:t>
            </a:r>
            <a:r>
              <a:rPr lang="en-US" sz="1400" i="1" dirty="0"/>
              <a:t>, 2015; Palumbo unpublished</a:t>
            </a:r>
          </a:p>
        </p:txBody>
      </p:sp>
      <p:pic>
        <p:nvPicPr>
          <p:cNvPr id="54" name="Picture 53" descr="Logo, company name&#10;&#10;Description automatically generated">
            <a:extLst>
              <a:ext uri="{FF2B5EF4-FFF2-40B4-BE49-F238E27FC236}">
                <a16:creationId xmlns:a16="http://schemas.microsoft.com/office/drawing/2014/main" id="{97A4A2FB-E8FD-ED4C-ADF6-F95195C54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55" name="Image 3">
            <a:extLst>
              <a:ext uri="{FF2B5EF4-FFF2-40B4-BE49-F238E27FC236}">
                <a16:creationId xmlns:a16="http://schemas.microsoft.com/office/drawing/2014/main" id="{A88B666B-7F2B-E241-80D2-22587C7AA5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300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80E28A-A74A-5A42-9B97-647080270249}"/>
              </a:ext>
            </a:extLst>
          </p:cNvPr>
          <p:cNvSpPr txBox="1"/>
          <p:nvPr/>
        </p:nvSpPr>
        <p:spPr>
          <a:xfrm>
            <a:off x="2315306" y="830542"/>
            <a:ext cx="4350167" cy="253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dirty="0" err="1"/>
              <a:t>Should</a:t>
            </a:r>
            <a:r>
              <a:rPr lang="fr-FR" sz="1050" dirty="0"/>
              <a:t> HBV </a:t>
            </a:r>
            <a:r>
              <a:rPr lang="fr-FR" sz="1050" dirty="0" err="1"/>
              <a:t>virologists</a:t>
            </a:r>
            <a:r>
              <a:rPr lang="fr-FR" sz="1050" dirty="0"/>
              <a:t> </a:t>
            </a:r>
            <a:r>
              <a:rPr lang="fr-FR" sz="1050" dirty="0" err="1"/>
              <a:t>become</a:t>
            </a:r>
            <a:r>
              <a:rPr lang="fr-FR" sz="1050" dirty="0"/>
              <a:t> </a:t>
            </a:r>
            <a:r>
              <a:rPr lang="fr-FR" sz="1050" dirty="0" err="1"/>
              <a:t>bolder</a:t>
            </a:r>
            <a:r>
              <a:rPr lang="fr-FR" sz="1050" dirty="0"/>
              <a:t> and </a:t>
            </a:r>
            <a:r>
              <a:rPr lang="fr-FR" sz="1050" dirty="0" err="1"/>
              <a:t>learn</a:t>
            </a:r>
            <a:r>
              <a:rPr lang="fr-FR" sz="1050" dirty="0"/>
              <a:t> </a:t>
            </a:r>
            <a:r>
              <a:rPr lang="fr-FR" sz="1050" dirty="0" err="1"/>
              <a:t>from</a:t>
            </a:r>
            <a:r>
              <a:rPr lang="fr-FR" sz="1050" dirty="0"/>
              <a:t> the HIV </a:t>
            </a:r>
            <a:r>
              <a:rPr lang="fr-FR" sz="1050" dirty="0" err="1"/>
              <a:t>community</a:t>
            </a:r>
            <a:endParaRPr lang="fr-FR" sz="105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B82467-64D1-E741-BDFD-33F18B07C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44" y="1566556"/>
            <a:ext cx="3025184" cy="1319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8D97A8-A2A2-E649-B79B-99B6842C6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7" y="1315582"/>
            <a:ext cx="3591018" cy="18022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1AEA04-D848-F149-93C5-1518374877FC}"/>
              </a:ext>
            </a:extLst>
          </p:cNvPr>
          <p:cNvSpPr txBox="1"/>
          <p:nvPr/>
        </p:nvSpPr>
        <p:spPr>
          <a:xfrm>
            <a:off x="760007" y="1987440"/>
            <a:ext cx="4732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DA8940C-C7A9-6C4B-898A-AACF232FD2C8}"/>
              </a:ext>
            </a:extLst>
          </p:cNvPr>
          <p:cNvSpPr txBox="1"/>
          <p:nvPr/>
        </p:nvSpPr>
        <p:spPr>
          <a:xfrm>
            <a:off x="4548917" y="1841737"/>
            <a:ext cx="780984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kill</a:t>
            </a:r>
            <a:endParaRPr lang="fr-FR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28D13AE-3C5F-FB42-A05E-2309ECB94040}"/>
              </a:ext>
            </a:extLst>
          </p:cNvPr>
          <p:cNvSpPr txBox="1"/>
          <p:nvPr/>
        </p:nvSpPr>
        <p:spPr>
          <a:xfrm>
            <a:off x="5357209" y="3435614"/>
            <a:ext cx="857928" cy="715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degrade</a:t>
            </a:r>
            <a:endParaRPr lang="fr-FR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F23332-66F2-AC47-9FEC-B463FAC6C89E}"/>
              </a:ext>
            </a:extLst>
          </p:cNvPr>
          <p:cNvSpPr txBox="1"/>
          <p:nvPr/>
        </p:nvSpPr>
        <p:spPr>
          <a:xfrm>
            <a:off x="2730188" y="108640"/>
            <a:ext cx="36086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Targeting cccDNA to cure HBV </a:t>
            </a:r>
          </a:p>
          <a:p>
            <a:r>
              <a:rPr lang="fr-FR" sz="15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we change the paradigm ?</a:t>
            </a:r>
          </a:p>
        </p:txBody>
      </p:sp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76BBEC19-F354-2D4D-AC9C-A3FACBF44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68" y="3037003"/>
            <a:ext cx="5032349" cy="1489721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6C8ACB27-A3E8-544C-B3C3-27B0AC4FAE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3" name="Image 3">
            <a:extLst>
              <a:ext uri="{FF2B5EF4-FFF2-40B4-BE49-F238E27FC236}">
                <a16:creationId xmlns:a16="http://schemas.microsoft.com/office/drawing/2014/main" id="{B6BEDDFB-B4CA-A646-82AE-C6F9F352E4E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94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80E28A-A74A-5A42-9B97-647080270249}"/>
              </a:ext>
            </a:extLst>
          </p:cNvPr>
          <p:cNvSpPr txBox="1"/>
          <p:nvPr/>
        </p:nvSpPr>
        <p:spPr>
          <a:xfrm>
            <a:off x="2315306" y="830542"/>
            <a:ext cx="4350167" cy="253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050" dirty="0" err="1"/>
              <a:t>Should</a:t>
            </a:r>
            <a:r>
              <a:rPr lang="fr-FR" sz="1050" dirty="0"/>
              <a:t> HBV </a:t>
            </a:r>
            <a:r>
              <a:rPr lang="fr-FR" sz="1050" dirty="0" err="1"/>
              <a:t>virologists</a:t>
            </a:r>
            <a:r>
              <a:rPr lang="fr-FR" sz="1050" dirty="0"/>
              <a:t> </a:t>
            </a:r>
            <a:r>
              <a:rPr lang="fr-FR" sz="1050" dirty="0" err="1"/>
              <a:t>become</a:t>
            </a:r>
            <a:r>
              <a:rPr lang="fr-FR" sz="1050" dirty="0"/>
              <a:t> </a:t>
            </a:r>
            <a:r>
              <a:rPr lang="fr-FR" sz="1050" dirty="0" err="1"/>
              <a:t>bolder</a:t>
            </a:r>
            <a:r>
              <a:rPr lang="fr-FR" sz="1050" dirty="0"/>
              <a:t> and </a:t>
            </a:r>
            <a:r>
              <a:rPr lang="fr-FR" sz="1050" dirty="0" err="1"/>
              <a:t>learn</a:t>
            </a:r>
            <a:r>
              <a:rPr lang="fr-FR" sz="1050" dirty="0"/>
              <a:t> </a:t>
            </a:r>
            <a:r>
              <a:rPr lang="fr-FR" sz="1050" dirty="0" err="1"/>
              <a:t>from</a:t>
            </a:r>
            <a:r>
              <a:rPr lang="fr-FR" sz="1050" dirty="0"/>
              <a:t> the HIV </a:t>
            </a:r>
            <a:r>
              <a:rPr lang="fr-FR" sz="1050" dirty="0" err="1"/>
              <a:t>community</a:t>
            </a:r>
            <a:endParaRPr lang="fr-FR" sz="105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B82467-64D1-E741-BDFD-33F18B07CC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44" y="1566556"/>
            <a:ext cx="3025184" cy="13191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8D97A8-A2A2-E649-B79B-99B6842C6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07" y="1315582"/>
            <a:ext cx="3591018" cy="18022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1AEA04-D848-F149-93C5-1518374877FC}"/>
              </a:ext>
            </a:extLst>
          </p:cNvPr>
          <p:cNvSpPr txBox="1"/>
          <p:nvPr/>
        </p:nvSpPr>
        <p:spPr>
          <a:xfrm>
            <a:off x="760007" y="1987440"/>
            <a:ext cx="4732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HIV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DA8940C-C7A9-6C4B-898A-AACF232FD2C8}"/>
              </a:ext>
            </a:extLst>
          </p:cNvPr>
          <p:cNvSpPr txBox="1"/>
          <p:nvPr/>
        </p:nvSpPr>
        <p:spPr>
          <a:xfrm>
            <a:off x="4548917" y="1841737"/>
            <a:ext cx="780984" cy="5078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kill</a:t>
            </a:r>
            <a:endParaRPr lang="fr-FR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28D13AE-3C5F-FB42-A05E-2309ECB94040}"/>
              </a:ext>
            </a:extLst>
          </p:cNvPr>
          <p:cNvSpPr txBox="1"/>
          <p:nvPr/>
        </p:nvSpPr>
        <p:spPr>
          <a:xfrm>
            <a:off x="5017353" y="3310514"/>
            <a:ext cx="857928" cy="7155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shock</a:t>
            </a:r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sz="135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fr-FR" sz="1350" b="1" dirty="0" err="1">
                <a:latin typeface="Arial" panose="020B0604020202020204" pitchFamily="34" charset="0"/>
                <a:cs typeface="Arial" panose="020B0604020202020204" pitchFamily="34" charset="0"/>
              </a:rPr>
              <a:t>degrade</a:t>
            </a:r>
            <a:endParaRPr lang="fr-FR" sz="13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F23332-66F2-AC47-9FEC-B463FAC6C89E}"/>
              </a:ext>
            </a:extLst>
          </p:cNvPr>
          <p:cNvSpPr txBox="1"/>
          <p:nvPr/>
        </p:nvSpPr>
        <p:spPr>
          <a:xfrm>
            <a:off x="2730188" y="108640"/>
            <a:ext cx="36086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Targeting cccDNA to cure HBV </a:t>
            </a:r>
          </a:p>
          <a:p>
            <a:r>
              <a:rPr lang="fr-FR" sz="1500" b="1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we change the paradigm ?</a:t>
            </a:r>
          </a:p>
        </p:txBody>
      </p:sp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76BBEC19-F354-2D4D-AC9C-A3FACBF44C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76" y="3041110"/>
            <a:ext cx="4650824" cy="1376779"/>
          </a:xfrm>
          <a:prstGeom prst="rect">
            <a:avLst/>
          </a:prstGeom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0A25BF6-DBEA-474E-95E0-8C9775AAEC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97" y="1348927"/>
            <a:ext cx="2450927" cy="930791"/>
          </a:xfrm>
          <a:prstGeom prst="rect">
            <a:avLst/>
          </a:prstGeom>
        </p:spPr>
      </p:pic>
      <p:pic>
        <p:nvPicPr>
          <p:cNvPr id="4" name="Picture 3" descr="Chart, waterfall chart&#10;&#10;Description automatically generated">
            <a:extLst>
              <a:ext uri="{FF2B5EF4-FFF2-40B4-BE49-F238E27FC236}">
                <a16:creationId xmlns:a16="http://schemas.microsoft.com/office/drawing/2014/main" id="{A44034F1-CA88-ED4B-BE36-AF2BAE004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660" y="3668304"/>
            <a:ext cx="1600200" cy="1066800"/>
          </a:xfrm>
          <a:prstGeom prst="rect">
            <a:avLst/>
          </a:prstGeom>
        </p:spPr>
      </p:pic>
      <p:pic>
        <p:nvPicPr>
          <p:cNvPr id="11" name="Picture 10" descr="Chart, bar chart&#10;&#10;Description automatically generated">
            <a:extLst>
              <a:ext uri="{FF2B5EF4-FFF2-40B4-BE49-F238E27FC236}">
                <a16:creationId xmlns:a16="http://schemas.microsoft.com/office/drawing/2014/main" id="{23BE3A25-5C62-7B45-9BB9-D2CB0A5F7F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509" y="2382914"/>
            <a:ext cx="1784647" cy="1066800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A4A1A448-6313-1648-9449-C50D48F661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21" name="Image 3">
            <a:extLst>
              <a:ext uri="{FF2B5EF4-FFF2-40B4-BE49-F238E27FC236}">
                <a16:creationId xmlns:a16="http://schemas.microsoft.com/office/drawing/2014/main" id="{B4FE294D-0ED8-2047-82EE-75EC4AA714E6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33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44072E-CFDD-A648-B592-65163EF24C1E}"/>
              </a:ext>
            </a:extLst>
          </p:cNvPr>
          <p:cNvSpPr txBox="1"/>
          <p:nvPr/>
        </p:nvSpPr>
        <p:spPr>
          <a:xfrm>
            <a:off x="1196956" y="863590"/>
            <a:ext cx="67500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2400" b="1">
                <a:solidFill>
                  <a:srgbClr val="0070C0"/>
                </a:solidFill>
                <a:cs typeface="Arial" panose="020B0604020202020204" pitchFamily="34" charset="0"/>
              </a:rPr>
              <a:t>Open Questions</a:t>
            </a:r>
          </a:p>
          <a:p>
            <a:endParaRPr lang="en-FR" sz="2400" b="1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>
                <a:cs typeface="Arial" panose="020B0604020202020204" pitchFamily="34" charset="0"/>
              </a:rPr>
              <a:t>cccDNA gets silenced in HBV carriers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400"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>
                <a:cs typeface="Arial" panose="020B0604020202020204" pitchFamily="34" charset="0"/>
              </a:rPr>
              <a:t>Silencing vs epigenetic suppression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GB" sz="1400">
                <a:cs typeface="Arial" panose="020B0604020202020204" pitchFamily="34" charset="0"/>
              </a:rPr>
              <a:t>loss of activators vs recruitment of repressors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GB" sz="1400">
                <a:cs typeface="Arial" panose="020B0604020202020204" pitchFamily="34" charset="0"/>
              </a:rPr>
              <a:t>the role of histones repressive marks vs compaction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400"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>
                <a:cs typeface="Arial" panose="020B0604020202020204" pitchFamily="34" charset="0"/>
              </a:rPr>
              <a:t>Silencing vs degradation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GB" sz="1400">
                <a:cs typeface="Arial" panose="020B0604020202020204" pitchFamily="34" charset="0"/>
              </a:rPr>
              <a:t>silencing --- &gt; degradation ? 		e. g. the role of chromatin accessibility</a:t>
            </a:r>
          </a:p>
          <a:p>
            <a:pPr lvl="1"/>
            <a:endParaRPr lang="en-GB" sz="1400"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GB" sz="1400">
                <a:cs typeface="Arial" panose="020B0604020202020204" pitchFamily="34" charset="0"/>
              </a:rPr>
              <a:t>Do we really want to silence cccDNA ??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GB" sz="1400">
              <a:cs typeface="Arial" panose="020B0604020202020204" pitchFamily="34" charset="0"/>
            </a:endParaRPr>
          </a:p>
          <a:p>
            <a:endParaRPr lang="en-GB" sz="1400">
              <a:cs typeface="Arial" panose="020B0604020202020204" pitchFamily="34" charset="0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CD1E5BBA-0795-1D4D-A065-A4953E6DA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18" name="Image 3">
            <a:extLst>
              <a:ext uri="{FF2B5EF4-FFF2-40B4-BE49-F238E27FC236}">
                <a16:creationId xmlns:a16="http://schemas.microsoft.com/office/drawing/2014/main" id="{9EAC5344-C171-F64F-BE51-E74E9CB17A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835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52200D-D829-2E40-BB27-48F268596166}"/>
              </a:ext>
            </a:extLst>
          </p:cNvPr>
          <p:cNvGrpSpPr/>
          <p:nvPr/>
        </p:nvGrpSpPr>
        <p:grpSpPr>
          <a:xfrm>
            <a:off x="4016942" y="127035"/>
            <a:ext cx="2241024" cy="2607331"/>
            <a:chOff x="6189323" y="-84859"/>
            <a:chExt cx="2490805" cy="2897939"/>
          </a:xfrm>
        </p:grpSpPr>
        <p:grpSp>
          <p:nvGrpSpPr>
            <p:cNvPr id="3" name="Groupe 43">
              <a:extLst>
                <a:ext uri="{FF2B5EF4-FFF2-40B4-BE49-F238E27FC236}">
                  <a16:creationId xmlns:a16="http://schemas.microsoft.com/office/drawing/2014/main" id="{E9441FAD-836D-7C47-BB12-20BC294793AA}"/>
                </a:ext>
              </a:extLst>
            </p:cNvPr>
            <p:cNvGrpSpPr/>
            <p:nvPr/>
          </p:nvGrpSpPr>
          <p:grpSpPr>
            <a:xfrm>
              <a:off x="6189323" y="-84859"/>
              <a:ext cx="2490805" cy="2897939"/>
              <a:chOff x="5744823" y="750065"/>
              <a:chExt cx="2490805" cy="2897939"/>
            </a:xfrm>
          </p:grpSpPr>
          <p:sp>
            <p:nvSpPr>
              <p:cNvPr id="5" name="Rectangle 15">
                <a:extLst>
                  <a:ext uri="{FF2B5EF4-FFF2-40B4-BE49-F238E27FC236}">
                    <a16:creationId xmlns:a16="http://schemas.microsoft.com/office/drawing/2014/main" id="{F6CED43C-7CF1-0847-8478-DCEAEC41E9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6431" y="3068177"/>
                <a:ext cx="1276033" cy="5798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defTabSz="41134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810" b="1" dirty="0" err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Fabien</a:t>
                </a:r>
                <a:r>
                  <a:rPr lang="it-IT" sz="81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 </a:t>
                </a:r>
                <a:r>
                  <a:rPr lang="it-IT" sz="810" b="1" dirty="0" err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Zoulim</a:t>
                </a:r>
                <a:endParaRPr lang="it-IT" sz="810" b="1" dirty="0">
                  <a:solidFill>
                    <a:srgbClr val="000000"/>
                  </a:solidFill>
                  <a:latin typeface="Arial" charset="0"/>
                  <a:ea typeface="ＭＳ Ｐゴシック" charset="0"/>
                  <a:cs typeface="Arial" charset="0"/>
                </a:endParaRPr>
              </a:p>
              <a:p>
                <a:pPr algn="ctr" defTabSz="41134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99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Barbara Testoni</a:t>
                </a:r>
              </a:p>
              <a:p>
                <a:pPr algn="ctr" defTabSz="41134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99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and </a:t>
                </a:r>
                <a:r>
                  <a:rPr lang="it-IT" sz="990" b="1" dirty="0" err="1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her</a:t>
                </a:r>
                <a:r>
                  <a:rPr lang="it-IT" sz="990" b="1" dirty="0">
                    <a:solidFill>
                      <a:srgbClr val="000000"/>
                    </a:solidFill>
                    <a:latin typeface="Arial" charset="0"/>
                    <a:ea typeface="ＭＳ Ｐゴシック" charset="0"/>
                    <a:cs typeface="Arial" charset="0"/>
                  </a:rPr>
                  <a:t> team</a:t>
                </a:r>
              </a:p>
            </p:txBody>
          </p:sp>
          <p:sp>
            <p:nvSpPr>
              <p:cNvPr id="6" name="Rectangle 2">
                <a:extLst>
                  <a:ext uri="{FF2B5EF4-FFF2-40B4-BE49-F238E27FC236}">
                    <a16:creationId xmlns:a16="http://schemas.microsoft.com/office/drawing/2014/main" id="{C59CC6D3-81C0-0846-BC4D-146B4856E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2798" y="750065"/>
                <a:ext cx="1242830" cy="501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defTabSz="41134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990" b="1" dirty="0">
                    <a:solidFill>
                      <a:schemeClr val="accent5">
                        <a:lumMod val="50000"/>
                      </a:schemeClr>
                    </a:solidFill>
                    <a:latin typeface="Arial" charset="0"/>
                    <a:ea typeface="ＭＳ Ｐゴシック" charset="0"/>
                    <a:cs typeface="Arial" charset="0"/>
                  </a:rPr>
                  <a:t>INSERM U1052</a:t>
                </a:r>
              </a:p>
              <a:p>
                <a:pPr algn="ctr" defTabSz="411343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it-IT" sz="990" b="1" dirty="0">
                    <a:solidFill>
                      <a:schemeClr val="accent5">
                        <a:lumMod val="50000"/>
                      </a:schemeClr>
                    </a:solidFill>
                    <a:latin typeface="Arial" charset="0"/>
                    <a:ea typeface="ＭＳ Ｐゴシック" charset="0"/>
                    <a:cs typeface="Arial" charset="0"/>
                  </a:rPr>
                  <a:t>Equipe Zoulim</a:t>
                </a:r>
              </a:p>
            </p:txBody>
          </p:sp>
          <p:pic>
            <p:nvPicPr>
              <p:cNvPr id="7" name="Image 15">
                <a:extLst>
                  <a:ext uri="{FF2B5EF4-FFF2-40B4-BE49-F238E27FC236}">
                    <a16:creationId xmlns:a16="http://schemas.microsoft.com/office/drawing/2014/main" id="{F244D480-F78C-6745-9BBB-DD0CE0A484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44823" y="1296626"/>
                <a:ext cx="2472509" cy="1727459"/>
              </a:xfrm>
              <a:prstGeom prst="rect">
                <a:avLst/>
              </a:prstGeom>
            </p:spPr>
          </p:pic>
        </p:grpSp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DF74051-2ED2-3046-B22E-1695B8ECB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821"/>
            <a:stretch/>
          </p:blipFill>
          <p:spPr>
            <a:xfrm>
              <a:off x="6189323" y="-57957"/>
              <a:ext cx="1139032" cy="390004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2039C91-0571-B743-916C-1F7C83080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410" y="150477"/>
            <a:ext cx="1001854" cy="362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1134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900" b="1" dirty="0">
                <a:solidFill>
                  <a:schemeClr val="accent5">
                    <a:lumMod val="50000"/>
                  </a:schemeClr>
                </a:solidFill>
                <a:latin typeface="Arial" charset="0"/>
                <a:ea typeface="ＭＳ Ｐゴシック" charset="0"/>
                <a:cs typeface="Arial" charset="0"/>
              </a:rPr>
              <a:t>INSERM U1052 </a:t>
            </a:r>
          </a:p>
          <a:p>
            <a:pPr algn="ctr" defTabSz="41134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900" b="1" dirty="0">
                <a:solidFill>
                  <a:schemeClr val="accent5">
                    <a:lumMod val="50000"/>
                  </a:schemeClr>
                </a:solidFill>
                <a:latin typeface="Arial" charset="0"/>
                <a:ea typeface="ＭＳ Ｐゴシック" charset="0"/>
                <a:cs typeface="Arial" charset="0"/>
              </a:rPr>
              <a:t>Equipe Levrero</a:t>
            </a:r>
          </a:p>
        </p:txBody>
      </p:sp>
      <p:pic>
        <p:nvPicPr>
          <p:cNvPr id="9" name="Image 3">
            <a:extLst>
              <a:ext uri="{FF2B5EF4-FFF2-40B4-BE49-F238E27FC236}">
                <a16:creationId xmlns:a16="http://schemas.microsoft.com/office/drawing/2014/main" id="{2EAC386D-66BD-4644-A8D8-678F886C6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977279" y="127035"/>
            <a:ext cx="1066641" cy="365218"/>
          </a:xfrm>
          <a:prstGeom prst="rect">
            <a:avLst/>
          </a:prstGeom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7CC2F6A-2C93-3D48-A02A-079820471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603" y="604924"/>
            <a:ext cx="3269741" cy="2170295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C0A597E4-9849-794F-B76A-BB4DCA54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043" y="2775220"/>
            <a:ext cx="116249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900" b="1" dirty="0">
                <a:solidFill>
                  <a:prstClr val="black"/>
                </a:solidFill>
                <a:latin typeface="Arial" charset="0"/>
                <a:cs typeface="Arial" charset="0"/>
              </a:rPr>
              <a:t>Massimo </a:t>
            </a:r>
            <a:r>
              <a:rPr lang="it-IT" sz="9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Levrero</a:t>
            </a: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22B51E-A9D4-054F-BDEC-72303E5221DD}"/>
              </a:ext>
            </a:extLst>
          </p:cNvPr>
          <p:cNvSpPr/>
          <p:nvPr/>
        </p:nvSpPr>
        <p:spPr>
          <a:xfrm>
            <a:off x="220693" y="2970630"/>
            <a:ext cx="155717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Mirjam </a:t>
            </a:r>
            <a:r>
              <a:rPr lang="it-IT" sz="81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Ziesel</a:t>
            </a:r>
            <a:endParaRPr lang="it-IT" sz="81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latin typeface="Arial" charset="0"/>
                <a:cs typeface="Arial" charset="0"/>
              </a:rPr>
              <a:t>Claude </a:t>
            </a:r>
            <a:r>
              <a:rPr lang="it-IT" sz="810" b="1" dirty="0" err="1">
                <a:latin typeface="Arial" charset="0"/>
                <a:cs typeface="Arial" charset="0"/>
              </a:rPr>
              <a:t>Caron</a:t>
            </a:r>
            <a:r>
              <a:rPr lang="it-IT" sz="810" b="1" dirty="0">
                <a:latin typeface="Arial" charset="0"/>
                <a:cs typeface="Arial" charset="0"/>
              </a:rPr>
              <a:t> de </a:t>
            </a:r>
            <a:r>
              <a:rPr lang="it-IT" sz="810" b="1" dirty="0" err="1">
                <a:latin typeface="Arial" charset="0"/>
                <a:cs typeface="Arial" charset="0"/>
              </a:rPr>
              <a:t>Fromentel</a:t>
            </a:r>
            <a:endParaRPr lang="it-IT" sz="810" b="1" dirty="0">
              <a:latin typeface="Arial" charset="0"/>
              <a:cs typeface="Arial" charset="0"/>
            </a:endParaRP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Francesca Guerrieri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Marie Laure </a:t>
            </a:r>
            <a:r>
              <a:rPr lang="it-IT" sz="81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Plissonnier</a:t>
            </a:r>
            <a:endParaRPr lang="it-IT" sz="81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Vincenzo Alfano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Francesca Casuscelli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Yasmina Chouik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Alexia </a:t>
            </a:r>
            <a:r>
              <a:rPr lang="it-IT" sz="81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Paturel</a:t>
            </a:r>
            <a:endParaRPr lang="en-FR" sz="81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BF73F6-4838-7D46-8BD3-8580F58F0203}"/>
              </a:ext>
            </a:extLst>
          </p:cNvPr>
          <p:cNvSpPr/>
          <p:nvPr/>
        </p:nvSpPr>
        <p:spPr>
          <a:xfrm>
            <a:off x="1705291" y="3045995"/>
            <a:ext cx="1557170" cy="964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latin typeface="Arial" charset="0"/>
                <a:cs typeface="Arial" charset="0"/>
              </a:rPr>
              <a:t>Jean Yves Mabrut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latin typeface="Arial" charset="0"/>
                <a:cs typeface="Arial" charset="0"/>
              </a:rPr>
              <a:t>Mickael Lesulter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latin typeface="Arial" charset="0"/>
                <a:cs typeface="Arial" charset="0"/>
              </a:rPr>
              <a:t>Kayvan Mohkam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Philippe Merle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Jerome Dumortier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Guillaume Rossignol</a:t>
            </a:r>
          </a:p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b="1" dirty="0">
                <a:solidFill>
                  <a:prstClr val="black"/>
                </a:solidFill>
                <a:latin typeface="Arial" charset="0"/>
                <a:cs typeface="Arial" charset="0"/>
              </a:rPr>
              <a:t>Xavier Muller</a:t>
            </a: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EE9C19C3-6AFC-AC49-A7B4-49DF3A4A086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3331" y="4244695"/>
            <a:ext cx="605856" cy="60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 25" descr="Logo_ANRS_FRENSH.png">
            <a:extLst>
              <a:ext uri="{FF2B5EF4-FFF2-40B4-BE49-F238E27FC236}">
                <a16:creationId xmlns:a16="http://schemas.microsoft.com/office/drawing/2014/main" id="{CABCDFED-02D4-B24F-ACD0-744ED5E48BF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0357" y="4232619"/>
            <a:ext cx="1149413" cy="692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44">
            <a:extLst>
              <a:ext uri="{FF2B5EF4-FFF2-40B4-BE49-F238E27FC236}">
                <a16:creationId xmlns:a16="http://schemas.microsoft.com/office/drawing/2014/main" id="{CB106961-1FAA-384B-B14A-D76239B9557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034" y="4237152"/>
            <a:ext cx="605858" cy="605858"/>
          </a:xfrm>
          <a:prstGeom prst="rect">
            <a:avLst/>
          </a:prstGeom>
        </p:spPr>
      </p:pic>
      <p:grpSp>
        <p:nvGrpSpPr>
          <p:cNvPr id="18" name="Group 7">
            <a:extLst>
              <a:ext uri="{FF2B5EF4-FFF2-40B4-BE49-F238E27FC236}">
                <a16:creationId xmlns:a16="http://schemas.microsoft.com/office/drawing/2014/main" id="{36F9FF15-A612-C843-8783-F80338E1819A}"/>
              </a:ext>
            </a:extLst>
          </p:cNvPr>
          <p:cNvGrpSpPr>
            <a:grpSpLocks/>
          </p:cNvGrpSpPr>
          <p:nvPr/>
        </p:nvGrpSpPr>
        <p:grpSpPr bwMode="auto">
          <a:xfrm>
            <a:off x="6621047" y="551392"/>
            <a:ext cx="1942493" cy="1795639"/>
            <a:chOff x="2971800" y="699702"/>
            <a:chExt cx="2133600" cy="2026413"/>
          </a:xfrm>
        </p:grpSpPr>
        <p:sp>
          <p:nvSpPr>
            <p:cNvPr id="19" name="Rectangle 2">
              <a:extLst>
                <a:ext uri="{FF2B5EF4-FFF2-40B4-BE49-F238E27FC236}">
                  <a16:creationId xmlns:a16="http://schemas.microsoft.com/office/drawing/2014/main" id="{1D7DB737-AEC3-D342-9AB5-8B03F1AAF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600" y="987723"/>
              <a:ext cx="2124000" cy="50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defTabSz="411343"/>
              <a:r>
                <a:rPr lang="it-IT" sz="1080" dirty="0">
                  <a:solidFill>
                    <a:srgbClr val="800000"/>
                  </a:solidFill>
                  <a:latin typeface="Arial" charset="0"/>
                  <a:cs typeface="Arial" charset="0"/>
                </a:rPr>
                <a:t>Lab of Gene </a:t>
              </a:r>
              <a:r>
                <a:rPr lang="it-IT" sz="1080" dirty="0" err="1">
                  <a:solidFill>
                    <a:srgbClr val="800000"/>
                  </a:solidFill>
                  <a:latin typeface="Arial" charset="0"/>
                  <a:cs typeface="Arial" charset="0"/>
                </a:rPr>
                <a:t>Expression</a:t>
              </a:r>
              <a:endParaRPr lang="it-IT" sz="1080" dirty="0">
                <a:solidFill>
                  <a:srgbClr val="800000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0" name="Text Box 3">
              <a:extLst>
                <a:ext uri="{FF2B5EF4-FFF2-40B4-BE49-F238E27FC236}">
                  <a16:creationId xmlns:a16="http://schemas.microsoft.com/office/drawing/2014/main" id="{3205796E-E8AA-8D4D-890B-F23F94FCF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2092" y="2199908"/>
              <a:ext cx="1055017" cy="526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defTabSz="411343"/>
              <a:r>
                <a:rPr lang="it-IT" sz="81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Laura Belloni</a:t>
              </a:r>
            </a:p>
            <a:p>
              <a:pPr defTabSz="411343"/>
              <a:r>
                <a:rPr lang="it-IT" sz="81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Natalia </a:t>
              </a:r>
              <a:r>
                <a:rPr lang="it-IT" sz="810" dirty="0" err="1">
                  <a:solidFill>
                    <a:prstClr val="black"/>
                  </a:solidFill>
                  <a:latin typeface="Arial" charset="0"/>
                  <a:cs typeface="Arial" charset="0"/>
                </a:rPr>
                <a:t>Pediconi</a:t>
              </a:r>
              <a:r>
                <a:rPr lang="it-IT" sz="81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 </a:t>
              </a:r>
            </a:p>
            <a:p>
              <a:pPr defTabSz="411343"/>
              <a:r>
                <a:rPr lang="it-IT" sz="810" dirty="0">
                  <a:solidFill>
                    <a:prstClr val="black"/>
                  </a:solidFill>
                  <a:latin typeface="Arial" charset="0"/>
                  <a:cs typeface="Arial" charset="0"/>
                </a:rPr>
                <a:t>Debora Salerno</a:t>
              </a:r>
            </a:p>
          </p:txBody>
        </p:sp>
        <p:grpSp>
          <p:nvGrpSpPr>
            <p:cNvPr id="21" name="Group 5">
              <a:extLst>
                <a:ext uri="{FF2B5EF4-FFF2-40B4-BE49-F238E27FC236}">
                  <a16:creationId xmlns:a16="http://schemas.microsoft.com/office/drawing/2014/main" id="{5F1C825A-28F1-FF4B-998D-FD3A9CE1D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1800" y="699702"/>
              <a:ext cx="2133600" cy="463423"/>
              <a:chOff x="2971800" y="733568"/>
              <a:chExt cx="2133600" cy="463423"/>
            </a:xfrm>
          </p:grpSpPr>
          <p:pic>
            <p:nvPicPr>
              <p:cNvPr id="26" name="Picture 2" descr="ML_3D_cmyk">
                <a:extLst>
                  <a:ext uri="{FF2B5EF4-FFF2-40B4-BE49-F238E27FC236}">
                    <a16:creationId xmlns:a16="http://schemas.microsoft.com/office/drawing/2014/main" id="{FD75C49C-0010-3348-B5FC-03D83AF7C8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6801" b="35693"/>
              <a:stretch>
                <a:fillRect/>
              </a:stretch>
            </p:blipFill>
            <p:spPr bwMode="auto">
              <a:xfrm>
                <a:off x="2971800" y="749439"/>
                <a:ext cx="1571625" cy="431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8">
                <a:extLst>
                  <a:ext uri="{FF2B5EF4-FFF2-40B4-BE49-F238E27FC236}">
                    <a16:creationId xmlns:a16="http://schemas.microsoft.com/office/drawing/2014/main" id="{2F0CB4FD-F112-0449-9637-2B9FCA973C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6600" y="733568"/>
                <a:ext cx="558800" cy="4634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2" name="Group 1">
              <a:extLst>
                <a:ext uri="{FF2B5EF4-FFF2-40B4-BE49-F238E27FC236}">
                  <a16:creationId xmlns:a16="http://schemas.microsoft.com/office/drawing/2014/main" id="{13EDF6DA-A026-EA4E-9A9E-AF0CBB08B8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064286" y="1397892"/>
              <a:ext cx="1903314" cy="729096"/>
              <a:chOff x="3308495" y="1379017"/>
              <a:chExt cx="2032298" cy="778503"/>
            </a:xfrm>
          </p:grpSpPr>
          <p:pic>
            <p:nvPicPr>
              <p:cNvPr id="23" name="Picture 39">
                <a:extLst>
                  <a:ext uri="{FF2B5EF4-FFF2-40B4-BE49-F238E27FC236}">
                    <a16:creationId xmlns:a16="http://schemas.microsoft.com/office/drawing/2014/main" id="{60D1435B-4754-3045-8970-34664F06471A}"/>
                  </a:ext>
                </a:extLst>
              </p:cNvPr>
              <p:cNvPicPr>
                <a:picLocks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5753" y="1382762"/>
                <a:ext cx="609600" cy="768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40">
                <a:extLst>
                  <a:ext uri="{FF2B5EF4-FFF2-40B4-BE49-F238E27FC236}">
                    <a16:creationId xmlns:a16="http://schemas.microsoft.com/office/drawing/2014/main" id="{2E931BEE-ECB2-924B-AD9B-10DFECC146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08495" y="1388756"/>
                <a:ext cx="700723" cy="768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41">
                <a:extLst>
                  <a:ext uri="{FF2B5EF4-FFF2-40B4-BE49-F238E27FC236}">
                    <a16:creationId xmlns:a16="http://schemas.microsoft.com/office/drawing/2014/main" id="{BA3EC4D6-51BA-264B-85A6-CCF821C760DF}"/>
                  </a:ext>
                </a:extLst>
              </p:cNvPr>
              <p:cNvPicPr>
                <a:picLocks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31193" y="1379017"/>
                <a:ext cx="609600" cy="7687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8" name="Text Box 8">
            <a:extLst>
              <a:ext uri="{FF2B5EF4-FFF2-40B4-BE49-F238E27FC236}">
                <a16:creationId xmlns:a16="http://schemas.microsoft.com/office/drawing/2014/main" id="{55AEBCB8-C241-DA4E-871B-620952206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1872" y="2840308"/>
            <a:ext cx="1237839" cy="28610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1259" b="1" dirty="0" err="1">
                <a:solidFill>
                  <a:srgbClr val="800000"/>
                </a:solidFill>
                <a:latin typeface="Arial" charset="0"/>
                <a:cs typeface="Arial" charset="0"/>
              </a:rPr>
              <a:t>Collaborators</a:t>
            </a:r>
            <a:endParaRPr lang="it-IT" sz="1259" b="1" dirty="0">
              <a:solidFill>
                <a:srgbClr val="80000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EB56E40C-CBD0-FE40-A2D5-C33AB9648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0942" y="3103360"/>
            <a:ext cx="2540562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Thomas Baumert – Strasbourg, FR </a:t>
            </a:r>
            <a:endParaRPr lang="it-IT" sz="81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Maura </a:t>
            </a:r>
            <a:r>
              <a:rPr lang="it-IT" sz="810" dirty="0" err="1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Dandri</a:t>
            </a:r>
            <a:r>
              <a:rPr lang="it-IT" sz="81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 - </a:t>
            </a:r>
            <a:r>
              <a:rPr lang="en-US" sz="81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Hamburg, DE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Jane Mc Keating – Oxford, UK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endParaRPr lang="it-IT" sz="810" dirty="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Adam </a:t>
            </a:r>
            <a:r>
              <a:rPr lang="it-IT" sz="81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Zlotnick</a:t>
            </a:r>
            <a:r>
              <a:rPr lang="it-IT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- </a:t>
            </a: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Indiana </a:t>
            </a:r>
            <a:r>
              <a:rPr lang="fr-FR" sz="81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University</a:t>
            </a: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, USA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Raymond </a:t>
            </a:r>
            <a:r>
              <a:rPr lang="fr-FR" sz="81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Schinazi</a:t>
            </a: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– </a:t>
            </a:r>
            <a:r>
              <a:rPr lang="fr-FR" sz="81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Emory</a:t>
            </a: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</a:t>
            </a:r>
            <a:r>
              <a:rPr lang="fr-FR" sz="81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Univ</a:t>
            </a: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Atlanta –USA</a:t>
            </a:r>
          </a:p>
        </p:txBody>
      </p:sp>
      <p:sp>
        <p:nvSpPr>
          <p:cNvPr id="32" name="Rettangolo 1">
            <a:extLst>
              <a:ext uri="{FF2B5EF4-FFF2-40B4-BE49-F238E27FC236}">
                <a16:creationId xmlns:a16="http://schemas.microsoft.com/office/drawing/2014/main" id="{2174CB18-D4D5-A24F-BE8B-735C974499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3286" y="4408709"/>
            <a:ext cx="1580882" cy="28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en-US" sz="1259" b="1" dirty="0">
                <a:solidFill>
                  <a:srgbClr val="800000"/>
                </a:solidFill>
                <a:latin typeface="Arial" charset="0"/>
                <a:ea typeface="ＭＳ Ｐゴシック" charset="0"/>
                <a:cs typeface="Arial" charset="0"/>
              </a:rPr>
              <a:t> Financial support</a:t>
            </a:r>
            <a:endParaRPr lang="it-IT" sz="1259" dirty="0">
              <a:solidFill>
                <a:srgbClr val="8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C9E11F61-8EA7-DB4E-A593-37F0F9880D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754" y="4244695"/>
            <a:ext cx="462200" cy="24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9FDFA8AE-72C8-6947-BBFF-B4B24844B1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907" y="4554658"/>
            <a:ext cx="383342" cy="370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Rectangle 6">
            <a:extLst>
              <a:ext uri="{FF2B5EF4-FFF2-40B4-BE49-F238E27FC236}">
                <a16:creationId xmlns:a16="http://schemas.microsoft.com/office/drawing/2014/main" id="{D1FE4FE6-4F28-B74E-B528-9022DF79B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0085" y="3095279"/>
            <a:ext cx="2540562" cy="84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prstClr val="black"/>
                </a:solidFill>
                <a:latin typeface="Arial" charset="0"/>
                <a:ea typeface="ＭＳ Ｐゴシック" charset="0"/>
                <a:cs typeface="Arial" charset="0"/>
              </a:rPr>
              <a:t>Antonio Craxi – Palermo, IT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Letizia Chiodo, Giancarlo </a:t>
            </a:r>
            <a:r>
              <a:rPr lang="it-IT" sz="810" dirty="0" err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Ruocco</a:t>
            </a:r>
            <a:r>
              <a:rPr lang="it-IT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 – Roma, IT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Carlo Ferrari - </a:t>
            </a: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Parma, IT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Pietro Lampertico – Milano, IT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fr-FR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Teresa Pollicino, Giovanni Raimondo – Messina, IT</a:t>
            </a:r>
          </a:p>
          <a:p>
            <a:pPr defTabSz="411343" fontAlgn="base">
              <a:spcBef>
                <a:spcPct val="0"/>
              </a:spcBef>
              <a:spcAft>
                <a:spcPct val="0"/>
              </a:spcAft>
            </a:pPr>
            <a:r>
              <a:rPr lang="it-IT" sz="81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Sabrina Strano, Giovanni Blandino – Roma, IT</a:t>
            </a:r>
          </a:p>
        </p:txBody>
      </p:sp>
      <p:pic>
        <p:nvPicPr>
          <p:cNvPr id="38" name="Picture 37" descr="Logo, company name&#10;&#10;Description automatically generated">
            <a:extLst>
              <a:ext uri="{FF2B5EF4-FFF2-40B4-BE49-F238E27FC236}">
                <a16:creationId xmlns:a16="http://schemas.microsoft.com/office/drawing/2014/main" id="{9D8B92A1-DCDC-F74E-A612-7C70D5D52DA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282" y="4804374"/>
            <a:ext cx="550718" cy="339127"/>
          </a:xfrm>
          <a:prstGeom prst="rect">
            <a:avLst/>
          </a:prstGeom>
        </p:spPr>
      </p:pic>
      <p:pic>
        <p:nvPicPr>
          <p:cNvPr id="39" name="Image 3">
            <a:extLst>
              <a:ext uri="{FF2B5EF4-FFF2-40B4-BE49-F238E27FC236}">
                <a16:creationId xmlns:a16="http://schemas.microsoft.com/office/drawing/2014/main" id="{398752A5-3B52-7146-B087-515FF77EB3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>
          <a:xfrm>
            <a:off x="1" y="4916850"/>
            <a:ext cx="550718" cy="1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7306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7339A63A-2544-4929-837C-BC57EB6AB86B}"/>
</file>

<file path=customXml/itemProps2.xml><?xml version="1.0" encoding="utf-8"?>
<ds:datastoreItem xmlns:ds="http://schemas.openxmlformats.org/officeDocument/2006/customXml" ds:itemID="{98B22B87-FF2F-424C-857F-95E3951CA144}"/>
</file>

<file path=customXml/itemProps3.xml><?xml version="1.0" encoding="utf-8"?>
<ds:datastoreItem xmlns:ds="http://schemas.openxmlformats.org/officeDocument/2006/customXml" ds:itemID="{14D140E8-3239-4BFE-A44C-1BC43A349A0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12910</TotalTime>
  <Words>2074</Words>
  <Application>Microsoft Macintosh PowerPoint</Application>
  <PresentationFormat>On-screen Show (16:9)</PresentationFormat>
  <Paragraphs>458</Paragraphs>
  <Slides>38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HBx targeting SiRNA restores Smc6 expression and decreases viral replication in cultured hepatocytes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 Bousquet</dc:creator>
  <cp:lastModifiedBy>Microsoft Office User</cp:lastModifiedBy>
  <cp:revision>267</cp:revision>
  <cp:lastPrinted>2020-10-05T11:38:34Z</cp:lastPrinted>
  <dcterms:created xsi:type="dcterms:W3CDTF">2020-07-16T12:46:43Z</dcterms:created>
  <dcterms:modified xsi:type="dcterms:W3CDTF">2022-05-30T06:11:24Z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