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780" r:id="rId3"/>
    <p:sldId id="3567" r:id="rId4"/>
    <p:sldId id="3571" r:id="rId5"/>
    <p:sldId id="3572" r:id="rId6"/>
    <p:sldId id="3573" r:id="rId7"/>
    <p:sldId id="3569" r:id="rId8"/>
    <p:sldId id="3575" r:id="rId9"/>
    <p:sldId id="3577" r:id="rId10"/>
    <p:sldId id="3579" r:id="rId11"/>
    <p:sldId id="3580" r:id="rId12"/>
    <p:sldId id="3546" r:id="rId13"/>
    <p:sldId id="4371" r:id="rId14"/>
    <p:sldId id="1993219801" r:id="rId15"/>
    <p:sldId id="1993219802" r:id="rId16"/>
    <p:sldId id="3581" r:id="rId17"/>
    <p:sldId id="1395" r:id="rId18"/>
    <p:sldId id="3550" r:id="rId19"/>
    <p:sldId id="3547" r:id="rId20"/>
    <p:sldId id="324" r:id="rId21"/>
    <p:sldId id="330" r:id="rId22"/>
    <p:sldId id="3552" r:id="rId23"/>
    <p:sldId id="3551" r:id="rId24"/>
    <p:sldId id="3542" r:id="rId25"/>
    <p:sldId id="3554" r:id="rId26"/>
    <p:sldId id="3544" r:id="rId27"/>
    <p:sldId id="3560" r:id="rId28"/>
    <p:sldId id="3556" r:id="rId29"/>
    <p:sldId id="3557" r:id="rId30"/>
    <p:sldId id="1872" r:id="rId31"/>
    <p:sldId id="3582" r:id="rId32"/>
    <p:sldId id="256" r:id="rId33"/>
    <p:sldId id="334" r:id="rId34"/>
    <p:sldId id="3583" r:id="rId35"/>
    <p:sldId id="3597" r:id="rId36"/>
    <p:sldId id="3598" r:id="rId37"/>
    <p:sldId id="3596" r:id="rId38"/>
    <p:sldId id="3561" r:id="rId39"/>
    <p:sldId id="3563" r:id="rId40"/>
    <p:sldId id="1484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99CC"/>
    <a:srgbClr val="BB6C21"/>
    <a:srgbClr val="000000"/>
    <a:srgbClr val="131E0C"/>
    <a:srgbClr val="993366"/>
    <a:srgbClr val="E0B438"/>
    <a:srgbClr val="339966"/>
    <a:srgbClr val="006600"/>
    <a:srgbClr val="C65D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868" autoAdjust="0"/>
    <p:restoredTop sz="94953" autoAdjust="0"/>
  </p:normalViewPr>
  <p:slideViewPr>
    <p:cSldViewPr snapToGrid="0">
      <p:cViewPr>
        <p:scale>
          <a:sx n="70" d="100"/>
          <a:sy n="70" d="100"/>
        </p:scale>
        <p:origin x="2280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EFD52-FB27-4703-9EDC-49751CFB166C}" type="datetimeFigureOut">
              <a:rPr lang="fr-FR" smtClean="0"/>
              <a:t>31/05/2022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3935D-EDB6-4CF7-99AA-6BC00059535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9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D8FF-BBEB-4598-83A7-774AB2C988A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557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401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827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512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000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23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84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105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631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411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670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015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23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394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953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276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139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F213-D8D1-41CA-9D1C-FC9DBF0C1365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04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CD90E-8306-42B7-BF8C-29D9B327E40E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8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C33D3-FF0D-4751-A643-9B0E40F4540D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97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63D07-C3F2-472E-ADDA-6471D4F8F432}" type="datetime1">
              <a:rPr lang="fr-FR" smtClean="0"/>
              <a:t>31/05/2022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00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EA6B-9383-4FDA-BB2A-399C2252CAF4}" type="datetime1">
              <a:rPr lang="fr-FR" smtClean="0"/>
              <a:t>31/05/2022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47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B67A3-5253-4C71-9483-74EAC5D13332}" type="datetime1">
              <a:rPr lang="fr-FR" smtClean="0"/>
              <a:t>31/05/2022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831F7-02BE-47DA-95C7-D13099128AD5}" type="datetime1">
              <a:rPr lang="fr-FR" smtClean="0"/>
              <a:t>31/05/2022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41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C584-804E-4022-8136-F9707A4AB4D0}" type="datetime1">
              <a:rPr lang="fr-FR" smtClean="0"/>
              <a:t>31/05/2022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69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722C-322E-41D7-A10E-18D31EDCFEB4}" type="datetime1">
              <a:rPr lang="fr-FR" smtClean="0"/>
              <a:t>31/05/2022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21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479F-09A9-42AD-9830-DBD8B8F35786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70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8D88-4A71-4223-87CC-C01466481806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810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144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857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A0C7CDE-532B-4B9A-893C-F391603904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422" y="6356352"/>
            <a:ext cx="5726503" cy="36512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88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4C8A9CA-7077-482F-80EE-AA7506A65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021" y="6356352"/>
            <a:ext cx="5889979" cy="365125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88"/>
            </a:lvl1pPr>
            <a:lvl2pPr>
              <a:defRPr sz="788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706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94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E3457A-4AF8-428E-9045-9F1FA25B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577" y="459393"/>
            <a:ext cx="10917025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814EFA-94D3-4107-BF28-9240C44BD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1577" y="2169279"/>
            <a:ext cx="10917025" cy="3902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468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DB927-E7FA-4A96-A7EE-2107037DEE6D}" type="datetime1">
              <a:rPr lang="fr-FR" smtClean="0"/>
              <a:t>31/05/2022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10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10" Type="http://schemas.openxmlformats.org/officeDocument/2006/relationships/image" Target="../media/image3.jp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13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../media/image3.jp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9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54.png"/><Relationship Id="rId7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jp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.jpg"/><Relationship Id="rId4" Type="http://schemas.openxmlformats.org/officeDocument/2006/relationships/image" Target="../media/image60.png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4.png"/><Relationship Id="rId7" Type="http://schemas.openxmlformats.org/officeDocument/2006/relationships/image" Target="../media/image3.jpg"/><Relationship Id="rId12" Type="http://schemas.openxmlformats.org/officeDocument/2006/relationships/image" Target="../media/image7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70.png"/><Relationship Id="rId5" Type="http://schemas.openxmlformats.org/officeDocument/2006/relationships/image" Target="../media/image66.png"/><Relationship Id="rId10" Type="http://schemas.openxmlformats.org/officeDocument/2006/relationships/image" Target="../media/image69.png"/><Relationship Id="rId4" Type="http://schemas.openxmlformats.org/officeDocument/2006/relationships/image" Target="../media/image65.jpeg"/><Relationship Id="rId9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3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tiff"/><Relationship Id="rId7" Type="http://schemas.openxmlformats.org/officeDocument/2006/relationships/image" Target="../media/image87.png"/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3.jpg"/><Relationship Id="rId4" Type="http://schemas.openxmlformats.org/officeDocument/2006/relationships/image" Target="../media/image84.tiff"/><Relationship Id="rId9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58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png"/><Relationship Id="rId11" Type="http://schemas.openxmlformats.org/officeDocument/2006/relationships/image" Target="../media/image62.png"/><Relationship Id="rId5" Type="http://schemas.openxmlformats.org/officeDocument/2006/relationships/image" Target="../media/image92.png"/><Relationship Id="rId15" Type="http://schemas.openxmlformats.org/officeDocument/2006/relationships/image" Target="../media/image3.jpg"/><Relationship Id="rId10" Type="http://schemas.openxmlformats.org/officeDocument/2006/relationships/image" Target="../media/image97.png"/><Relationship Id="rId4" Type="http://schemas.openxmlformats.org/officeDocument/2006/relationships/image" Target="../media/image91.jpeg"/><Relationship Id="rId9" Type="http://schemas.openxmlformats.org/officeDocument/2006/relationships/image" Target="../media/image96.png"/><Relationship Id="rId1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9.emf"/><Relationship Id="rId7" Type="http://schemas.openxmlformats.org/officeDocument/2006/relationships/image" Target="../media/image10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100.png"/><Relationship Id="rId4" Type="http://schemas.openxmlformats.org/officeDocument/2006/relationships/image" Target="../media/image88.png"/><Relationship Id="rId9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3.png"/><Relationship Id="rId7" Type="http://schemas.openxmlformats.org/officeDocument/2006/relationships/image" Target="../media/image3.jp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tiff"/><Relationship Id="rId13" Type="http://schemas.openxmlformats.org/officeDocument/2006/relationships/image" Target="../media/image123.png"/><Relationship Id="rId3" Type="http://schemas.openxmlformats.org/officeDocument/2006/relationships/image" Target="../media/image3.jp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2" Type="http://schemas.openxmlformats.org/officeDocument/2006/relationships/image" Target="../media/image114.jpe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microsoft.com/office/2007/relationships/hdphoto" Target="../media/hdphoto1.wdp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image" Target="../media/image115.png"/><Relationship Id="rId9" Type="http://schemas.openxmlformats.org/officeDocument/2006/relationships/image" Target="../media/image119.jpeg"/><Relationship Id="rId1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C91EAD-0E79-964C-9B09-E4520D882891}"/>
              </a:ext>
            </a:extLst>
          </p:cNvPr>
          <p:cNvSpPr/>
          <p:nvPr/>
        </p:nvSpPr>
        <p:spPr>
          <a:xfrm>
            <a:off x="1488664" y="3611634"/>
            <a:ext cx="9214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INSERM U1052 - Cancer Research Center of Lyon (CRCL) , Lyon, France</a:t>
            </a:r>
          </a:p>
          <a:p>
            <a:pPr algn="ctr"/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Hopital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de la Croix-Rousse - Hospices Civils de Lyon, Lyon, France</a:t>
            </a:r>
          </a:p>
          <a:p>
            <a:pPr algn="ct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University Claude Bernard Lyon 1, Lyon, France</a:t>
            </a:r>
          </a:p>
        </p:txBody>
      </p:sp>
      <p:pic>
        <p:nvPicPr>
          <p:cNvPr id="22" name="Image 3" descr="Sans titre.png">
            <a:extLst>
              <a:ext uri="{FF2B5EF4-FFF2-40B4-BE49-F238E27FC236}">
                <a16:creationId xmlns:a16="http://schemas.microsoft.com/office/drawing/2014/main" id="{2504FC20-53C4-9742-9B62-A41F184DD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473" y="5760721"/>
            <a:ext cx="1464376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70FE1DAE-1B35-124C-B108-995FE5EA7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5778000"/>
            <a:ext cx="1454551" cy="10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5AAB93-0A3F-914B-AD11-04983F9EA08C}"/>
              </a:ext>
            </a:extLst>
          </p:cNvPr>
          <p:cNvSpPr txBox="1"/>
          <p:nvPr/>
        </p:nvSpPr>
        <p:spPr>
          <a:xfrm>
            <a:off x="5156428" y="3191976"/>
            <a:ext cx="1810111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351" b="1">
                <a:latin typeface="Arial" panose="020B0604020202020204" pitchFamily="34" charset="0"/>
                <a:cs typeface="Arial" panose="020B0604020202020204" pitchFamily="34" charset="0"/>
              </a:rPr>
              <a:t>Massimo LEVRERO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27C51E-4BEC-7548-9401-C7CD811630EC}"/>
              </a:ext>
            </a:extLst>
          </p:cNvPr>
          <p:cNvSpPr/>
          <p:nvPr/>
        </p:nvSpPr>
        <p:spPr>
          <a:xfrm>
            <a:off x="2569186" y="1680540"/>
            <a:ext cx="70536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Antiviral Strategies For Functional Cure? An Overview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572E6C-B958-CE41-BF3A-03F861E6E3DB}"/>
              </a:ext>
            </a:extLst>
          </p:cNvPr>
          <p:cNvGrpSpPr/>
          <p:nvPr/>
        </p:nvGrpSpPr>
        <p:grpSpPr>
          <a:xfrm>
            <a:off x="4086387" y="6238069"/>
            <a:ext cx="4019227" cy="504363"/>
            <a:chOff x="2877655" y="4678552"/>
            <a:chExt cx="3014420" cy="378272"/>
          </a:xfrm>
        </p:grpSpPr>
        <p:pic>
          <p:nvPicPr>
            <p:cNvPr id="24" name="Image 3">
              <a:extLst>
                <a:ext uri="{FF2B5EF4-FFF2-40B4-BE49-F238E27FC236}">
                  <a16:creationId xmlns:a16="http://schemas.microsoft.com/office/drawing/2014/main" id="{25FAF1D0-5385-2A43-96F3-18AFB2D9B4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821"/>
            <a:stretch/>
          </p:blipFill>
          <p:spPr>
            <a:xfrm>
              <a:off x="5031963" y="4720437"/>
              <a:ext cx="860112" cy="294502"/>
            </a:xfrm>
            <a:prstGeom prst="rect">
              <a:avLst/>
            </a:prstGeom>
          </p:spPr>
        </p:pic>
        <p:pic>
          <p:nvPicPr>
            <p:cNvPr id="3" name="Picture 2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521EA401-9508-2F4E-919F-4888DE5C8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655" y="4678552"/>
              <a:ext cx="2154308" cy="378272"/>
            </a:xfrm>
            <a:prstGeom prst="rect">
              <a:avLst/>
            </a:prstGeom>
          </p:spPr>
        </p:pic>
      </p:grp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A365E5F-B0B3-EC4F-8609-A9058C677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16" y="5449846"/>
            <a:ext cx="1226568" cy="755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8C7B4A-35D5-0B4F-BF04-B14E793D43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 t="3843" r="49553" b="-3763"/>
          <a:stretch/>
        </p:blipFill>
        <p:spPr>
          <a:xfrm>
            <a:off x="4616522" y="530954"/>
            <a:ext cx="2958957" cy="368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89E5D0-D68E-9C45-961A-A52FDCF57D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34" y="70149"/>
            <a:ext cx="4935733" cy="368951"/>
          </a:xfrm>
          <a:prstGeom prst="rect">
            <a:avLst/>
          </a:prstGeom>
        </p:spPr>
      </p:pic>
      <p:pic>
        <p:nvPicPr>
          <p:cNvPr id="25" name="Picture 2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B0AD24A-176B-CD41-84FA-889DD277E4C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"/>
          <a:stretch/>
        </p:blipFill>
        <p:spPr>
          <a:xfrm>
            <a:off x="10137168" y="17279"/>
            <a:ext cx="2054832" cy="1128109"/>
          </a:xfrm>
          <a:prstGeom prst="rect">
            <a:avLst/>
          </a:prstGeom>
        </p:spPr>
      </p:pic>
      <p:pic>
        <p:nvPicPr>
          <p:cNvPr id="27" name="Picture 26" descr="Icon&#10;&#10;Description automatically generated with medium confidence">
            <a:extLst>
              <a:ext uri="{FF2B5EF4-FFF2-40B4-BE49-F238E27FC236}">
                <a16:creationId xmlns:a16="http://schemas.microsoft.com/office/drawing/2014/main" id="{EDD7AA9B-7FAA-034C-81F5-748D663813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800"/>
            <a:ext cx="329062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1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83E1-84B4-DD49-9EFC-F7DFA1F4020F}"/>
              </a:ext>
            </a:extLst>
          </p:cNvPr>
          <p:cNvSpPr txBox="1">
            <a:spLocks/>
          </p:cNvSpPr>
          <p:nvPr/>
        </p:nvSpPr>
        <p:spPr>
          <a:xfrm>
            <a:off x="2755770" y="162626"/>
            <a:ext cx="6680460" cy="56673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200" b="1">
                <a:solidFill>
                  <a:srgbClr val="0070C0"/>
                </a:solidFill>
              </a:rPr>
              <a:t>Disclosures</a:t>
            </a:r>
            <a:endParaRPr lang="en-GB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A1855B-6C86-1943-A550-4DEEE05438FB}"/>
              </a:ext>
            </a:extLst>
          </p:cNvPr>
          <p:cNvGraphicFramePr>
            <a:graphicFrameLocks noGrp="1"/>
          </p:cNvGraphicFramePr>
          <p:nvPr/>
        </p:nvGraphicFramePr>
        <p:xfrm>
          <a:off x="1632000" y="1583241"/>
          <a:ext cx="8928000" cy="314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4120">
                  <a:extLst>
                    <a:ext uri="{9D8B030D-6E8A-4147-A177-3AD203B41FA5}">
                      <a16:colId xmlns:a16="http://schemas.microsoft.com/office/drawing/2014/main" val="1605867189"/>
                    </a:ext>
                  </a:extLst>
                </a:gridCol>
                <a:gridCol w="3383880">
                  <a:extLst>
                    <a:ext uri="{9D8B030D-6E8A-4147-A177-3AD203B41FA5}">
                      <a16:colId xmlns:a16="http://schemas.microsoft.com/office/drawing/2014/main" val="3249708709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 that could be relevant for the meeting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names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7808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Sponsorship or refund funds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MSD, Roche, </a:t>
                      </a:r>
                      <a:r>
                        <a:rPr lang="en-US" sz="16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Abbvie, Bayer, Ipsen, Bayer, 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92104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 or other financial remuneration</a:t>
                      </a:r>
                      <a:endParaRPr lang="en-US" sz="16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(Research Projects)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BMS, </a:t>
                      </a:r>
                      <a:r>
                        <a:rPr lang="en-US" sz="16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Ipsen</a:t>
                      </a:r>
                      <a:endParaRPr lang="en-US" sz="16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4262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Shareholder rights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654701"/>
                  </a:ext>
                </a:extLst>
              </a:tr>
              <a:tr h="782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relations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(Speaking and Teaching)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(Advisory Committees or Review Panels)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Roche, </a:t>
                      </a:r>
                      <a:r>
                        <a:rPr lang="en-US" sz="16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Abbvie</a:t>
                      </a:r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, Ipsen </a:t>
                      </a:r>
                      <a:r>
                        <a:rPr lang="en-US" sz="16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Evotec</a:t>
                      </a:r>
                      <a:r>
                        <a:rPr lang="en-US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/Sanofi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993174"/>
                  </a:ext>
                </a:extLst>
              </a:tr>
            </a:tbl>
          </a:graphicData>
        </a:graphic>
      </p:graphicFrame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7D9ADAC3-0061-FF4F-BFB8-9E9E3FC34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1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functional cure</a:t>
            </a:r>
          </a:p>
        </p:txBody>
      </p:sp>
      <p:sp>
        <p:nvSpPr>
          <p:cNvPr id="9" name="Textfeld 4">
            <a:extLst>
              <a:ext uri="{FF2B5EF4-FFF2-40B4-BE49-F238E27FC236}">
                <a16:creationId xmlns:a16="http://schemas.microsoft.com/office/drawing/2014/main" id="{FF58013A-7EAB-5141-AE81-16640B9FF7E1}"/>
              </a:ext>
            </a:extLst>
          </p:cNvPr>
          <p:cNvSpPr txBox="1"/>
          <p:nvPr/>
        </p:nvSpPr>
        <p:spPr>
          <a:xfrm>
            <a:off x="3333063" y="5067090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goals of current strategies to cure CHB infection</a:t>
            </a:r>
          </a:p>
        </p:txBody>
      </p:sp>
      <p:sp>
        <p:nvSpPr>
          <p:cNvPr id="10" name="Textfeld 6">
            <a:extLst>
              <a:ext uri="{FF2B5EF4-FFF2-40B4-BE49-F238E27FC236}">
                <a16:creationId xmlns:a16="http://schemas.microsoft.com/office/drawing/2014/main" id="{9CA1E92E-5251-7B4E-9BA4-F0A6B972F607}"/>
              </a:ext>
            </a:extLst>
          </p:cNvPr>
          <p:cNvSpPr txBox="1"/>
          <p:nvPr/>
        </p:nvSpPr>
        <p:spPr>
          <a:xfrm>
            <a:off x="1750885" y="5782880"/>
            <a:ext cx="6794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achieve sustained suppression of serum HBV DNA post-therapy with loss of serum HBsAg (+/- seroconversion)  </a:t>
            </a:r>
          </a:p>
        </p:txBody>
      </p:sp>
      <p:sp>
        <p:nvSpPr>
          <p:cNvPr id="12" name="Textfeld 1">
            <a:extLst>
              <a:ext uri="{FF2B5EF4-FFF2-40B4-BE49-F238E27FC236}">
                <a16:creationId xmlns:a16="http://schemas.microsoft.com/office/drawing/2014/main" id="{CC890ECB-D768-564D-BF1B-44146C754148}"/>
              </a:ext>
            </a:extLst>
          </p:cNvPr>
          <p:cNvSpPr txBox="1"/>
          <p:nvPr/>
        </p:nvSpPr>
        <p:spPr>
          <a:xfrm>
            <a:off x="1750885" y="5444326"/>
            <a:ext cx="887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reduce liver inflammation, prevent development of cirrhosis and HCC </a:t>
            </a:r>
          </a:p>
        </p:txBody>
      </p:sp>
      <p:sp>
        <p:nvSpPr>
          <p:cNvPr id="21" name="Textfeld 9">
            <a:extLst>
              <a:ext uri="{FF2B5EF4-FFF2-40B4-BE49-F238E27FC236}">
                <a16:creationId xmlns:a16="http://schemas.microsoft.com/office/drawing/2014/main" id="{094167A8-F98F-6B48-98AE-0D8B93430370}"/>
              </a:ext>
            </a:extLst>
          </p:cNvPr>
          <p:cNvSpPr txBox="1"/>
          <p:nvPr/>
        </p:nvSpPr>
        <p:spPr>
          <a:xfrm>
            <a:off x="9054745" y="6012718"/>
            <a:ext cx="194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Functional cure</a:t>
            </a:r>
          </a:p>
        </p:txBody>
      </p:sp>
      <p:sp>
        <p:nvSpPr>
          <p:cNvPr id="22" name="Pfeil nach rechts 28">
            <a:extLst>
              <a:ext uri="{FF2B5EF4-FFF2-40B4-BE49-F238E27FC236}">
                <a16:creationId xmlns:a16="http://schemas.microsoft.com/office/drawing/2014/main" id="{A039B96A-C86B-2946-B960-A91A47C2C789}"/>
              </a:ext>
            </a:extLst>
          </p:cNvPr>
          <p:cNvSpPr/>
          <p:nvPr/>
        </p:nvSpPr>
        <p:spPr>
          <a:xfrm rot="10800000">
            <a:off x="8613257" y="6083604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pic>
        <p:nvPicPr>
          <p:cNvPr id="25" name="Picture 24" descr="Diagram&#10;&#10;Description automatically generated">
            <a:extLst>
              <a:ext uri="{FF2B5EF4-FFF2-40B4-BE49-F238E27FC236}">
                <a16:creationId xmlns:a16="http://schemas.microsoft.com/office/drawing/2014/main" id="{E27BF5E2-667A-BD49-93DC-C956251AC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2" y="928150"/>
            <a:ext cx="7363774" cy="3024102"/>
          </a:xfrm>
          <a:prstGeom prst="rect">
            <a:avLst/>
          </a:prstGeom>
        </p:spPr>
      </p:pic>
      <p:sp>
        <p:nvSpPr>
          <p:cNvPr id="26" name="Textfeld 3">
            <a:extLst>
              <a:ext uri="{FF2B5EF4-FFF2-40B4-BE49-F238E27FC236}">
                <a16:creationId xmlns:a16="http://schemas.microsoft.com/office/drawing/2014/main" id="{FD825E94-B215-E948-89B4-F912163D18CF}"/>
              </a:ext>
            </a:extLst>
          </p:cNvPr>
          <p:cNvSpPr txBox="1"/>
          <p:nvPr/>
        </p:nvSpPr>
        <p:spPr>
          <a:xfrm>
            <a:off x="2744329" y="6567709"/>
            <a:ext cx="7363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Testoni et al. </a:t>
            </a:r>
            <a:r>
              <a:rPr lang="en-US" sz="1200" i="1" dirty="0" err="1"/>
              <a:t>Semin</a:t>
            </a:r>
            <a:r>
              <a:rPr lang="en-US" sz="1200" i="1" dirty="0"/>
              <a:t> Liv Dis. 2017; </a:t>
            </a:r>
            <a:r>
              <a:rPr lang="en-US" sz="1200" i="1" dirty="0" err="1"/>
              <a:t>Cornberg</a:t>
            </a:r>
            <a:r>
              <a:rPr lang="en-US" sz="1200" i="1" dirty="0"/>
              <a:t> M. J </a:t>
            </a:r>
            <a:r>
              <a:rPr lang="en-US" sz="1200" i="1" dirty="0" err="1"/>
              <a:t>Hepatol</a:t>
            </a:r>
            <a:r>
              <a:rPr lang="en-US" sz="1200" i="1" dirty="0"/>
              <a:t>. 2020; Martinez, J </a:t>
            </a:r>
            <a:r>
              <a:rPr lang="en-US" sz="1200" i="1" dirty="0" err="1"/>
              <a:t>Hepatol</a:t>
            </a:r>
            <a:r>
              <a:rPr lang="en-US" sz="1200" i="1" dirty="0"/>
              <a:t>. 2021 ... 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4E3B948A-6D71-6B4A-ACD3-23C9A7522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8" name="Image 3">
            <a:extLst>
              <a:ext uri="{FF2B5EF4-FFF2-40B4-BE49-F238E27FC236}">
                <a16:creationId xmlns:a16="http://schemas.microsoft.com/office/drawing/2014/main" id="{95C6254A-D3F5-924F-ADD0-17915DE1BA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1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functional cure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7F31C78-9E2C-B646-80C7-8FFEE555B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2" y="928150"/>
            <a:ext cx="7363774" cy="3024102"/>
          </a:xfrm>
          <a:prstGeom prst="rect">
            <a:avLst/>
          </a:prstGeom>
        </p:spPr>
      </p:pic>
      <p:sp>
        <p:nvSpPr>
          <p:cNvPr id="11" name="Textfeld 4">
            <a:extLst>
              <a:ext uri="{FF2B5EF4-FFF2-40B4-BE49-F238E27FC236}">
                <a16:creationId xmlns:a16="http://schemas.microsoft.com/office/drawing/2014/main" id="{F8893201-655C-D34C-A1D4-355D8501C6B5}"/>
              </a:ext>
            </a:extLst>
          </p:cNvPr>
          <p:cNvSpPr txBox="1"/>
          <p:nvPr/>
        </p:nvSpPr>
        <p:spPr>
          <a:xfrm>
            <a:off x="3333063" y="5067090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goals of current strategies to cure CHB infection</a:t>
            </a:r>
          </a:p>
        </p:txBody>
      </p:sp>
      <p:sp>
        <p:nvSpPr>
          <p:cNvPr id="13" name="Textfeld 6">
            <a:extLst>
              <a:ext uri="{FF2B5EF4-FFF2-40B4-BE49-F238E27FC236}">
                <a16:creationId xmlns:a16="http://schemas.microsoft.com/office/drawing/2014/main" id="{3DF1B1FC-7D2D-4C44-9BEA-D78F3D29C054}"/>
              </a:ext>
            </a:extLst>
          </p:cNvPr>
          <p:cNvSpPr txBox="1"/>
          <p:nvPr/>
        </p:nvSpPr>
        <p:spPr>
          <a:xfrm>
            <a:off x="1750885" y="5782880"/>
            <a:ext cx="6794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achieve sustained suppression of serum HBV DNA post-therapy with loss of serum HBsAg (+/- seroconversion)  </a:t>
            </a:r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2E56E296-CCA0-4E42-8AD1-E755001A2A8D}"/>
              </a:ext>
            </a:extLst>
          </p:cNvPr>
          <p:cNvSpPr txBox="1"/>
          <p:nvPr/>
        </p:nvSpPr>
        <p:spPr>
          <a:xfrm>
            <a:off x="1750885" y="5444326"/>
            <a:ext cx="887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reduce liver inflammation, prevent development of cirrhosis and HCC </a:t>
            </a:r>
          </a:p>
        </p:txBody>
      </p:sp>
      <p:sp>
        <p:nvSpPr>
          <p:cNvPr id="15" name="Textfeld 8">
            <a:extLst>
              <a:ext uri="{FF2B5EF4-FFF2-40B4-BE49-F238E27FC236}">
                <a16:creationId xmlns:a16="http://schemas.microsoft.com/office/drawing/2014/main" id="{BAA2DA75-CE71-494F-ACAF-69C8E35C1C5D}"/>
              </a:ext>
            </a:extLst>
          </p:cNvPr>
          <p:cNvSpPr txBox="1"/>
          <p:nvPr/>
        </p:nvSpPr>
        <p:spPr>
          <a:xfrm>
            <a:off x="9054745" y="5754185"/>
            <a:ext cx="167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 cure</a:t>
            </a:r>
          </a:p>
        </p:txBody>
      </p:sp>
      <p:sp>
        <p:nvSpPr>
          <p:cNvPr id="16" name="Pfeil nach rechts 27">
            <a:extLst>
              <a:ext uri="{FF2B5EF4-FFF2-40B4-BE49-F238E27FC236}">
                <a16:creationId xmlns:a16="http://schemas.microsoft.com/office/drawing/2014/main" id="{BC2D90FB-653D-D94B-A5F0-7CB4B2C60809}"/>
              </a:ext>
            </a:extLst>
          </p:cNvPr>
          <p:cNvSpPr/>
          <p:nvPr/>
        </p:nvSpPr>
        <p:spPr>
          <a:xfrm rot="10800000">
            <a:off x="8604693" y="5843441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9">
            <a:extLst>
              <a:ext uri="{FF2B5EF4-FFF2-40B4-BE49-F238E27FC236}">
                <a16:creationId xmlns:a16="http://schemas.microsoft.com/office/drawing/2014/main" id="{E980DC53-8D85-014A-AADC-969CE813D32E}"/>
              </a:ext>
            </a:extLst>
          </p:cNvPr>
          <p:cNvSpPr txBox="1"/>
          <p:nvPr/>
        </p:nvSpPr>
        <p:spPr>
          <a:xfrm>
            <a:off x="9054745" y="6012718"/>
            <a:ext cx="194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Functional cure</a:t>
            </a:r>
          </a:p>
        </p:txBody>
      </p:sp>
      <p:sp>
        <p:nvSpPr>
          <p:cNvPr id="18" name="Pfeil nach rechts 28">
            <a:extLst>
              <a:ext uri="{FF2B5EF4-FFF2-40B4-BE49-F238E27FC236}">
                <a16:creationId xmlns:a16="http://schemas.microsoft.com/office/drawing/2014/main" id="{CA7A1F4D-A43D-CB49-8A13-8921EE1C5D02}"/>
              </a:ext>
            </a:extLst>
          </p:cNvPr>
          <p:cNvSpPr/>
          <p:nvPr/>
        </p:nvSpPr>
        <p:spPr>
          <a:xfrm rot="10800000">
            <a:off x="8613257" y="6083604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3" name="Textfeld 3">
            <a:extLst>
              <a:ext uri="{FF2B5EF4-FFF2-40B4-BE49-F238E27FC236}">
                <a16:creationId xmlns:a16="http://schemas.microsoft.com/office/drawing/2014/main" id="{0F71B822-29FF-8046-9E5A-8D8A65B9C80B}"/>
              </a:ext>
            </a:extLst>
          </p:cNvPr>
          <p:cNvSpPr txBox="1"/>
          <p:nvPr/>
        </p:nvSpPr>
        <p:spPr>
          <a:xfrm>
            <a:off x="2744329" y="6567709"/>
            <a:ext cx="7363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Testoni et al. </a:t>
            </a:r>
            <a:r>
              <a:rPr lang="en-US" sz="1200" i="1" dirty="0" err="1"/>
              <a:t>Semin</a:t>
            </a:r>
            <a:r>
              <a:rPr lang="en-US" sz="1200" i="1" dirty="0"/>
              <a:t> Liv Dis. 2017; </a:t>
            </a:r>
            <a:r>
              <a:rPr lang="en-US" sz="1200" i="1" dirty="0" err="1"/>
              <a:t>Cornberg</a:t>
            </a:r>
            <a:r>
              <a:rPr lang="en-US" sz="1200" i="1" dirty="0"/>
              <a:t> M. J </a:t>
            </a:r>
            <a:r>
              <a:rPr lang="en-US" sz="1200" i="1" dirty="0" err="1"/>
              <a:t>Hepatol</a:t>
            </a:r>
            <a:r>
              <a:rPr lang="en-US" sz="1200" i="1" dirty="0"/>
              <a:t>. 2020; Martinez, J </a:t>
            </a:r>
            <a:r>
              <a:rPr lang="en-US" sz="1200" i="1" dirty="0" err="1"/>
              <a:t>Hepatol</a:t>
            </a:r>
            <a:r>
              <a:rPr lang="en-US" sz="1200" i="1" dirty="0"/>
              <a:t>. 2021 ... 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55E4A6D6-253E-F847-A769-B3201993F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5" name="Image 3">
            <a:extLst>
              <a:ext uri="{FF2B5EF4-FFF2-40B4-BE49-F238E27FC236}">
                <a16:creationId xmlns:a16="http://schemas.microsoft.com/office/drawing/2014/main" id="{FAA12AF3-9650-F344-A20F-47E1124A41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7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functional cure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7F31C78-9E2C-B646-80C7-8FFEE555B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2" y="928150"/>
            <a:ext cx="7363774" cy="3024102"/>
          </a:xfrm>
          <a:prstGeom prst="rect">
            <a:avLst/>
          </a:prstGeom>
        </p:spPr>
      </p:pic>
      <p:sp>
        <p:nvSpPr>
          <p:cNvPr id="11" name="Textfeld 4">
            <a:extLst>
              <a:ext uri="{FF2B5EF4-FFF2-40B4-BE49-F238E27FC236}">
                <a16:creationId xmlns:a16="http://schemas.microsoft.com/office/drawing/2014/main" id="{F8893201-655C-D34C-A1D4-355D8501C6B5}"/>
              </a:ext>
            </a:extLst>
          </p:cNvPr>
          <p:cNvSpPr txBox="1"/>
          <p:nvPr/>
        </p:nvSpPr>
        <p:spPr>
          <a:xfrm>
            <a:off x="3333063" y="5067090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goals of current strategies to cure CHB infection</a:t>
            </a:r>
          </a:p>
        </p:txBody>
      </p:sp>
      <p:sp>
        <p:nvSpPr>
          <p:cNvPr id="13" name="Textfeld 6">
            <a:extLst>
              <a:ext uri="{FF2B5EF4-FFF2-40B4-BE49-F238E27FC236}">
                <a16:creationId xmlns:a16="http://schemas.microsoft.com/office/drawing/2014/main" id="{3DF1B1FC-7D2D-4C44-9BEA-D78F3D29C054}"/>
              </a:ext>
            </a:extLst>
          </p:cNvPr>
          <p:cNvSpPr txBox="1"/>
          <p:nvPr/>
        </p:nvSpPr>
        <p:spPr>
          <a:xfrm>
            <a:off x="1750885" y="5782880"/>
            <a:ext cx="6794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achieve sustained suppression of serum HBV DNA 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post-therapy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loss of serum HBsAg (+/- seroconversion)  </a:t>
            </a:r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2E56E296-CCA0-4E42-8AD1-E755001A2A8D}"/>
              </a:ext>
            </a:extLst>
          </p:cNvPr>
          <p:cNvSpPr txBox="1"/>
          <p:nvPr/>
        </p:nvSpPr>
        <p:spPr>
          <a:xfrm>
            <a:off x="1750885" y="5444326"/>
            <a:ext cx="887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reduce liver inflammation, prevent development of cirrhosis and HCC </a:t>
            </a:r>
          </a:p>
        </p:txBody>
      </p:sp>
      <p:sp>
        <p:nvSpPr>
          <p:cNvPr id="15" name="Textfeld 8">
            <a:extLst>
              <a:ext uri="{FF2B5EF4-FFF2-40B4-BE49-F238E27FC236}">
                <a16:creationId xmlns:a16="http://schemas.microsoft.com/office/drawing/2014/main" id="{BAA2DA75-CE71-494F-ACAF-69C8E35C1C5D}"/>
              </a:ext>
            </a:extLst>
          </p:cNvPr>
          <p:cNvSpPr txBox="1"/>
          <p:nvPr/>
        </p:nvSpPr>
        <p:spPr>
          <a:xfrm>
            <a:off x="9054745" y="5754185"/>
            <a:ext cx="167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 cure</a:t>
            </a:r>
          </a:p>
        </p:txBody>
      </p:sp>
      <p:sp>
        <p:nvSpPr>
          <p:cNvPr id="16" name="Pfeil nach rechts 27">
            <a:extLst>
              <a:ext uri="{FF2B5EF4-FFF2-40B4-BE49-F238E27FC236}">
                <a16:creationId xmlns:a16="http://schemas.microsoft.com/office/drawing/2014/main" id="{BC2D90FB-653D-D94B-A5F0-7CB4B2C60809}"/>
              </a:ext>
            </a:extLst>
          </p:cNvPr>
          <p:cNvSpPr/>
          <p:nvPr/>
        </p:nvSpPr>
        <p:spPr>
          <a:xfrm rot="10800000">
            <a:off x="8604693" y="5843441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9">
            <a:extLst>
              <a:ext uri="{FF2B5EF4-FFF2-40B4-BE49-F238E27FC236}">
                <a16:creationId xmlns:a16="http://schemas.microsoft.com/office/drawing/2014/main" id="{E980DC53-8D85-014A-AADC-969CE813D32E}"/>
              </a:ext>
            </a:extLst>
          </p:cNvPr>
          <p:cNvSpPr txBox="1"/>
          <p:nvPr/>
        </p:nvSpPr>
        <p:spPr>
          <a:xfrm>
            <a:off x="9054745" y="6012718"/>
            <a:ext cx="194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Functional cure</a:t>
            </a:r>
          </a:p>
        </p:txBody>
      </p:sp>
      <p:sp>
        <p:nvSpPr>
          <p:cNvPr id="18" name="Pfeil nach rechts 28">
            <a:extLst>
              <a:ext uri="{FF2B5EF4-FFF2-40B4-BE49-F238E27FC236}">
                <a16:creationId xmlns:a16="http://schemas.microsoft.com/office/drawing/2014/main" id="{CA7A1F4D-A43D-CB49-8A13-8921EE1C5D02}"/>
              </a:ext>
            </a:extLst>
          </p:cNvPr>
          <p:cNvSpPr/>
          <p:nvPr/>
        </p:nvSpPr>
        <p:spPr>
          <a:xfrm rot="10800000">
            <a:off x="8613257" y="6083604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9" name="CuadroTexto 1">
            <a:extLst>
              <a:ext uri="{FF2B5EF4-FFF2-40B4-BE49-F238E27FC236}">
                <a16:creationId xmlns:a16="http://schemas.microsoft.com/office/drawing/2014/main" id="{0F6FDC68-8171-D24A-B4BB-2DADD6EF1A12}"/>
              </a:ext>
            </a:extLst>
          </p:cNvPr>
          <p:cNvSpPr txBox="1"/>
          <p:nvPr/>
        </p:nvSpPr>
        <p:spPr>
          <a:xfrm>
            <a:off x="9584839" y="3298195"/>
            <a:ext cx="22926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Cornberg</a:t>
            </a: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 et al J </a:t>
            </a:r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</a:p>
        </p:txBody>
      </p:sp>
      <p:sp>
        <p:nvSpPr>
          <p:cNvPr id="20" name="Rectángulo 2">
            <a:extLst>
              <a:ext uri="{FF2B5EF4-FFF2-40B4-BE49-F238E27FC236}">
                <a16:creationId xmlns:a16="http://schemas.microsoft.com/office/drawing/2014/main" id="{401B672A-DBCD-F94B-B65C-0027B54A5A1F}"/>
              </a:ext>
            </a:extLst>
          </p:cNvPr>
          <p:cNvSpPr/>
          <p:nvPr/>
        </p:nvSpPr>
        <p:spPr>
          <a:xfrm>
            <a:off x="8267747" y="2206538"/>
            <a:ext cx="3504684" cy="1090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cure 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Sustained </a:t>
            </a:r>
            <a:r>
              <a:rPr lang="en-GB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virological</a:t>
            </a: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suppression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biomarkers (‘proof of concept’)</a:t>
            </a:r>
          </a:p>
          <a:p>
            <a:pPr lvl="1">
              <a:buClr>
                <a:schemeClr val="tx1"/>
              </a:buClr>
              <a:buSzPct val="150000"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decrease 1 log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&lt; 100 IU/mL</a:t>
            </a:r>
          </a:p>
        </p:txBody>
      </p:sp>
      <p:sp>
        <p:nvSpPr>
          <p:cNvPr id="21" name="Textfeld 3">
            <a:extLst>
              <a:ext uri="{FF2B5EF4-FFF2-40B4-BE49-F238E27FC236}">
                <a16:creationId xmlns:a16="http://schemas.microsoft.com/office/drawing/2014/main" id="{A23D6638-E985-F247-87AC-4954E09FD010}"/>
              </a:ext>
            </a:extLst>
          </p:cNvPr>
          <p:cNvSpPr txBox="1"/>
          <p:nvPr/>
        </p:nvSpPr>
        <p:spPr>
          <a:xfrm>
            <a:off x="2744329" y="6567709"/>
            <a:ext cx="7363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Testoni et al. </a:t>
            </a:r>
            <a:r>
              <a:rPr lang="en-US" sz="1200" i="1" dirty="0" err="1"/>
              <a:t>Semin</a:t>
            </a:r>
            <a:r>
              <a:rPr lang="en-US" sz="1200" i="1" dirty="0"/>
              <a:t> Liv Dis. 2017; </a:t>
            </a:r>
            <a:r>
              <a:rPr lang="en-US" sz="1200" i="1" dirty="0" err="1"/>
              <a:t>Cornberg</a:t>
            </a:r>
            <a:r>
              <a:rPr lang="en-US" sz="1200" i="1" dirty="0"/>
              <a:t> M. J </a:t>
            </a:r>
            <a:r>
              <a:rPr lang="en-US" sz="1200" i="1" dirty="0" err="1"/>
              <a:t>Hepatol</a:t>
            </a:r>
            <a:r>
              <a:rPr lang="en-US" sz="1200" i="1" dirty="0"/>
              <a:t>. 2020; Martinez, J </a:t>
            </a:r>
            <a:r>
              <a:rPr lang="en-US" sz="1200" i="1" dirty="0" err="1"/>
              <a:t>Hepatol</a:t>
            </a:r>
            <a:r>
              <a:rPr lang="en-US" sz="1200" i="1" dirty="0"/>
              <a:t>. 2021 ... </a:t>
            </a: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0F8C8F1-04C6-3640-BC62-EE2F93206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3" name="Image 3">
            <a:extLst>
              <a:ext uri="{FF2B5EF4-FFF2-40B4-BE49-F238E27FC236}">
                <a16:creationId xmlns:a16="http://schemas.microsoft.com/office/drawing/2014/main" id="{363600FC-1B05-BE4B-A384-CE447A2174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2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functional cure</a:t>
            </a:r>
          </a:p>
        </p:txBody>
      </p:sp>
      <p:sp>
        <p:nvSpPr>
          <p:cNvPr id="11" name="Textfeld 4">
            <a:extLst>
              <a:ext uri="{FF2B5EF4-FFF2-40B4-BE49-F238E27FC236}">
                <a16:creationId xmlns:a16="http://schemas.microsoft.com/office/drawing/2014/main" id="{F8893201-655C-D34C-A1D4-355D8501C6B5}"/>
              </a:ext>
            </a:extLst>
          </p:cNvPr>
          <p:cNvSpPr txBox="1"/>
          <p:nvPr/>
        </p:nvSpPr>
        <p:spPr>
          <a:xfrm>
            <a:off x="3333063" y="5122510"/>
            <a:ext cx="6186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goals of current strategies to cure CHB infection</a:t>
            </a:r>
          </a:p>
        </p:txBody>
      </p:sp>
      <p:sp>
        <p:nvSpPr>
          <p:cNvPr id="13" name="Textfeld 6">
            <a:extLst>
              <a:ext uri="{FF2B5EF4-FFF2-40B4-BE49-F238E27FC236}">
                <a16:creationId xmlns:a16="http://schemas.microsoft.com/office/drawing/2014/main" id="{3DF1B1FC-7D2D-4C44-9BEA-D78F3D29C054}"/>
              </a:ext>
            </a:extLst>
          </p:cNvPr>
          <p:cNvSpPr txBox="1"/>
          <p:nvPr/>
        </p:nvSpPr>
        <p:spPr>
          <a:xfrm>
            <a:off x="1750885" y="5838300"/>
            <a:ext cx="6794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achieve sustained suppression of serum HBV DNA 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post-therapy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loss of serum HBsAg (+/- seroconversion)  </a:t>
            </a:r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2E56E296-CCA0-4E42-8AD1-E755001A2A8D}"/>
              </a:ext>
            </a:extLst>
          </p:cNvPr>
          <p:cNvSpPr txBox="1"/>
          <p:nvPr/>
        </p:nvSpPr>
        <p:spPr>
          <a:xfrm>
            <a:off x="1750885" y="5499746"/>
            <a:ext cx="887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 reduce liver inflammation, prevent development of cirrhosis and HCC </a:t>
            </a:r>
          </a:p>
        </p:txBody>
      </p:sp>
      <p:sp>
        <p:nvSpPr>
          <p:cNvPr id="15" name="Textfeld 8">
            <a:extLst>
              <a:ext uri="{FF2B5EF4-FFF2-40B4-BE49-F238E27FC236}">
                <a16:creationId xmlns:a16="http://schemas.microsoft.com/office/drawing/2014/main" id="{BAA2DA75-CE71-494F-ACAF-69C8E35C1C5D}"/>
              </a:ext>
            </a:extLst>
          </p:cNvPr>
          <p:cNvSpPr txBox="1"/>
          <p:nvPr/>
        </p:nvSpPr>
        <p:spPr>
          <a:xfrm>
            <a:off x="9054745" y="5809605"/>
            <a:ext cx="1676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 cure</a:t>
            </a:r>
          </a:p>
        </p:txBody>
      </p:sp>
      <p:sp>
        <p:nvSpPr>
          <p:cNvPr id="16" name="Pfeil nach rechts 27">
            <a:extLst>
              <a:ext uri="{FF2B5EF4-FFF2-40B4-BE49-F238E27FC236}">
                <a16:creationId xmlns:a16="http://schemas.microsoft.com/office/drawing/2014/main" id="{BC2D90FB-653D-D94B-A5F0-7CB4B2C60809}"/>
              </a:ext>
            </a:extLst>
          </p:cNvPr>
          <p:cNvSpPr/>
          <p:nvPr/>
        </p:nvSpPr>
        <p:spPr>
          <a:xfrm rot="10800000">
            <a:off x="8604693" y="5898861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9">
            <a:extLst>
              <a:ext uri="{FF2B5EF4-FFF2-40B4-BE49-F238E27FC236}">
                <a16:creationId xmlns:a16="http://schemas.microsoft.com/office/drawing/2014/main" id="{E980DC53-8D85-014A-AADC-969CE813D32E}"/>
              </a:ext>
            </a:extLst>
          </p:cNvPr>
          <p:cNvSpPr txBox="1"/>
          <p:nvPr/>
        </p:nvSpPr>
        <p:spPr>
          <a:xfrm>
            <a:off x="9054745" y="6068138"/>
            <a:ext cx="194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Functional cure</a:t>
            </a:r>
          </a:p>
        </p:txBody>
      </p:sp>
      <p:sp>
        <p:nvSpPr>
          <p:cNvPr id="18" name="Pfeil nach rechts 28">
            <a:extLst>
              <a:ext uri="{FF2B5EF4-FFF2-40B4-BE49-F238E27FC236}">
                <a16:creationId xmlns:a16="http://schemas.microsoft.com/office/drawing/2014/main" id="{CA7A1F4D-A43D-CB49-8A13-8921EE1C5D02}"/>
              </a:ext>
            </a:extLst>
          </p:cNvPr>
          <p:cNvSpPr/>
          <p:nvPr/>
        </p:nvSpPr>
        <p:spPr>
          <a:xfrm rot="10800000">
            <a:off x="8613257" y="6139024"/>
            <a:ext cx="450052" cy="241393"/>
          </a:xfrm>
          <a:prstGeom prst="rightArrow">
            <a:avLst/>
          </a:prstGeom>
          <a:solidFill>
            <a:srgbClr val="D331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9" name="CuadroTexto 1">
            <a:extLst>
              <a:ext uri="{FF2B5EF4-FFF2-40B4-BE49-F238E27FC236}">
                <a16:creationId xmlns:a16="http://schemas.microsoft.com/office/drawing/2014/main" id="{0F6FDC68-8171-D24A-B4BB-2DADD6EF1A12}"/>
              </a:ext>
            </a:extLst>
          </p:cNvPr>
          <p:cNvSpPr txBox="1"/>
          <p:nvPr/>
        </p:nvSpPr>
        <p:spPr>
          <a:xfrm>
            <a:off x="9584839" y="3298195"/>
            <a:ext cx="22926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Cornberg</a:t>
            </a: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 et al J </a:t>
            </a:r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</a:p>
        </p:txBody>
      </p:sp>
      <p:sp>
        <p:nvSpPr>
          <p:cNvPr id="20" name="Rectángulo 2">
            <a:extLst>
              <a:ext uri="{FF2B5EF4-FFF2-40B4-BE49-F238E27FC236}">
                <a16:creationId xmlns:a16="http://schemas.microsoft.com/office/drawing/2014/main" id="{401B672A-DBCD-F94B-B65C-0027B54A5A1F}"/>
              </a:ext>
            </a:extLst>
          </p:cNvPr>
          <p:cNvSpPr/>
          <p:nvPr/>
        </p:nvSpPr>
        <p:spPr>
          <a:xfrm>
            <a:off x="8267747" y="2206538"/>
            <a:ext cx="3504684" cy="1090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cure 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Sustained </a:t>
            </a:r>
            <a:r>
              <a:rPr lang="en-GB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virological</a:t>
            </a:r>
            <a:r>
              <a:rPr lang="en-GB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suppression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biomarkers (‘proof of concept’)</a:t>
            </a:r>
          </a:p>
          <a:p>
            <a:pPr lvl="1">
              <a:buClr>
                <a:schemeClr val="tx1"/>
              </a:buClr>
              <a:buSzPct val="150000"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decrease 1 log </a:t>
            </a:r>
            <a:r>
              <a:rPr lang="en-GB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&lt; 100 IU/mL</a:t>
            </a:r>
          </a:p>
        </p:txBody>
      </p:sp>
      <p:pic>
        <p:nvPicPr>
          <p:cNvPr id="21" name="Picture 20" descr="Diagram, timeline&#10;&#10;Description automatically generated">
            <a:extLst>
              <a:ext uri="{FF2B5EF4-FFF2-40B4-BE49-F238E27FC236}">
                <a16:creationId xmlns:a16="http://schemas.microsoft.com/office/drawing/2014/main" id="{0FD7B8EC-CF34-F34E-AB71-F687C8AD5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39" y="954226"/>
            <a:ext cx="7363774" cy="4091935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C292FBE2-EC94-F54A-8DA8-EAD5D79CD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3" name="Image 3">
            <a:extLst>
              <a:ext uri="{FF2B5EF4-FFF2-40B4-BE49-F238E27FC236}">
                <a16:creationId xmlns:a16="http://schemas.microsoft.com/office/drawing/2014/main" id="{0006233C-8ED2-DB48-B9B8-711CEFDE52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22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functional cure</a:t>
            </a:r>
          </a:p>
        </p:txBody>
      </p:sp>
      <p:pic>
        <p:nvPicPr>
          <p:cNvPr id="6" name="Picture 5" descr="Diagram, timeline&#10;&#10;Description automatically generated">
            <a:extLst>
              <a:ext uri="{FF2B5EF4-FFF2-40B4-BE49-F238E27FC236}">
                <a16:creationId xmlns:a16="http://schemas.microsoft.com/office/drawing/2014/main" id="{14FAFC8F-E4B9-0E44-B968-DE5115A9F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2" y="1904293"/>
            <a:ext cx="4551435" cy="2529162"/>
          </a:xfrm>
          <a:prstGeom prst="rect">
            <a:avLst/>
          </a:prstGeom>
        </p:spPr>
      </p:pic>
      <p:pic>
        <p:nvPicPr>
          <p:cNvPr id="48" name="Picture 47" descr="Diagram&#10;&#10;Description automatically generated">
            <a:extLst>
              <a:ext uri="{FF2B5EF4-FFF2-40B4-BE49-F238E27FC236}">
                <a16:creationId xmlns:a16="http://schemas.microsoft.com/office/drawing/2014/main" id="{B23CF3E7-D010-6545-8EC1-65908AAC5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81" y="2213009"/>
            <a:ext cx="3860800" cy="3086100"/>
          </a:xfrm>
          <a:prstGeom prst="rect">
            <a:avLst/>
          </a:prstGeom>
        </p:spPr>
      </p:pic>
      <p:pic>
        <p:nvPicPr>
          <p:cNvPr id="49" name="Picture 48" descr="A magnifying glas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B6A7A973-9E0A-D04E-98B4-E97185F30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476" y="2929332"/>
            <a:ext cx="985769" cy="9993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89055F-307C-3D4A-B4CB-73544296B52F}"/>
              </a:ext>
            </a:extLst>
          </p:cNvPr>
          <p:cNvSpPr txBox="1"/>
          <p:nvPr/>
        </p:nvSpPr>
        <p:spPr>
          <a:xfrm>
            <a:off x="5211617" y="2560000"/>
            <a:ext cx="13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/>
              <a:t>let’s focus in</a:t>
            </a:r>
          </a:p>
        </p:txBody>
      </p:sp>
      <p:sp>
        <p:nvSpPr>
          <p:cNvPr id="50" name="ZoneTexte 462">
            <a:extLst>
              <a:ext uri="{FF2B5EF4-FFF2-40B4-BE49-F238E27FC236}">
                <a16:creationId xmlns:a16="http://schemas.microsoft.com/office/drawing/2014/main" id="{AA0831C7-E890-3A49-8C1A-3CFD1C1570AD}"/>
              </a:ext>
            </a:extLst>
          </p:cNvPr>
          <p:cNvSpPr txBox="1"/>
          <p:nvPr/>
        </p:nvSpPr>
        <p:spPr>
          <a:xfrm>
            <a:off x="8737881" y="924508"/>
            <a:ext cx="900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 Cure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469D5A-825E-5D44-9C33-B083E1DF77CF}"/>
              </a:ext>
            </a:extLst>
          </p:cNvPr>
          <p:cNvSpPr/>
          <p:nvPr/>
        </p:nvSpPr>
        <p:spPr>
          <a:xfrm>
            <a:off x="7899388" y="1402650"/>
            <a:ext cx="2576986" cy="6600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serum HBsAg (+/- anti-HBs)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inactive / reduced cccDNA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reactivation possible</a:t>
            </a:r>
            <a:endParaRPr lang="en-FR" sz="1200" b="1" i="1"/>
          </a:p>
        </p:txBody>
      </p:sp>
      <p:pic>
        <p:nvPicPr>
          <p:cNvPr id="11" name="Picture 10" descr="Diagram&#10;&#10;Description automatically generated with low confidence">
            <a:extLst>
              <a:ext uri="{FF2B5EF4-FFF2-40B4-BE49-F238E27FC236}">
                <a16:creationId xmlns:a16="http://schemas.microsoft.com/office/drawing/2014/main" id="{25BD652C-0206-EE48-8C34-63C0C11970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164" y="5299109"/>
            <a:ext cx="4551435" cy="84654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AA2265D-5C6D-6C4B-8A74-9386FE2C9D68}"/>
              </a:ext>
            </a:extLst>
          </p:cNvPr>
          <p:cNvSpPr txBox="1"/>
          <p:nvPr/>
        </p:nvSpPr>
        <p:spPr>
          <a:xfrm>
            <a:off x="2162104" y="4933365"/>
            <a:ext cx="3230372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b="1">
                <a:latin typeface="Arial" panose="020B0604020202020204" pitchFamily="34" charset="0"/>
                <a:cs typeface="Arial" panose="020B0604020202020204" pitchFamily="34" charset="0"/>
              </a:rPr>
              <a:t>Mechanistically</a:t>
            </a:r>
          </a:p>
          <a:p>
            <a:pPr algn="ctr"/>
            <a:endParaRPr lang="en-FR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FR">
                <a:latin typeface="Arial" panose="020B0604020202020204" pitchFamily="34" charset="0"/>
                <a:cs typeface="Arial" panose="020B0604020202020204" pitchFamily="34" charset="0"/>
              </a:rPr>
              <a:t>cccDNA silencing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FR">
                <a:latin typeface="Arial" panose="020B0604020202020204" pitchFamily="34" charset="0"/>
                <a:cs typeface="Arial" panose="020B0604020202020204" pitchFamily="34" charset="0"/>
              </a:rPr>
              <a:t>reduction of cccDNA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FR">
                <a:latin typeface="Arial" panose="020B0604020202020204" pitchFamily="34" charset="0"/>
                <a:cs typeface="Arial" panose="020B0604020202020204" pitchFamily="34" charset="0"/>
              </a:rPr>
              <a:t>elimination of infected cells</a:t>
            </a:r>
          </a:p>
        </p:txBody>
      </p: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24D2C0A3-C86B-A348-B87D-EECC879FBA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56" name="Image 3">
            <a:extLst>
              <a:ext uri="{FF2B5EF4-FFF2-40B4-BE49-F238E27FC236}">
                <a16:creationId xmlns:a16="http://schemas.microsoft.com/office/drawing/2014/main" id="{5E7FDE10-77E2-9647-BA32-2C9E4DCBE3C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5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magnifying glas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B6A7A973-9E0A-D04E-98B4-E97185F30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50" y="3138587"/>
            <a:ext cx="985769" cy="9993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89055F-307C-3D4A-B4CB-73544296B52F}"/>
              </a:ext>
            </a:extLst>
          </p:cNvPr>
          <p:cNvSpPr txBox="1"/>
          <p:nvPr/>
        </p:nvSpPr>
        <p:spPr>
          <a:xfrm>
            <a:off x="4012017" y="2760534"/>
            <a:ext cx="190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/>
              <a:t>let’s </a:t>
            </a:r>
            <a:r>
              <a:rPr lang="en-FR">
                <a:solidFill>
                  <a:srgbClr val="C00000"/>
                </a:solidFill>
              </a:rPr>
              <a:t>again </a:t>
            </a:r>
            <a:r>
              <a:rPr lang="en-FR"/>
              <a:t>focus 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56045-387E-094F-9688-2FC1B4C9D885}"/>
              </a:ext>
            </a:extLst>
          </p:cNvPr>
          <p:cNvSpPr/>
          <p:nvPr/>
        </p:nvSpPr>
        <p:spPr>
          <a:xfrm>
            <a:off x="2495700" y="80584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and HBV functional cure</a:t>
            </a:r>
          </a:p>
        </p:txBody>
      </p:sp>
      <p:sp>
        <p:nvSpPr>
          <p:cNvPr id="13" name="ZoneTexte 462">
            <a:extLst>
              <a:ext uri="{FF2B5EF4-FFF2-40B4-BE49-F238E27FC236}">
                <a16:creationId xmlns:a16="http://schemas.microsoft.com/office/drawing/2014/main" id="{F9852A0B-A481-AD47-9827-C706F0345EF9}"/>
              </a:ext>
            </a:extLst>
          </p:cNvPr>
          <p:cNvSpPr txBox="1"/>
          <p:nvPr/>
        </p:nvSpPr>
        <p:spPr>
          <a:xfrm>
            <a:off x="7898405" y="894248"/>
            <a:ext cx="1711637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cccDNA silencing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B98C5-5E81-CA4E-AEF1-111CFAD2A63C}"/>
              </a:ext>
            </a:extLst>
          </p:cNvPr>
          <p:cNvSpPr txBox="1"/>
          <p:nvPr/>
        </p:nvSpPr>
        <p:spPr>
          <a:xfrm>
            <a:off x="6879479" y="1357320"/>
            <a:ext cx="3749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>
                <a:latin typeface="Arial" panose="020B0604020202020204" pitchFamily="34" charset="0"/>
                <a:cs typeface="Arial" panose="020B0604020202020204" pitchFamily="34" charset="0"/>
              </a:rPr>
              <a:t>residual cccDNA is (transcriptionally) inactive</a:t>
            </a:r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E16BD648-2759-7C43-8FB4-0FA94433D839}"/>
              </a:ext>
            </a:extLst>
          </p:cNvPr>
          <p:cNvSpPr txBox="1"/>
          <p:nvPr/>
        </p:nvSpPr>
        <p:spPr>
          <a:xfrm>
            <a:off x="6682983" y="1747894"/>
            <a:ext cx="4142481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« Gold standard » :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intrahepatic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</a:p>
          <a:p>
            <a:pPr marL="285750" indent="-285750">
              <a:buFontTx/>
              <a:buChar char="-"/>
              <a:defRPr/>
            </a:pP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cccDNA levels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transcriptional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(viral RNA production: 3.5Kb RNA/cccDNA ratio 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7F160D-625D-464F-A296-D872D77295AE}"/>
              </a:ext>
            </a:extLst>
          </p:cNvPr>
          <p:cNvSpPr/>
          <p:nvPr/>
        </p:nvSpPr>
        <p:spPr>
          <a:xfrm>
            <a:off x="6909958" y="2732825"/>
            <a:ext cx="389084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Possible dissociation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transcriptional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pic>
        <p:nvPicPr>
          <p:cNvPr id="23" name="Picture 2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4260E49-72F2-544A-B9BC-03461EDC0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983" y="3701985"/>
            <a:ext cx="4327537" cy="1125863"/>
          </a:xfrm>
          <a:prstGeom prst="rect">
            <a:avLst/>
          </a:prstGeom>
        </p:spPr>
      </p:pic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C2A085-6D07-264B-9AAF-447697994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583" y="5032406"/>
            <a:ext cx="4273937" cy="13639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BB57804-393A-034F-A1E9-98D2C31A42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7" y="1290054"/>
            <a:ext cx="3663630" cy="4277892"/>
          </a:xfrm>
          <a:prstGeom prst="rect">
            <a:avLst/>
          </a:prstGeom>
        </p:spPr>
      </p:pic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2DE5DA26-0739-9344-97C2-C39E364111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7" name="Image 3">
            <a:extLst>
              <a:ext uri="{FF2B5EF4-FFF2-40B4-BE49-F238E27FC236}">
                <a16:creationId xmlns:a16="http://schemas.microsoft.com/office/drawing/2014/main" id="{50146CCF-22C7-0047-BEEA-0D0EBA1BF32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07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3456045-387E-094F-9688-2FC1B4C9D885}"/>
              </a:ext>
            </a:extLst>
          </p:cNvPr>
          <p:cNvSpPr/>
          <p:nvPr/>
        </p:nvSpPr>
        <p:spPr>
          <a:xfrm>
            <a:off x="2495700" y="80584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and HBV functional cure</a:t>
            </a:r>
          </a:p>
        </p:txBody>
      </p:sp>
      <p:sp>
        <p:nvSpPr>
          <p:cNvPr id="13" name="ZoneTexte 462">
            <a:extLst>
              <a:ext uri="{FF2B5EF4-FFF2-40B4-BE49-F238E27FC236}">
                <a16:creationId xmlns:a16="http://schemas.microsoft.com/office/drawing/2014/main" id="{F9852A0B-A481-AD47-9827-C706F0345EF9}"/>
              </a:ext>
            </a:extLst>
          </p:cNvPr>
          <p:cNvSpPr txBox="1"/>
          <p:nvPr/>
        </p:nvSpPr>
        <p:spPr>
          <a:xfrm>
            <a:off x="7875711" y="667831"/>
            <a:ext cx="1711637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cccDNA silencing</a:t>
            </a: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76542AB4-4968-7F41-B898-F24F6631B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717" y="987992"/>
            <a:ext cx="4963626" cy="3805804"/>
          </a:xfrm>
          <a:prstGeom prst="rect">
            <a:avLst/>
          </a:prstGeom>
        </p:spPr>
      </p:pic>
      <p:sp>
        <p:nvSpPr>
          <p:cNvPr id="16" name="ZoneTexte 10">
            <a:extLst>
              <a:ext uri="{FF2B5EF4-FFF2-40B4-BE49-F238E27FC236}">
                <a16:creationId xmlns:a16="http://schemas.microsoft.com/office/drawing/2014/main" id="{13B2AEC6-D235-A544-83AD-793A1F4A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952" y="4766972"/>
            <a:ext cx="490515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Hampered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necessity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invasive techniques (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biopsy or FNA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and by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limitations (lack of a standardized assay)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87067B-F5B5-594A-9011-76719A18CA12}"/>
              </a:ext>
            </a:extLst>
          </p:cNvPr>
          <p:cNvSpPr/>
          <p:nvPr/>
        </p:nvSpPr>
        <p:spPr>
          <a:xfrm>
            <a:off x="6835331" y="5230209"/>
            <a:ext cx="40102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HBcrAg and cHBV-RNA are good surrogate markers of cccDNA transcriptional activity, their combined use must be better studied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27901F-F433-654F-97C7-6CE3792AABB2}"/>
              </a:ext>
            </a:extLst>
          </p:cNvPr>
          <p:cNvSpPr txBox="1"/>
          <p:nvPr/>
        </p:nvSpPr>
        <p:spPr>
          <a:xfrm>
            <a:off x="6780731" y="5678058"/>
            <a:ext cx="4119455" cy="900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FR" sz="1050"/>
              <a:t>depending on the mode of action of the NMEs the biomarker will reflect </a:t>
            </a:r>
          </a:p>
          <a:p>
            <a:pPr algn="ctr"/>
            <a:r>
              <a:rPr lang="en-FR" sz="1050" b="1"/>
              <a:t>“target engagement” </a:t>
            </a:r>
            <a:r>
              <a:rPr lang="en-FR" sz="1050"/>
              <a:t>or </a:t>
            </a:r>
            <a:r>
              <a:rPr lang="en-FR" sz="1050" b="1"/>
              <a:t>“cccDNA targeting”</a:t>
            </a:r>
          </a:p>
          <a:p>
            <a:pPr algn="ctr"/>
            <a:endParaRPr lang="en-FR" sz="1050" b="1"/>
          </a:p>
          <a:p>
            <a:pPr algn="ctr"/>
            <a:r>
              <a:rPr lang="en-FR" sz="1050"/>
              <a:t>however, detecting </a:t>
            </a:r>
            <a:r>
              <a:rPr lang="en-FR" sz="1050" b="1"/>
              <a:t>“target engagement” </a:t>
            </a:r>
          </a:p>
          <a:p>
            <a:pPr algn="ctr"/>
            <a:r>
              <a:rPr lang="en-FR" sz="1050"/>
              <a:t>might still predict </a:t>
            </a:r>
            <a:r>
              <a:rPr lang="en-FR" sz="1050" b="1"/>
              <a:t>“funtional cure” </a:t>
            </a:r>
            <a:r>
              <a:rPr lang="en-FR" sz="1050"/>
              <a:t>or</a:t>
            </a:r>
            <a:r>
              <a:rPr lang="en-FR" sz="1050" b="1"/>
              <a:t> “complete cure” </a:t>
            </a:r>
          </a:p>
        </p:txBody>
      </p:sp>
      <p:pic>
        <p:nvPicPr>
          <p:cNvPr id="24" name="Picture 23" descr="A magnifying glas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75F94D07-054F-6340-B7A2-B8AC0320D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50" y="3138587"/>
            <a:ext cx="985769" cy="9993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A6F880-EAF2-9F4E-89A1-A7BD0727AD87}"/>
              </a:ext>
            </a:extLst>
          </p:cNvPr>
          <p:cNvSpPr txBox="1"/>
          <p:nvPr/>
        </p:nvSpPr>
        <p:spPr>
          <a:xfrm>
            <a:off x="4012017" y="2760534"/>
            <a:ext cx="190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/>
              <a:t>let’s </a:t>
            </a:r>
            <a:r>
              <a:rPr lang="en-FR">
                <a:solidFill>
                  <a:srgbClr val="C00000"/>
                </a:solidFill>
              </a:rPr>
              <a:t>again </a:t>
            </a:r>
            <a:r>
              <a:rPr lang="en-FR"/>
              <a:t>focus in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979B80-B84B-1A4F-AF15-583C2B837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7" y="1290054"/>
            <a:ext cx="3663630" cy="4277892"/>
          </a:xfrm>
          <a:prstGeom prst="rect">
            <a:avLst/>
          </a:prstGeom>
        </p:spPr>
      </p:pic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80698B1F-5C0F-1D48-9DB5-A33E0293D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8" name="Image 3">
            <a:extLst>
              <a:ext uri="{FF2B5EF4-FFF2-40B4-BE49-F238E27FC236}">
                <a16:creationId xmlns:a16="http://schemas.microsoft.com/office/drawing/2014/main" id="{8A4DEE5D-79EF-9D4B-BF25-58583750D7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6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3456045-387E-094F-9688-2FC1B4C9D885}"/>
              </a:ext>
            </a:extLst>
          </p:cNvPr>
          <p:cNvSpPr/>
          <p:nvPr/>
        </p:nvSpPr>
        <p:spPr>
          <a:xfrm>
            <a:off x="2495700" y="80584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and HBV functional cure</a:t>
            </a:r>
          </a:p>
        </p:txBody>
      </p:sp>
      <p:sp>
        <p:nvSpPr>
          <p:cNvPr id="13" name="ZoneTexte 462">
            <a:extLst>
              <a:ext uri="{FF2B5EF4-FFF2-40B4-BE49-F238E27FC236}">
                <a16:creationId xmlns:a16="http://schemas.microsoft.com/office/drawing/2014/main" id="{F9852A0B-A481-AD47-9827-C706F0345EF9}"/>
              </a:ext>
            </a:extLst>
          </p:cNvPr>
          <p:cNvSpPr txBox="1"/>
          <p:nvPr/>
        </p:nvSpPr>
        <p:spPr>
          <a:xfrm>
            <a:off x="7353662" y="3453142"/>
            <a:ext cx="2516857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cccDNA silencing correlates</a:t>
            </a:r>
          </a:p>
        </p:txBody>
      </p:sp>
      <p:pic>
        <p:nvPicPr>
          <p:cNvPr id="24" name="Picture 23" descr="A magnifying glas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75F94D07-054F-6340-B7A2-B8AC0320D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50" y="3138587"/>
            <a:ext cx="985769" cy="9993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A6F880-EAF2-9F4E-89A1-A7BD0727AD87}"/>
              </a:ext>
            </a:extLst>
          </p:cNvPr>
          <p:cNvSpPr txBox="1"/>
          <p:nvPr/>
        </p:nvSpPr>
        <p:spPr>
          <a:xfrm>
            <a:off x="4012017" y="2760534"/>
            <a:ext cx="190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/>
              <a:t>let’s </a:t>
            </a:r>
            <a:r>
              <a:rPr lang="en-FR">
                <a:solidFill>
                  <a:srgbClr val="C00000"/>
                </a:solidFill>
              </a:rPr>
              <a:t>again </a:t>
            </a:r>
            <a:r>
              <a:rPr lang="en-FR"/>
              <a:t>focus in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979B80-B84B-1A4F-AF15-583C2B837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7" y="1290054"/>
            <a:ext cx="3663630" cy="427789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C00B10E-A91C-C940-B1ED-7788FBF50722}"/>
              </a:ext>
            </a:extLst>
          </p:cNvPr>
          <p:cNvGrpSpPr/>
          <p:nvPr/>
        </p:nvGrpSpPr>
        <p:grpSpPr>
          <a:xfrm>
            <a:off x="6167591" y="715300"/>
            <a:ext cx="5234175" cy="1441117"/>
            <a:chOff x="3027352" y="5640343"/>
            <a:chExt cx="5234175" cy="1441117"/>
          </a:xfrm>
        </p:grpSpPr>
        <p:pic>
          <p:nvPicPr>
            <p:cNvPr id="18" name="Picture 17" descr="A group of hedgehog&#10;&#10;Description automatically generated">
              <a:extLst>
                <a:ext uri="{FF2B5EF4-FFF2-40B4-BE49-F238E27FC236}">
                  <a16:creationId xmlns:a16="http://schemas.microsoft.com/office/drawing/2014/main" id="{FCBD0BF2-40C7-A84B-AA19-5A7589B96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27352" y="6056805"/>
              <a:ext cx="863600" cy="850900"/>
            </a:xfrm>
            <a:prstGeom prst="rect">
              <a:avLst/>
            </a:prstGeom>
          </p:spPr>
        </p:pic>
        <p:pic>
          <p:nvPicPr>
            <p:cNvPr id="19" name="Image 1" descr="fig-REV.jpg">
              <a:extLst>
                <a:ext uri="{FF2B5EF4-FFF2-40B4-BE49-F238E27FC236}">
                  <a16:creationId xmlns:a16="http://schemas.microsoft.com/office/drawing/2014/main" id="{C0FB67B0-C4FB-F14A-BAE8-85FFE5048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992" t="71658" r="22763" b="1491"/>
            <a:stretch/>
          </p:blipFill>
          <p:spPr bwMode="auto">
            <a:xfrm>
              <a:off x="6360702" y="5640343"/>
              <a:ext cx="1900825" cy="1441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 1" descr="fig-REV.jpg">
              <a:extLst>
                <a:ext uri="{FF2B5EF4-FFF2-40B4-BE49-F238E27FC236}">
                  <a16:creationId xmlns:a16="http://schemas.microsoft.com/office/drawing/2014/main" id="{CCA4C79C-24B7-0941-92E8-5F11473A59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11" t="72527" r="58552" b="1491"/>
            <a:stretch/>
          </p:blipFill>
          <p:spPr bwMode="auto">
            <a:xfrm>
              <a:off x="4083719" y="5902942"/>
              <a:ext cx="2084216" cy="1158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E6AF167-5B90-F649-BABC-0B8CE6A40D69}"/>
              </a:ext>
            </a:extLst>
          </p:cNvPr>
          <p:cNvSpPr/>
          <p:nvPr/>
        </p:nvSpPr>
        <p:spPr>
          <a:xfrm>
            <a:off x="6732791" y="2301630"/>
            <a:ext cx="45068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organized as a viral </a:t>
            </a:r>
            <a:r>
              <a:rPr lang="fr-F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minichromosome</a:t>
            </a:r>
          </a:p>
          <a:p>
            <a:pPr marL="628650" lvl="1" indent="-171450" algn="just">
              <a:buFontTx/>
              <a:buChar char="-"/>
            </a:pP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 proteins (histones, transcription factors, </a:t>
            </a:r>
          </a:p>
          <a:p>
            <a:pPr marL="628650" lvl="1" indent="-171450" algn="just">
              <a:buFontTx/>
              <a:buChar char="-"/>
            </a:pP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co-activators, co-repressors, chromatin modulators)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transcription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regulated by epigenetic mechanisms </a:t>
            </a:r>
          </a:p>
          <a:p>
            <a:pPr lvl="1" algn="just"/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the host chromosomes)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8D966B-EAC7-504D-B12E-E1489A531672}"/>
              </a:ext>
            </a:extLst>
          </p:cNvPr>
          <p:cNvSpPr/>
          <p:nvPr/>
        </p:nvSpPr>
        <p:spPr>
          <a:xfrm>
            <a:off x="6092208" y="754384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22BCA6-4C9C-E640-94CA-A8ECEB2FCD79}"/>
              </a:ext>
            </a:extLst>
          </p:cNvPr>
          <p:cNvSpPr/>
          <p:nvPr/>
        </p:nvSpPr>
        <p:spPr>
          <a:xfrm rot="6082283">
            <a:off x="3329928" y="5736204"/>
            <a:ext cx="387080" cy="504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68A52D-0EA9-D044-9431-B33F94CD8F66}"/>
              </a:ext>
            </a:extLst>
          </p:cNvPr>
          <p:cNvSpPr/>
          <p:nvPr/>
        </p:nvSpPr>
        <p:spPr>
          <a:xfrm rot="4132969">
            <a:off x="4062181" y="5661575"/>
            <a:ext cx="387080" cy="665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10" name="Picture 9" descr="Chart&#10;&#10;Description automatically generated with medium confidence">
            <a:extLst>
              <a:ext uri="{FF2B5EF4-FFF2-40B4-BE49-F238E27FC236}">
                <a16:creationId xmlns:a16="http://schemas.microsoft.com/office/drawing/2014/main" id="{95B04B7F-83EE-A74E-8240-631F301A7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050" y="3789209"/>
            <a:ext cx="2005904" cy="850901"/>
          </a:xfrm>
          <a:prstGeom prst="rect">
            <a:avLst/>
          </a:prstGeom>
        </p:spPr>
      </p:pic>
      <p:pic>
        <p:nvPicPr>
          <p:cNvPr id="51" name="Image 1" descr="fig-REV.jpg">
            <a:extLst>
              <a:ext uri="{FF2B5EF4-FFF2-40B4-BE49-F238E27FC236}">
                <a16:creationId xmlns:a16="http://schemas.microsoft.com/office/drawing/2014/main" id="{26BF5786-AF68-1E45-9DFA-E3806648779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4676"/>
          <a:stretch/>
        </p:blipFill>
        <p:spPr bwMode="auto">
          <a:xfrm>
            <a:off x="6211187" y="5640612"/>
            <a:ext cx="1500926" cy="100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75" descr="Chart, bubble chart&#10;&#10;Description automatically generated">
            <a:extLst>
              <a:ext uri="{FF2B5EF4-FFF2-40B4-BE49-F238E27FC236}">
                <a16:creationId xmlns:a16="http://schemas.microsoft.com/office/drawing/2014/main" id="{2C80667A-9F27-4749-8A8A-77E4927E20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40" y="4737236"/>
            <a:ext cx="1454012" cy="850901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6BA9ED3F-7199-B54D-A3A3-CD9C9285D7B4}"/>
              </a:ext>
            </a:extLst>
          </p:cNvPr>
          <p:cNvSpPr txBox="1"/>
          <p:nvPr/>
        </p:nvSpPr>
        <p:spPr>
          <a:xfrm>
            <a:off x="7918954" y="3974639"/>
            <a:ext cx="36038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>
                <a:latin typeface="Arial" panose="020B0604020202020204" pitchFamily="34" charset="0"/>
                <a:cs typeface="Arial" panose="020B0604020202020204" pitchFamily="34" charset="0"/>
              </a:rPr>
              <a:t>“deserted” </a:t>
            </a:r>
          </a:p>
          <a:p>
            <a:pPr algn="ctr"/>
            <a:r>
              <a:rPr lang="en-FR" sz="1400">
                <a:latin typeface="Arial" panose="020B0604020202020204" pitchFamily="34" charset="0"/>
                <a:cs typeface="Arial" panose="020B0604020202020204" pitchFamily="34" charset="0"/>
              </a:rPr>
              <a:t>loss of TFs, coactivators, acetylation marks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0878162-09D0-864E-B8AF-F1F0C313E071}"/>
              </a:ext>
            </a:extLst>
          </p:cNvPr>
          <p:cNvSpPr txBox="1"/>
          <p:nvPr/>
        </p:nvSpPr>
        <p:spPr>
          <a:xfrm>
            <a:off x="8176207" y="4812870"/>
            <a:ext cx="30893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>
                <a:latin typeface="Arial" panose="020B0604020202020204" pitchFamily="34" charset="0"/>
                <a:cs typeface="Arial" panose="020B0604020202020204" pitchFamily="34" charset="0"/>
              </a:rPr>
              <a:t>“compacted” </a:t>
            </a:r>
          </a:p>
          <a:p>
            <a:pPr algn="ctr"/>
            <a:r>
              <a:rPr lang="en-FR" sz="1400">
                <a:latin typeface="Arial" panose="020B0604020202020204" pitchFamily="34" charset="0"/>
                <a:cs typeface="Arial" panose="020B0604020202020204" pitchFamily="34" charset="0"/>
              </a:rPr>
              <a:t>Smac5/6 recruitment, no acetylation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5BCBBE5-EC31-6941-80FE-09C1DD7FF93C}"/>
              </a:ext>
            </a:extLst>
          </p:cNvPr>
          <p:cNvSpPr txBox="1"/>
          <p:nvPr/>
        </p:nvSpPr>
        <p:spPr>
          <a:xfrm>
            <a:off x="7721964" y="5772544"/>
            <a:ext cx="41729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>
                <a:latin typeface="Arial" panose="020B0604020202020204" pitchFamily="34" charset="0"/>
                <a:cs typeface="Arial" panose="020B0604020202020204" pitchFamily="34" charset="0"/>
              </a:rPr>
              <a:t>“repressed” </a:t>
            </a:r>
          </a:p>
          <a:p>
            <a:pPr algn="ctr"/>
            <a:r>
              <a:rPr lang="en-FR" sz="1400">
                <a:latin typeface="Arial" panose="020B0604020202020204" pitchFamily="34" charset="0"/>
                <a:cs typeface="Arial" panose="020B0604020202020204" pitchFamily="34" charset="0"/>
              </a:rPr>
              <a:t>recruitment of co-repressors, K9 / K27 methylation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58D9385-EEF5-D449-B188-CB27A2071AD9}"/>
              </a:ext>
            </a:extLst>
          </p:cNvPr>
          <p:cNvSpPr txBox="1"/>
          <p:nvPr/>
        </p:nvSpPr>
        <p:spPr>
          <a:xfrm>
            <a:off x="7741328" y="6334571"/>
            <a:ext cx="20671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200"/>
              <a:t>Calaminus, HBV meeting 2021</a:t>
            </a:r>
          </a:p>
        </p:txBody>
      </p:sp>
      <p:pic>
        <p:nvPicPr>
          <p:cNvPr id="81" name="Picture 80" descr="Logo, company name&#10;&#10;Description automatically generated">
            <a:extLst>
              <a:ext uri="{FF2B5EF4-FFF2-40B4-BE49-F238E27FC236}">
                <a16:creationId xmlns:a16="http://schemas.microsoft.com/office/drawing/2014/main" id="{8433A8E5-4F48-5148-B342-8EF427985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82" name="Image 3">
            <a:extLst>
              <a:ext uri="{FF2B5EF4-FFF2-40B4-BE49-F238E27FC236}">
                <a16:creationId xmlns:a16="http://schemas.microsoft.com/office/drawing/2014/main" id="{A098340D-0D33-344A-BBE4-FB0BD052FE5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0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3456045-387E-094F-9688-2FC1B4C9D885}"/>
              </a:ext>
            </a:extLst>
          </p:cNvPr>
          <p:cNvSpPr/>
          <p:nvPr/>
        </p:nvSpPr>
        <p:spPr>
          <a:xfrm>
            <a:off x="2495700" y="80584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and HBV functional cure</a:t>
            </a:r>
          </a:p>
        </p:txBody>
      </p:sp>
      <p:pic>
        <p:nvPicPr>
          <p:cNvPr id="24" name="Picture 23" descr="A magnifying glass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75F94D07-054F-6340-B7A2-B8AC0320D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50" y="3138587"/>
            <a:ext cx="985769" cy="9993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4A6F880-EAF2-9F4E-89A1-A7BD0727AD87}"/>
              </a:ext>
            </a:extLst>
          </p:cNvPr>
          <p:cNvSpPr txBox="1"/>
          <p:nvPr/>
        </p:nvSpPr>
        <p:spPr>
          <a:xfrm>
            <a:off x="4012017" y="2760534"/>
            <a:ext cx="190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/>
              <a:t>let’s </a:t>
            </a:r>
            <a:r>
              <a:rPr lang="en-FR">
                <a:solidFill>
                  <a:srgbClr val="C00000"/>
                </a:solidFill>
              </a:rPr>
              <a:t>again </a:t>
            </a:r>
            <a:r>
              <a:rPr lang="en-FR"/>
              <a:t>focus in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979B80-B84B-1A4F-AF15-583C2B837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7" y="1290054"/>
            <a:ext cx="3663630" cy="4277892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F22BCA6-4C9C-E640-94CA-A8ECEB2FCD79}"/>
              </a:ext>
            </a:extLst>
          </p:cNvPr>
          <p:cNvSpPr/>
          <p:nvPr/>
        </p:nvSpPr>
        <p:spPr>
          <a:xfrm rot="6082283">
            <a:off x="3329928" y="5736204"/>
            <a:ext cx="387080" cy="504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68A52D-0EA9-D044-9431-B33F94CD8F66}"/>
              </a:ext>
            </a:extLst>
          </p:cNvPr>
          <p:cNvSpPr/>
          <p:nvPr/>
        </p:nvSpPr>
        <p:spPr>
          <a:xfrm rot="4132969">
            <a:off x="4062181" y="5661575"/>
            <a:ext cx="387080" cy="665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890D08-C12B-3A43-B2A8-0EF29332AD9E}"/>
              </a:ext>
            </a:extLst>
          </p:cNvPr>
          <p:cNvSpPr/>
          <p:nvPr/>
        </p:nvSpPr>
        <p:spPr>
          <a:xfrm>
            <a:off x="6590536" y="3559353"/>
            <a:ext cx="4996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Cytokines and immune signaling affect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the epigenetic control of cccDNA transcription (IFN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rPr>
              <a:t>a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IFNl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IL1-b, IL6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) </a:t>
            </a:r>
            <a:r>
              <a:rPr lang="fr-FR" sz="1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and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cccDNA stability (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rPr>
              <a:t>a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rPr>
              <a:t>g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TNF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rPr>
              <a:t>a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LT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rPr>
              <a:t>b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7D86B2-7D54-894B-9E68-1969801E00CA}"/>
              </a:ext>
            </a:extLst>
          </p:cNvPr>
          <p:cNvGrpSpPr/>
          <p:nvPr/>
        </p:nvGrpSpPr>
        <p:grpSpPr>
          <a:xfrm>
            <a:off x="7370193" y="1687062"/>
            <a:ext cx="3033863" cy="1516101"/>
            <a:chOff x="1417003" y="1646461"/>
            <a:chExt cx="3033863" cy="1516101"/>
          </a:xfrm>
        </p:grpSpPr>
        <p:grpSp>
          <p:nvGrpSpPr>
            <p:cNvPr id="27" name="Group 30">
              <a:extLst>
                <a:ext uri="{FF2B5EF4-FFF2-40B4-BE49-F238E27FC236}">
                  <a16:creationId xmlns:a16="http://schemas.microsoft.com/office/drawing/2014/main" id="{1A3981F5-BE8D-1E45-8F6D-5F7D3DD12C6A}"/>
                </a:ext>
              </a:extLst>
            </p:cNvPr>
            <p:cNvGrpSpPr/>
            <p:nvPr/>
          </p:nvGrpSpPr>
          <p:grpSpPr>
            <a:xfrm>
              <a:off x="3443951" y="1646461"/>
              <a:ext cx="1006915" cy="1516101"/>
              <a:chOff x="6812735" y="2286000"/>
              <a:chExt cx="1610616" cy="2425087"/>
            </a:xfrm>
          </p:grpSpPr>
          <p:grpSp>
            <p:nvGrpSpPr>
              <p:cNvPr id="73" name="Group 17">
                <a:extLst>
                  <a:ext uri="{FF2B5EF4-FFF2-40B4-BE49-F238E27FC236}">
                    <a16:creationId xmlns:a16="http://schemas.microsoft.com/office/drawing/2014/main" id="{6962732A-296C-D44E-8CE4-8F166516DB1E}"/>
                  </a:ext>
                </a:extLst>
              </p:cNvPr>
              <p:cNvGrpSpPr/>
              <p:nvPr/>
            </p:nvGrpSpPr>
            <p:grpSpPr>
              <a:xfrm>
                <a:off x="7193701" y="4038600"/>
                <a:ext cx="807299" cy="609600"/>
                <a:chOff x="7269901" y="5181600"/>
                <a:chExt cx="807299" cy="609600"/>
              </a:xfrm>
            </p:grpSpPr>
            <p:sp>
              <p:nvSpPr>
                <p:cNvPr id="138" name="Oval 3">
                  <a:extLst>
                    <a:ext uri="{FF2B5EF4-FFF2-40B4-BE49-F238E27FC236}">
                      <a16:creationId xmlns:a16="http://schemas.microsoft.com/office/drawing/2014/main" id="{B5AC6717-FB68-BD45-89B7-D4A148CDF7C4}"/>
                    </a:ext>
                  </a:extLst>
                </p:cNvPr>
                <p:cNvSpPr/>
                <p:nvPr/>
              </p:nvSpPr>
              <p:spPr>
                <a:xfrm>
                  <a:off x="7315200" y="5181600"/>
                  <a:ext cx="762000" cy="609600"/>
                </a:xfrm>
                <a:prstGeom prst="ellipse">
                  <a:avLst/>
                </a:prstGeom>
                <a:solidFill>
                  <a:srgbClr val="901018">
                    <a:alpha val="65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9" name="Oval 89">
                  <a:extLst>
                    <a:ext uri="{FF2B5EF4-FFF2-40B4-BE49-F238E27FC236}">
                      <a16:creationId xmlns:a16="http://schemas.microsoft.com/office/drawing/2014/main" id="{C8E44275-82E2-EE4B-9D93-9DE504CCD7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696200" y="5334000"/>
                  <a:ext cx="288000" cy="288000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  <a:alpha val="8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Rectangle 59">
                  <a:extLst>
                    <a:ext uri="{FF2B5EF4-FFF2-40B4-BE49-F238E27FC236}">
                      <a16:creationId xmlns:a16="http://schemas.microsoft.com/office/drawing/2014/main" id="{21CB56CB-1FBE-D14B-BA60-D3AC8EB0A55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269901" y="5334001"/>
                  <a:ext cx="469743" cy="29148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KC</a:t>
                  </a:r>
                </a:p>
              </p:txBody>
            </p:sp>
          </p:grpSp>
          <p:grpSp>
            <p:nvGrpSpPr>
              <p:cNvPr id="74" name="Group 16">
                <a:extLst>
                  <a:ext uri="{FF2B5EF4-FFF2-40B4-BE49-F238E27FC236}">
                    <a16:creationId xmlns:a16="http://schemas.microsoft.com/office/drawing/2014/main" id="{D93EED0E-2FEE-5D4C-83C7-D37354BA7CC6}"/>
                  </a:ext>
                </a:extLst>
              </p:cNvPr>
              <p:cNvGrpSpPr/>
              <p:nvPr/>
            </p:nvGrpSpPr>
            <p:grpSpPr>
              <a:xfrm>
                <a:off x="7772400" y="3429000"/>
                <a:ext cx="650951" cy="539999"/>
                <a:chOff x="7924801" y="4419600"/>
                <a:chExt cx="650951" cy="539999"/>
              </a:xfrm>
            </p:grpSpPr>
            <p:sp>
              <p:nvSpPr>
                <p:cNvPr id="135" name="Oval 98">
                  <a:extLst>
                    <a:ext uri="{FF2B5EF4-FFF2-40B4-BE49-F238E27FC236}">
                      <a16:creationId xmlns:a16="http://schemas.microsoft.com/office/drawing/2014/main" id="{FC45B0C2-F559-2947-8F36-D66990ACCAA9}"/>
                    </a:ext>
                  </a:extLst>
                </p:cNvPr>
                <p:cNvSpPr/>
                <p:nvPr/>
              </p:nvSpPr>
              <p:spPr>
                <a:xfrm>
                  <a:off x="7924801" y="4419600"/>
                  <a:ext cx="575999" cy="539999"/>
                </a:xfrm>
                <a:prstGeom prst="ellipse">
                  <a:avLst/>
                </a:prstGeom>
                <a:solidFill>
                  <a:srgbClr val="B66E32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Oval 99">
                  <a:extLst>
                    <a:ext uri="{FF2B5EF4-FFF2-40B4-BE49-F238E27FC236}">
                      <a16:creationId xmlns:a16="http://schemas.microsoft.com/office/drawing/2014/main" id="{87BC9BEE-5401-574B-AD2E-450F4130F08D}"/>
                    </a:ext>
                  </a:extLst>
                </p:cNvPr>
                <p:cNvSpPr/>
                <p:nvPr/>
              </p:nvSpPr>
              <p:spPr>
                <a:xfrm>
                  <a:off x="8077202" y="4495800"/>
                  <a:ext cx="395997" cy="359997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Rectangle 59">
                  <a:extLst>
                    <a:ext uri="{FF2B5EF4-FFF2-40B4-BE49-F238E27FC236}">
                      <a16:creationId xmlns:a16="http://schemas.microsoft.com/office/drawing/2014/main" id="{F0F7A85C-F884-2844-AF25-F53261C39AE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031650" y="4546685"/>
                  <a:ext cx="544102" cy="29148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NKT</a:t>
                  </a:r>
                </a:p>
              </p:txBody>
            </p:sp>
          </p:grpSp>
          <p:grpSp>
            <p:nvGrpSpPr>
              <p:cNvPr id="75" name="Group 13">
                <a:extLst>
                  <a:ext uri="{FF2B5EF4-FFF2-40B4-BE49-F238E27FC236}">
                    <a16:creationId xmlns:a16="http://schemas.microsoft.com/office/drawing/2014/main" id="{FD462B05-28A4-3446-9B89-4E8DCB3AA545}"/>
                  </a:ext>
                </a:extLst>
              </p:cNvPr>
              <p:cNvGrpSpPr/>
              <p:nvPr/>
            </p:nvGrpSpPr>
            <p:grpSpPr>
              <a:xfrm>
                <a:off x="6934200" y="3200400"/>
                <a:ext cx="578697" cy="503999"/>
                <a:chOff x="7010400" y="3200400"/>
                <a:chExt cx="578697" cy="503999"/>
              </a:xfrm>
            </p:grpSpPr>
            <p:sp>
              <p:nvSpPr>
                <p:cNvPr id="126" name="Oval 102">
                  <a:extLst>
                    <a:ext uri="{FF2B5EF4-FFF2-40B4-BE49-F238E27FC236}">
                      <a16:creationId xmlns:a16="http://schemas.microsoft.com/office/drawing/2014/main" id="{A5825314-BAA4-C944-BF42-4D870D54F117}"/>
                    </a:ext>
                  </a:extLst>
                </p:cNvPr>
                <p:cNvSpPr/>
                <p:nvPr/>
              </p:nvSpPr>
              <p:spPr>
                <a:xfrm>
                  <a:off x="7010400" y="3200400"/>
                  <a:ext cx="539999" cy="503999"/>
                </a:xfrm>
                <a:prstGeom prst="ellipse">
                  <a:avLst/>
                </a:prstGeom>
                <a:solidFill>
                  <a:srgbClr val="FF6600">
                    <a:alpha val="60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Oval 103">
                  <a:extLst>
                    <a:ext uri="{FF2B5EF4-FFF2-40B4-BE49-F238E27FC236}">
                      <a16:creationId xmlns:a16="http://schemas.microsoft.com/office/drawing/2014/main" id="{1A8A5EFE-CF83-4941-828E-A5D485516318}"/>
                    </a:ext>
                  </a:extLst>
                </p:cNvPr>
                <p:cNvSpPr/>
                <p:nvPr/>
              </p:nvSpPr>
              <p:spPr>
                <a:xfrm>
                  <a:off x="7215604" y="3276600"/>
                  <a:ext cx="251996" cy="251996"/>
                </a:xfrm>
                <a:prstGeom prst="ellipse">
                  <a:avLst/>
                </a:prstGeom>
                <a:solidFill>
                  <a:srgbClr val="FF6600">
                    <a:alpha val="76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Oval 108">
                  <a:extLst>
                    <a:ext uri="{FF2B5EF4-FFF2-40B4-BE49-F238E27FC236}">
                      <a16:creationId xmlns:a16="http://schemas.microsoft.com/office/drawing/2014/main" id="{EA541414-750E-3A47-BBB3-8BCE65C768E8}"/>
                    </a:ext>
                  </a:extLst>
                </p:cNvPr>
                <p:cNvSpPr/>
                <p:nvPr/>
              </p:nvSpPr>
              <p:spPr>
                <a:xfrm>
                  <a:off x="7086600" y="3352800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Oval 109">
                  <a:extLst>
                    <a:ext uri="{FF2B5EF4-FFF2-40B4-BE49-F238E27FC236}">
                      <a16:creationId xmlns:a16="http://schemas.microsoft.com/office/drawing/2014/main" id="{16AE05DC-8F50-8F44-8946-44593A9E7057}"/>
                    </a:ext>
                  </a:extLst>
                </p:cNvPr>
                <p:cNvSpPr/>
                <p:nvPr/>
              </p:nvSpPr>
              <p:spPr>
                <a:xfrm>
                  <a:off x="7027333" y="3424796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Oval 110">
                  <a:extLst>
                    <a:ext uri="{FF2B5EF4-FFF2-40B4-BE49-F238E27FC236}">
                      <a16:creationId xmlns:a16="http://schemas.microsoft.com/office/drawing/2014/main" id="{A77C1FEB-947E-DA40-87F6-6B149772DE83}"/>
                    </a:ext>
                  </a:extLst>
                </p:cNvPr>
                <p:cNvSpPr/>
                <p:nvPr/>
              </p:nvSpPr>
              <p:spPr>
                <a:xfrm>
                  <a:off x="7319404" y="3585604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Oval 111">
                  <a:extLst>
                    <a:ext uri="{FF2B5EF4-FFF2-40B4-BE49-F238E27FC236}">
                      <a16:creationId xmlns:a16="http://schemas.microsoft.com/office/drawing/2014/main" id="{7DC66E9D-B467-FE4F-B6E2-458D17C6BD75}"/>
                    </a:ext>
                  </a:extLst>
                </p:cNvPr>
                <p:cNvSpPr/>
                <p:nvPr/>
              </p:nvSpPr>
              <p:spPr>
                <a:xfrm>
                  <a:off x="7162800" y="3585604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Oval 112">
                  <a:extLst>
                    <a:ext uri="{FF2B5EF4-FFF2-40B4-BE49-F238E27FC236}">
                      <a16:creationId xmlns:a16="http://schemas.microsoft.com/office/drawing/2014/main" id="{7A71467F-BA80-5240-9D93-C2CC0120110C}"/>
                    </a:ext>
                  </a:extLst>
                </p:cNvPr>
                <p:cNvSpPr/>
                <p:nvPr/>
              </p:nvSpPr>
              <p:spPr>
                <a:xfrm>
                  <a:off x="7086600" y="3500996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Oval 113">
                  <a:extLst>
                    <a:ext uri="{FF2B5EF4-FFF2-40B4-BE49-F238E27FC236}">
                      <a16:creationId xmlns:a16="http://schemas.microsoft.com/office/drawing/2014/main" id="{3CEA9381-59FB-BC48-977B-97A75FEC9247}"/>
                    </a:ext>
                  </a:extLst>
                </p:cNvPr>
                <p:cNvSpPr/>
                <p:nvPr/>
              </p:nvSpPr>
              <p:spPr>
                <a:xfrm>
                  <a:off x="7162800" y="3505200"/>
                  <a:ext cx="71996" cy="71996"/>
                </a:xfrm>
                <a:prstGeom prst="ellipse">
                  <a:avLst/>
                </a:prstGeom>
                <a:solidFill>
                  <a:srgbClr val="4E1F00">
                    <a:alpha val="94000"/>
                  </a:srgb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71683">
                    <a:defRPr/>
                  </a:pPr>
                  <a:endParaRPr lang="en-US" sz="100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Rectangle 59">
                  <a:extLst>
                    <a:ext uri="{FF2B5EF4-FFF2-40B4-BE49-F238E27FC236}">
                      <a16:creationId xmlns:a16="http://schemas.microsoft.com/office/drawing/2014/main" id="{8BA88B86-33B9-9A49-B1E4-950FAD90D8A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119355" y="3251283"/>
                  <a:ext cx="469742" cy="29148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NK</a:t>
                  </a:r>
                </a:p>
              </p:txBody>
            </p:sp>
          </p:grpSp>
          <p:grpSp>
            <p:nvGrpSpPr>
              <p:cNvPr id="81" name="Group 10">
                <a:extLst>
                  <a:ext uri="{FF2B5EF4-FFF2-40B4-BE49-F238E27FC236}">
                    <a16:creationId xmlns:a16="http://schemas.microsoft.com/office/drawing/2014/main" id="{954AB725-449D-3441-B994-650527D0DCA4}"/>
                  </a:ext>
                </a:extLst>
              </p:cNvPr>
              <p:cNvGrpSpPr/>
              <p:nvPr/>
            </p:nvGrpSpPr>
            <p:grpSpPr>
              <a:xfrm>
                <a:off x="7696200" y="2514600"/>
                <a:ext cx="629749" cy="762000"/>
                <a:chOff x="7924800" y="3124200"/>
                <a:chExt cx="629749" cy="762000"/>
              </a:xfrm>
            </p:grpSpPr>
            <p:grpSp>
              <p:nvGrpSpPr>
                <p:cNvPr id="122" name="Group 9">
                  <a:extLst>
                    <a:ext uri="{FF2B5EF4-FFF2-40B4-BE49-F238E27FC236}">
                      <a16:creationId xmlns:a16="http://schemas.microsoft.com/office/drawing/2014/main" id="{D9CB8018-3C07-144A-ACBF-F64EC22EAB57}"/>
                    </a:ext>
                  </a:extLst>
                </p:cNvPr>
                <p:cNvGrpSpPr/>
                <p:nvPr/>
              </p:nvGrpSpPr>
              <p:grpSpPr>
                <a:xfrm rot="5400000">
                  <a:off x="7848600" y="3200400"/>
                  <a:ext cx="762000" cy="609600"/>
                  <a:chOff x="7772400" y="685800"/>
                  <a:chExt cx="762000" cy="609600"/>
                </a:xfrm>
              </p:grpSpPr>
              <p:sp>
                <p:nvSpPr>
                  <p:cNvPr id="124" name="Oval 117">
                    <a:extLst>
                      <a:ext uri="{FF2B5EF4-FFF2-40B4-BE49-F238E27FC236}">
                        <a16:creationId xmlns:a16="http://schemas.microsoft.com/office/drawing/2014/main" id="{2F1E6AD9-3BAC-E340-A695-9AD7F2782FC6}"/>
                      </a:ext>
                    </a:extLst>
                  </p:cNvPr>
                  <p:cNvSpPr/>
                  <p:nvPr/>
                </p:nvSpPr>
                <p:spPr>
                  <a:xfrm>
                    <a:off x="7772400" y="685800"/>
                    <a:ext cx="762000" cy="609600"/>
                  </a:xfrm>
                  <a:prstGeom prst="ellipse">
                    <a:avLst/>
                  </a:prstGeom>
                  <a:solidFill>
                    <a:schemeClr val="bg2">
                      <a:lumMod val="60000"/>
                      <a:lumOff val="40000"/>
                      <a:alpha val="91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Oval 116">
                    <a:extLst>
                      <a:ext uri="{FF2B5EF4-FFF2-40B4-BE49-F238E27FC236}">
                        <a16:creationId xmlns:a16="http://schemas.microsoft.com/office/drawing/2014/main" id="{BED5D0AC-6FC3-4E43-89E0-08C050527BDB}"/>
                      </a:ext>
                    </a:extLst>
                  </p:cNvPr>
                  <p:cNvSpPr/>
                  <p:nvPr/>
                </p:nvSpPr>
                <p:spPr>
                  <a:xfrm>
                    <a:off x="8094004" y="762000"/>
                    <a:ext cx="364196" cy="381000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  <a:alpha val="9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3" name="Rectangle 59">
                  <a:extLst>
                    <a:ext uri="{FF2B5EF4-FFF2-40B4-BE49-F238E27FC236}">
                      <a16:creationId xmlns:a16="http://schemas.microsoft.com/office/drawing/2014/main" id="{1ED4A652-5BF1-004D-8A40-BD8E05F01F5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010448" y="3479884"/>
                  <a:ext cx="544101" cy="29148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 err="1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pDC</a:t>
                  </a:r>
                  <a:endParaRPr lang="en-US" sz="584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2" name="Group 22">
                <a:extLst>
                  <a:ext uri="{FF2B5EF4-FFF2-40B4-BE49-F238E27FC236}">
                    <a16:creationId xmlns:a16="http://schemas.microsoft.com/office/drawing/2014/main" id="{113258F5-FB61-DC49-A865-B5335A91CA65}"/>
                  </a:ext>
                </a:extLst>
              </p:cNvPr>
              <p:cNvGrpSpPr/>
              <p:nvPr/>
            </p:nvGrpSpPr>
            <p:grpSpPr>
              <a:xfrm>
                <a:off x="7129507" y="2895600"/>
                <a:ext cx="638689" cy="601192"/>
                <a:chOff x="6748507" y="3276600"/>
                <a:chExt cx="638689" cy="601192"/>
              </a:xfrm>
            </p:grpSpPr>
            <p:grpSp>
              <p:nvGrpSpPr>
                <p:cNvPr id="113" name="Group 21">
                  <a:extLst>
                    <a:ext uri="{FF2B5EF4-FFF2-40B4-BE49-F238E27FC236}">
                      <a16:creationId xmlns:a16="http://schemas.microsoft.com/office/drawing/2014/main" id="{C9AB9867-CF48-0540-A028-DD7A4A11893D}"/>
                    </a:ext>
                  </a:extLst>
                </p:cNvPr>
                <p:cNvGrpSpPr/>
                <p:nvPr/>
              </p:nvGrpSpPr>
              <p:grpSpPr>
                <a:xfrm>
                  <a:off x="7010400" y="3505200"/>
                  <a:ext cx="376796" cy="372592"/>
                  <a:chOff x="7010400" y="3505200"/>
                  <a:chExt cx="376796" cy="372592"/>
                </a:xfrm>
              </p:grpSpPr>
              <p:sp>
                <p:nvSpPr>
                  <p:cNvPr id="115" name="Oval 119">
                    <a:extLst>
                      <a:ext uri="{FF2B5EF4-FFF2-40B4-BE49-F238E27FC236}">
                        <a16:creationId xmlns:a16="http://schemas.microsoft.com/office/drawing/2014/main" id="{D6515A25-7758-5641-ABFF-B4173C14A055}"/>
                      </a:ext>
                    </a:extLst>
                  </p:cNvPr>
                  <p:cNvSpPr/>
                  <p:nvPr/>
                </p:nvSpPr>
                <p:spPr>
                  <a:xfrm>
                    <a:off x="7239000" y="3505200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Oval 120">
                    <a:extLst>
                      <a:ext uri="{FF2B5EF4-FFF2-40B4-BE49-F238E27FC236}">
                        <a16:creationId xmlns:a16="http://schemas.microsoft.com/office/drawing/2014/main" id="{77561DEE-2315-9440-A345-43918012D09A}"/>
                      </a:ext>
                    </a:extLst>
                  </p:cNvPr>
                  <p:cNvSpPr/>
                  <p:nvPr/>
                </p:nvSpPr>
                <p:spPr>
                  <a:xfrm>
                    <a:off x="7090804" y="3505200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7" name="Oval 121">
                    <a:extLst>
                      <a:ext uri="{FF2B5EF4-FFF2-40B4-BE49-F238E27FC236}">
                        <a16:creationId xmlns:a16="http://schemas.microsoft.com/office/drawing/2014/main" id="{5AE3BDA6-B09F-694E-A48A-99777E84ED1F}"/>
                      </a:ext>
                    </a:extLst>
                  </p:cNvPr>
                  <p:cNvSpPr/>
                  <p:nvPr/>
                </p:nvSpPr>
                <p:spPr>
                  <a:xfrm>
                    <a:off x="7010400" y="3505200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Oval 122">
                    <a:extLst>
                      <a:ext uri="{FF2B5EF4-FFF2-40B4-BE49-F238E27FC236}">
                        <a16:creationId xmlns:a16="http://schemas.microsoft.com/office/drawing/2014/main" id="{43157A87-E1E5-2044-B1FC-BC91436A9E26}"/>
                      </a:ext>
                    </a:extLst>
                  </p:cNvPr>
                  <p:cNvSpPr/>
                  <p:nvPr/>
                </p:nvSpPr>
                <p:spPr>
                  <a:xfrm>
                    <a:off x="7162800" y="3657600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9" name="Oval 123">
                    <a:extLst>
                      <a:ext uri="{FF2B5EF4-FFF2-40B4-BE49-F238E27FC236}">
                        <a16:creationId xmlns:a16="http://schemas.microsoft.com/office/drawing/2014/main" id="{81A4D349-B9CA-1543-B27E-03D981DC778F}"/>
                      </a:ext>
                    </a:extLst>
                  </p:cNvPr>
                  <p:cNvSpPr/>
                  <p:nvPr/>
                </p:nvSpPr>
                <p:spPr>
                  <a:xfrm>
                    <a:off x="7315200" y="3653396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Oval 124">
                    <a:extLst>
                      <a:ext uri="{FF2B5EF4-FFF2-40B4-BE49-F238E27FC236}">
                        <a16:creationId xmlns:a16="http://schemas.microsoft.com/office/drawing/2014/main" id="{0BB02A1A-71C1-A24F-B8C3-A299C45D8F58}"/>
                      </a:ext>
                    </a:extLst>
                  </p:cNvPr>
                  <p:cNvSpPr/>
                  <p:nvPr/>
                </p:nvSpPr>
                <p:spPr>
                  <a:xfrm>
                    <a:off x="7162800" y="3805796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Oval 125">
                    <a:extLst>
                      <a:ext uri="{FF2B5EF4-FFF2-40B4-BE49-F238E27FC236}">
                        <a16:creationId xmlns:a16="http://schemas.microsoft.com/office/drawing/2014/main" id="{5682AB35-361E-1844-853E-B88F807FE1F5}"/>
                      </a:ext>
                    </a:extLst>
                  </p:cNvPr>
                  <p:cNvSpPr/>
                  <p:nvPr/>
                </p:nvSpPr>
                <p:spPr>
                  <a:xfrm>
                    <a:off x="7086600" y="3581400"/>
                    <a:ext cx="71996" cy="71996"/>
                  </a:xfrm>
                  <a:prstGeom prst="ellipse">
                    <a:avLst/>
                  </a:prstGeom>
                  <a:solidFill>
                    <a:srgbClr val="A2A300">
                      <a:alpha val="94000"/>
                    </a:srgb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14" name="Rectangle 59">
                  <a:extLst>
                    <a:ext uri="{FF2B5EF4-FFF2-40B4-BE49-F238E27FC236}">
                      <a16:creationId xmlns:a16="http://schemas.microsoft.com/office/drawing/2014/main" id="{636ACEFF-C23F-2745-AF3C-2D192EE7B7E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748507" y="3276600"/>
                  <a:ext cx="597945" cy="29148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IFN-a</a:t>
                  </a:r>
                </a:p>
              </p:txBody>
            </p:sp>
          </p:grpSp>
          <p:grpSp>
            <p:nvGrpSpPr>
              <p:cNvPr id="83" name="Group 24">
                <a:extLst>
                  <a:ext uri="{FF2B5EF4-FFF2-40B4-BE49-F238E27FC236}">
                    <a16:creationId xmlns:a16="http://schemas.microsoft.com/office/drawing/2014/main" id="{012876F9-92B5-8544-B095-A91C3D4717B7}"/>
                  </a:ext>
                </a:extLst>
              </p:cNvPr>
              <p:cNvGrpSpPr/>
              <p:nvPr/>
            </p:nvGrpSpPr>
            <p:grpSpPr>
              <a:xfrm>
                <a:off x="6934200" y="3810000"/>
                <a:ext cx="1002398" cy="300596"/>
                <a:chOff x="6553200" y="4191000"/>
                <a:chExt cx="1002398" cy="300596"/>
              </a:xfrm>
            </p:grpSpPr>
            <p:sp>
              <p:nvSpPr>
                <p:cNvPr id="104" name="Rectangle 59">
                  <a:extLst>
                    <a:ext uri="{FF2B5EF4-FFF2-40B4-BE49-F238E27FC236}">
                      <a16:creationId xmlns:a16="http://schemas.microsoft.com/office/drawing/2014/main" id="{18B2600D-D323-0946-AB75-3C22C0071B2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970471" y="4191000"/>
                  <a:ext cx="585127" cy="29148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IL1-b</a:t>
                  </a:r>
                </a:p>
              </p:txBody>
            </p:sp>
            <p:grpSp>
              <p:nvGrpSpPr>
                <p:cNvPr id="105" name="Group 20">
                  <a:extLst>
                    <a:ext uri="{FF2B5EF4-FFF2-40B4-BE49-F238E27FC236}">
                      <a16:creationId xmlns:a16="http://schemas.microsoft.com/office/drawing/2014/main" id="{622E0A2C-026E-F14E-8173-60030EA275B1}"/>
                    </a:ext>
                  </a:extLst>
                </p:cNvPr>
                <p:cNvGrpSpPr/>
                <p:nvPr/>
              </p:nvGrpSpPr>
              <p:grpSpPr>
                <a:xfrm>
                  <a:off x="6553200" y="4191000"/>
                  <a:ext cx="376796" cy="300596"/>
                  <a:chOff x="7162800" y="4504208"/>
                  <a:chExt cx="376796" cy="300596"/>
                </a:xfrm>
              </p:grpSpPr>
              <p:sp>
                <p:nvSpPr>
                  <p:cNvPr id="106" name="Oval 128">
                    <a:extLst>
                      <a:ext uri="{FF2B5EF4-FFF2-40B4-BE49-F238E27FC236}">
                        <a16:creationId xmlns:a16="http://schemas.microsoft.com/office/drawing/2014/main" id="{D5348734-F84B-EF45-9002-2A4B2CB522DD}"/>
                      </a:ext>
                    </a:extLst>
                  </p:cNvPr>
                  <p:cNvSpPr/>
                  <p:nvPr/>
                </p:nvSpPr>
                <p:spPr>
                  <a:xfrm>
                    <a:off x="7391400" y="45042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Oval 129">
                    <a:extLst>
                      <a:ext uri="{FF2B5EF4-FFF2-40B4-BE49-F238E27FC236}">
                        <a16:creationId xmlns:a16="http://schemas.microsoft.com/office/drawing/2014/main" id="{17AF8565-ECD3-BC4F-8EF0-0C3DF6AA2D8A}"/>
                      </a:ext>
                    </a:extLst>
                  </p:cNvPr>
                  <p:cNvSpPr/>
                  <p:nvPr/>
                </p:nvSpPr>
                <p:spPr>
                  <a:xfrm>
                    <a:off x="7243204" y="45042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Oval 130">
                    <a:extLst>
                      <a:ext uri="{FF2B5EF4-FFF2-40B4-BE49-F238E27FC236}">
                        <a16:creationId xmlns:a16="http://schemas.microsoft.com/office/drawing/2014/main" id="{C0515EEE-883D-9D4A-BDD4-741A89943485}"/>
                      </a:ext>
                    </a:extLst>
                  </p:cNvPr>
                  <p:cNvSpPr/>
                  <p:nvPr/>
                </p:nvSpPr>
                <p:spPr>
                  <a:xfrm>
                    <a:off x="7162800" y="45042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9" name="Oval 131">
                    <a:extLst>
                      <a:ext uri="{FF2B5EF4-FFF2-40B4-BE49-F238E27FC236}">
                        <a16:creationId xmlns:a16="http://schemas.microsoft.com/office/drawing/2014/main" id="{7A7D49F8-2D69-0C4B-ACCB-91B75BBE6B26}"/>
                      </a:ext>
                    </a:extLst>
                  </p:cNvPr>
                  <p:cNvSpPr/>
                  <p:nvPr/>
                </p:nvSpPr>
                <p:spPr>
                  <a:xfrm>
                    <a:off x="7315200" y="46566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Oval 132">
                    <a:extLst>
                      <a:ext uri="{FF2B5EF4-FFF2-40B4-BE49-F238E27FC236}">
                        <a16:creationId xmlns:a16="http://schemas.microsoft.com/office/drawing/2014/main" id="{0F1AEB02-056A-E94B-B483-4815759227B2}"/>
                      </a:ext>
                    </a:extLst>
                  </p:cNvPr>
                  <p:cNvSpPr/>
                  <p:nvPr/>
                </p:nvSpPr>
                <p:spPr>
                  <a:xfrm>
                    <a:off x="7467600" y="4652404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Oval 133">
                    <a:extLst>
                      <a:ext uri="{FF2B5EF4-FFF2-40B4-BE49-F238E27FC236}">
                        <a16:creationId xmlns:a16="http://schemas.microsoft.com/office/drawing/2014/main" id="{09C008F6-4EAC-3A4D-B463-A5593C570A36}"/>
                      </a:ext>
                    </a:extLst>
                  </p:cNvPr>
                  <p:cNvSpPr/>
                  <p:nvPr/>
                </p:nvSpPr>
                <p:spPr>
                  <a:xfrm>
                    <a:off x="7395604" y="47328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Oval 134">
                    <a:extLst>
                      <a:ext uri="{FF2B5EF4-FFF2-40B4-BE49-F238E27FC236}">
                        <a16:creationId xmlns:a16="http://schemas.microsoft.com/office/drawing/2014/main" id="{42E710F8-4109-FF4B-914A-0AAE2AF6A410}"/>
                      </a:ext>
                    </a:extLst>
                  </p:cNvPr>
                  <p:cNvSpPr/>
                  <p:nvPr/>
                </p:nvSpPr>
                <p:spPr>
                  <a:xfrm>
                    <a:off x="7239000" y="4580408"/>
                    <a:ext cx="71996" cy="71996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alpha val="94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84" name="Group 25">
                <a:extLst>
                  <a:ext uri="{FF2B5EF4-FFF2-40B4-BE49-F238E27FC236}">
                    <a16:creationId xmlns:a16="http://schemas.microsoft.com/office/drawing/2014/main" id="{822C09DE-E003-FC44-9D07-586EFEF7A188}"/>
                  </a:ext>
                </a:extLst>
              </p:cNvPr>
              <p:cNvGrpSpPr/>
              <p:nvPr/>
            </p:nvGrpSpPr>
            <p:grpSpPr>
              <a:xfrm>
                <a:off x="6812735" y="4191000"/>
                <a:ext cx="469744" cy="520087"/>
                <a:chOff x="6431735" y="4572000"/>
                <a:chExt cx="469744" cy="520087"/>
              </a:xfrm>
            </p:grpSpPr>
            <p:grpSp>
              <p:nvGrpSpPr>
                <p:cNvPr id="95" name="Group 135">
                  <a:extLst>
                    <a:ext uri="{FF2B5EF4-FFF2-40B4-BE49-F238E27FC236}">
                      <a16:creationId xmlns:a16="http://schemas.microsoft.com/office/drawing/2014/main" id="{F23E981B-F445-0344-AD26-43C36D70DF6F}"/>
                    </a:ext>
                  </a:extLst>
                </p:cNvPr>
                <p:cNvGrpSpPr/>
                <p:nvPr/>
              </p:nvGrpSpPr>
              <p:grpSpPr>
                <a:xfrm flipH="1">
                  <a:off x="6477000" y="4572000"/>
                  <a:ext cx="376796" cy="224396"/>
                  <a:chOff x="7162800" y="4504208"/>
                  <a:chExt cx="376796" cy="224396"/>
                </a:xfrm>
                <a:solidFill>
                  <a:schemeClr val="accent6">
                    <a:lumMod val="75000"/>
                  </a:schemeClr>
                </a:solidFill>
              </p:grpSpPr>
              <p:sp>
                <p:nvSpPr>
                  <p:cNvPr id="97" name="Oval 136">
                    <a:extLst>
                      <a:ext uri="{FF2B5EF4-FFF2-40B4-BE49-F238E27FC236}">
                        <a16:creationId xmlns:a16="http://schemas.microsoft.com/office/drawing/2014/main" id="{2CCA05B0-11FF-2147-ACFB-79A56978B92F}"/>
                      </a:ext>
                    </a:extLst>
                  </p:cNvPr>
                  <p:cNvSpPr/>
                  <p:nvPr/>
                </p:nvSpPr>
                <p:spPr>
                  <a:xfrm>
                    <a:off x="7391400" y="4504208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8" name="Oval 137">
                    <a:extLst>
                      <a:ext uri="{FF2B5EF4-FFF2-40B4-BE49-F238E27FC236}">
                        <a16:creationId xmlns:a16="http://schemas.microsoft.com/office/drawing/2014/main" id="{3EDC84E5-E6BF-E94E-8701-998FC8F505DE}"/>
                      </a:ext>
                    </a:extLst>
                  </p:cNvPr>
                  <p:cNvSpPr/>
                  <p:nvPr/>
                </p:nvSpPr>
                <p:spPr>
                  <a:xfrm>
                    <a:off x="7243204" y="4504208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9" name="Oval 138">
                    <a:extLst>
                      <a:ext uri="{FF2B5EF4-FFF2-40B4-BE49-F238E27FC236}">
                        <a16:creationId xmlns:a16="http://schemas.microsoft.com/office/drawing/2014/main" id="{91532767-CA76-3E4E-B030-4BA701D2BCFC}"/>
                      </a:ext>
                    </a:extLst>
                  </p:cNvPr>
                  <p:cNvSpPr/>
                  <p:nvPr/>
                </p:nvSpPr>
                <p:spPr>
                  <a:xfrm>
                    <a:off x="7162800" y="4504208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Oval 139">
                    <a:extLst>
                      <a:ext uri="{FF2B5EF4-FFF2-40B4-BE49-F238E27FC236}">
                        <a16:creationId xmlns:a16="http://schemas.microsoft.com/office/drawing/2014/main" id="{54D35301-8AE1-4E4F-A656-F53D542A7462}"/>
                      </a:ext>
                    </a:extLst>
                  </p:cNvPr>
                  <p:cNvSpPr/>
                  <p:nvPr/>
                </p:nvSpPr>
                <p:spPr>
                  <a:xfrm>
                    <a:off x="7315200" y="4656608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Oval 140">
                    <a:extLst>
                      <a:ext uri="{FF2B5EF4-FFF2-40B4-BE49-F238E27FC236}">
                        <a16:creationId xmlns:a16="http://schemas.microsoft.com/office/drawing/2014/main" id="{F2E75D1D-BC97-F04F-A8BD-C6497A738B15}"/>
                      </a:ext>
                    </a:extLst>
                  </p:cNvPr>
                  <p:cNvSpPr/>
                  <p:nvPr/>
                </p:nvSpPr>
                <p:spPr>
                  <a:xfrm>
                    <a:off x="7467600" y="4652404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Oval 141">
                    <a:extLst>
                      <a:ext uri="{FF2B5EF4-FFF2-40B4-BE49-F238E27FC236}">
                        <a16:creationId xmlns:a16="http://schemas.microsoft.com/office/drawing/2014/main" id="{3B05199A-2472-1A42-9FA5-4ADCB22EACCF}"/>
                      </a:ext>
                    </a:extLst>
                  </p:cNvPr>
                  <p:cNvSpPr/>
                  <p:nvPr/>
                </p:nvSpPr>
                <p:spPr>
                  <a:xfrm>
                    <a:off x="7391400" y="4584612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Oval 142">
                    <a:extLst>
                      <a:ext uri="{FF2B5EF4-FFF2-40B4-BE49-F238E27FC236}">
                        <a16:creationId xmlns:a16="http://schemas.microsoft.com/office/drawing/2014/main" id="{CF906143-9667-CB40-A90C-45A5B164FB99}"/>
                      </a:ext>
                    </a:extLst>
                  </p:cNvPr>
                  <p:cNvSpPr/>
                  <p:nvPr/>
                </p:nvSpPr>
                <p:spPr>
                  <a:xfrm>
                    <a:off x="7239000" y="4580408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96" name="Rectangle 59">
                  <a:extLst>
                    <a:ext uri="{FF2B5EF4-FFF2-40B4-BE49-F238E27FC236}">
                      <a16:creationId xmlns:a16="http://schemas.microsoft.com/office/drawing/2014/main" id="{3D26F764-596D-634B-9E6C-40F91ED1195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431735" y="4800601"/>
                  <a:ext cx="469744" cy="29148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IL6</a:t>
                  </a:r>
                </a:p>
              </p:txBody>
            </p:sp>
          </p:grpSp>
          <p:grpSp>
            <p:nvGrpSpPr>
              <p:cNvPr id="85" name="Group 26">
                <a:extLst>
                  <a:ext uri="{FF2B5EF4-FFF2-40B4-BE49-F238E27FC236}">
                    <a16:creationId xmlns:a16="http://schemas.microsoft.com/office/drawing/2014/main" id="{96644D25-A3C2-7C4B-978B-01E0FC1A8D1C}"/>
                  </a:ext>
                </a:extLst>
              </p:cNvPr>
              <p:cNvGrpSpPr/>
              <p:nvPr/>
            </p:nvGrpSpPr>
            <p:grpSpPr>
              <a:xfrm>
                <a:off x="7047149" y="2286000"/>
                <a:ext cx="610442" cy="601192"/>
                <a:chOff x="6628850" y="2743200"/>
                <a:chExt cx="605946" cy="601192"/>
              </a:xfrm>
            </p:grpSpPr>
            <p:grpSp>
              <p:nvGrpSpPr>
                <p:cNvPr id="86" name="Group 148">
                  <a:extLst>
                    <a:ext uri="{FF2B5EF4-FFF2-40B4-BE49-F238E27FC236}">
                      <a16:creationId xmlns:a16="http://schemas.microsoft.com/office/drawing/2014/main" id="{D365DE11-27B5-1E45-A6FB-C13476BDFF7D}"/>
                    </a:ext>
                  </a:extLst>
                </p:cNvPr>
                <p:cNvGrpSpPr/>
                <p:nvPr/>
              </p:nvGrpSpPr>
              <p:grpSpPr>
                <a:xfrm>
                  <a:off x="6858000" y="2971800"/>
                  <a:ext cx="376796" cy="372592"/>
                  <a:chOff x="7010400" y="3505200"/>
                  <a:chExt cx="376796" cy="372592"/>
                </a:xfrm>
                <a:solidFill>
                  <a:srgbClr val="901018"/>
                </a:solidFill>
              </p:grpSpPr>
              <p:sp>
                <p:nvSpPr>
                  <p:cNvPr id="88" name="Oval 150">
                    <a:extLst>
                      <a:ext uri="{FF2B5EF4-FFF2-40B4-BE49-F238E27FC236}">
                        <a16:creationId xmlns:a16="http://schemas.microsoft.com/office/drawing/2014/main" id="{7FAC3C89-36B1-124B-88B6-97066590F304}"/>
                      </a:ext>
                    </a:extLst>
                  </p:cNvPr>
                  <p:cNvSpPr/>
                  <p:nvPr/>
                </p:nvSpPr>
                <p:spPr>
                  <a:xfrm>
                    <a:off x="7239000" y="3505200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9" name="Oval 151">
                    <a:extLst>
                      <a:ext uri="{FF2B5EF4-FFF2-40B4-BE49-F238E27FC236}">
                        <a16:creationId xmlns:a16="http://schemas.microsoft.com/office/drawing/2014/main" id="{432D8525-BF42-4F43-BBFE-F8D20262DAA2}"/>
                      </a:ext>
                    </a:extLst>
                  </p:cNvPr>
                  <p:cNvSpPr/>
                  <p:nvPr/>
                </p:nvSpPr>
                <p:spPr>
                  <a:xfrm>
                    <a:off x="7090804" y="3505200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0" name="Oval 152">
                    <a:extLst>
                      <a:ext uri="{FF2B5EF4-FFF2-40B4-BE49-F238E27FC236}">
                        <a16:creationId xmlns:a16="http://schemas.microsoft.com/office/drawing/2014/main" id="{1BBED5F0-23B5-2B4F-BB70-91F585AC7D13}"/>
                      </a:ext>
                    </a:extLst>
                  </p:cNvPr>
                  <p:cNvSpPr/>
                  <p:nvPr/>
                </p:nvSpPr>
                <p:spPr>
                  <a:xfrm>
                    <a:off x="7010400" y="3505200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Oval 153">
                    <a:extLst>
                      <a:ext uri="{FF2B5EF4-FFF2-40B4-BE49-F238E27FC236}">
                        <a16:creationId xmlns:a16="http://schemas.microsoft.com/office/drawing/2014/main" id="{5C2F323E-5FE3-4844-9BEE-F18BEBA85DA1}"/>
                      </a:ext>
                    </a:extLst>
                  </p:cNvPr>
                  <p:cNvSpPr/>
                  <p:nvPr/>
                </p:nvSpPr>
                <p:spPr>
                  <a:xfrm>
                    <a:off x="7162800" y="3657600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2" name="Oval 154">
                    <a:extLst>
                      <a:ext uri="{FF2B5EF4-FFF2-40B4-BE49-F238E27FC236}">
                        <a16:creationId xmlns:a16="http://schemas.microsoft.com/office/drawing/2014/main" id="{C003513F-3466-384E-83F5-17578077AAE1}"/>
                      </a:ext>
                    </a:extLst>
                  </p:cNvPr>
                  <p:cNvSpPr/>
                  <p:nvPr/>
                </p:nvSpPr>
                <p:spPr>
                  <a:xfrm>
                    <a:off x="7315200" y="3653396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3" name="Oval 155">
                    <a:extLst>
                      <a:ext uri="{FF2B5EF4-FFF2-40B4-BE49-F238E27FC236}">
                        <a16:creationId xmlns:a16="http://schemas.microsoft.com/office/drawing/2014/main" id="{E047A7B3-DDA1-144F-BC3F-94E77E1D142C}"/>
                      </a:ext>
                    </a:extLst>
                  </p:cNvPr>
                  <p:cNvSpPr/>
                  <p:nvPr/>
                </p:nvSpPr>
                <p:spPr>
                  <a:xfrm>
                    <a:off x="7162800" y="3805796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4" name="Oval 156">
                    <a:extLst>
                      <a:ext uri="{FF2B5EF4-FFF2-40B4-BE49-F238E27FC236}">
                        <a16:creationId xmlns:a16="http://schemas.microsoft.com/office/drawing/2014/main" id="{F4E0C803-A958-8346-9101-4BBBF09F4189}"/>
                      </a:ext>
                    </a:extLst>
                  </p:cNvPr>
                  <p:cNvSpPr/>
                  <p:nvPr/>
                </p:nvSpPr>
                <p:spPr>
                  <a:xfrm>
                    <a:off x="7086600" y="3581400"/>
                    <a:ext cx="71996" cy="7199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571683">
                      <a:defRPr/>
                    </a:pPr>
                    <a:endParaRPr lang="en-US" sz="1000">
                      <a:solidFill>
                        <a:prstClr val="whit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87" name="Rectangle 59">
                  <a:extLst>
                    <a:ext uri="{FF2B5EF4-FFF2-40B4-BE49-F238E27FC236}">
                      <a16:creationId xmlns:a16="http://schemas.microsoft.com/office/drawing/2014/main" id="{090A8427-CFB2-F344-91B1-588B4E6E238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628850" y="2743200"/>
                  <a:ext cx="532459" cy="29148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IL12</a:t>
                  </a:r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9685B8D-4248-F645-836C-E552BFC1A3F8}"/>
                </a:ext>
              </a:extLst>
            </p:cNvPr>
            <p:cNvGrpSpPr/>
            <p:nvPr/>
          </p:nvGrpSpPr>
          <p:grpSpPr>
            <a:xfrm>
              <a:off x="1417003" y="2140084"/>
              <a:ext cx="1027503" cy="828224"/>
              <a:chOff x="6072289" y="4338126"/>
              <a:chExt cx="1027503" cy="828224"/>
            </a:xfrm>
          </p:grpSpPr>
          <p:sp>
            <p:nvSpPr>
              <p:cNvPr id="46" name="Rectangle 176">
                <a:extLst>
                  <a:ext uri="{FF2B5EF4-FFF2-40B4-BE49-F238E27FC236}">
                    <a16:creationId xmlns:a16="http://schemas.microsoft.com/office/drawing/2014/main" id="{F829EF52-2376-6541-B985-990BF6B5F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3250" y="4539426"/>
                <a:ext cx="34895" cy="454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/>
              <a:p>
                <a:pPr defTabSz="571683">
                  <a:defRPr/>
                </a:pPr>
                <a:endParaRPr lang="en-US" sz="834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 Box 87">
                <a:extLst>
                  <a:ext uri="{FF2B5EF4-FFF2-40B4-BE49-F238E27FC236}">
                    <a16:creationId xmlns:a16="http://schemas.microsoft.com/office/drawing/2014/main" id="{134864F3-44BD-BE4E-8B52-F1D87C7A92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94787" y="4572209"/>
                <a:ext cx="330540" cy="169277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093B34"/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571683">
                  <a:defRPr/>
                </a:pPr>
                <a:r>
                  <a:rPr lang="en-US" sz="5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PD-1</a:t>
                </a:r>
              </a:p>
            </p:txBody>
          </p:sp>
          <p:grpSp>
            <p:nvGrpSpPr>
              <p:cNvPr id="48" name="Group 19">
                <a:extLst>
                  <a:ext uri="{FF2B5EF4-FFF2-40B4-BE49-F238E27FC236}">
                    <a16:creationId xmlns:a16="http://schemas.microsoft.com/office/drawing/2014/main" id="{D917026E-FFF8-8340-A4E7-34B1B7FB003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582231" y="4530774"/>
                <a:ext cx="517561" cy="610690"/>
                <a:chOff x="4498451" y="5471569"/>
                <a:chExt cx="463705" cy="547078"/>
              </a:xfrm>
            </p:grpSpPr>
            <p:pic>
              <p:nvPicPr>
                <p:cNvPr id="68" name="Picture 26">
                  <a:extLst>
                    <a:ext uri="{FF2B5EF4-FFF2-40B4-BE49-F238E27FC236}">
                      <a16:creationId xmlns:a16="http://schemas.microsoft.com/office/drawing/2014/main" id="{CE0153A2-4104-4345-A65D-FD8A8775F9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038" r="7924" b="1923"/>
                <a:stretch>
                  <a:fillRect/>
                </a:stretch>
              </p:blipFill>
              <p:spPr bwMode="auto">
                <a:xfrm>
                  <a:off x="4498451" y="5617593"/>
                  <a:ext cx="398142" cy="4010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9" name="Rectangle 80">
                  <a:extLst>
                    <a:ext uri="{FF2B5EF4-FFF2-40B4-BE49-F238E27FC236}">
                      <a16:creationId xmlns:a16="http://schemas.microsoft.com/office/drawing/2014/main" id="{3A72F8D5-F2AB-3347-88BE-4FB03EBF1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0859" y="5769138"/>
                  <a:ext cx="131600" cy="800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Rectangle 86">
                  <a:extLst>
                    <a:ext uri="{FF2B5EF4-FFF2-40B4-BE49-F238E27FC236}">
                      <a16:creationId xmlns:a16="http://schemas.microsoft.com/office/drawing/2014/main" id="{C111D0F8-9239-2849-AD23-59EBBEB989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6127" y="5471295"/>
                  <a:ext cx="129822" cy="889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667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AutoShape 88">
                  <a:extLst>
                    <a:ext uri="{FF2B5EF4-FFF2-40B4-BE49-F238E27FC236}">
                      <a16:creationId xmlns:a16="http://schemas.microsoft.com/office/drawing/2014/main" id="{041261AB-7F31-3448-9AD4-5DF158F3EBB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20713462" flipH="1">
                  <a:off x="4617453" y="5498856"/>
                  <a:ext cx="32011" cy="172482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008000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AutoShape 89">
                  <a:extLst>
                    <a:ext uri="{FF2B5EF4-FFF2-40B4-BE49-F238E27FC236}">
                      <a16:creationId xmlns:a16="http://schemas.microsoft.com/office/drawing/2014/main" id="{D131936A-8D1E-AA48-B41D-52E8BFBED63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693607">
                  <a:off x="4759723" y="5497078"/>
                  <a:ext cx="30232" cy="171594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008000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9" name="Rectangle 59">
                <a:extLst>
                  <a:ext uri="{FF2B5EF4-FFF2-40B4-BE49-F238E27FC236}">
                    <a16:creationId xmlns:a16="http://schemas.microsoft.com/office/drawing/2014/main" id="{66F3F3D3-6ACD-6940-A69A-DEF978317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2581" y="4810342"/>
                <a:ext cx="399468" cy="272126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rgbClr val="5C0000"/>
                </a:prst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571683">
                  <a:defRPr/>
                </a:pPr>
                <a:r>
                  <a:rPr lang="en-US" sz="584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CD8+ </a:t>
                </a:r>
              </a:p>
              <a:p>
                <a:pPr algn="ctr" defTabSz="571683">
                  <a:defRPr/>
                </a:pPr>
                <a:r>
                  <a:rPr lang="en-US" sz="584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 cell</a:t>
                </a:r>
              </a:p>
            </p:txBody>
          </p:sp>
          <p:grpSp>
            <p:nvGrpSpPr>
              <p:cNvPr id="50" name="Group 8">
                <a:extLst>
                  <a:ext uri="{FF2B5EF4-FFF2-40B4-BE49-F238E27FC236}">
                    <a16:creationId xmlns:a16="http://schemas.microsoft.com/office/drawing/2014/main" id="{66280A68-60A5-ED49-9746-94D2523531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72289" y="4555660"/>
                <a:ext cx="517561" cy="610690"/>
                <a:chOff x="3668415" y="5078711"/>
                <a:chExt cx="827821" cy="976572"/>
              </a:xfrm>
            </p:grpSpPr>
            <p:grpSp>
              <p:nvGrpSpPr>
                <p:cNvPr id="61" name="Group 19">
                  <a:extLst>
                    <a:ext uri="{FF2B5EF4-FFF2-40B4-BE49-F238E27FC236}">
                      <a16:creationId xmlns:a16="http://schemas.microsoft.com/office/drawing/2014/main" id="{FA46E486-B266-7A47-8C47-8B4C0841A16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3668415" y="5078711"/>
                  <a:ext cx="827821" cy="976572"/>
                  <a:chOff x="4498451" y="5471569"/>
                  <a:chExt cx="463705" cy="547078"/>
                </a:xfrm>
              </p:grpSpPr>
              <p:pic>
                <p:nvPicPr>
                  <p:cNvPr id="63" name="Picture 26">
                    <a:extLst>
                      <a:ext uri="{FF2B5EF4-FFF2-40B4-BE49-F238E27FC236}">
                        <a16:creationId xmlns:a16="http://schemas.microsoft.com/office/drawing/2014/main" id="{C8FB4A0A-D80D-9F48-AB62-E3F825C6EE6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duotone>
                      <a:schemeClr val="accent5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6038" r="7924" b="1923"/>
                  <a:stretch>
                    <a:fillRect/>
                  </a:stretch>
                </p:blipFill>
                <p:spPr bwMode="auto">
                  <a:xfrm>
                    <a:off x="4498451" y="5617593"/>
                    <a:ext cx="398142" cy="401054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4" name="Rectangle 80">
                    <a:extLst>
                      <a:ext uri="{FF2B5EF4-FFF2-40B4-BE49-F238E27FC236}">
                        <a16:creationId xmlns:a16="http://schemas.microsoft.com/office/drawing/2014/main" id="{ADE675ED-BD64-4848-860E-E4536BCB0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30859" y="5769138"/>
                    <a:ext cx="131600" cy="8001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anchor="ctr"/>
                  <a:lstStyle/>
                  <a:p>
                    <a:pPr defTabSz="571683">
                      <a:defRPr/>
                    </a:pPr>
                    <a:endParaRPr lang="en-US" sz="834" b="1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Rectangle 86">
                    <a:extLst>
                      <a:ext uri="{FF2B5EF4-FFF2-40B4-BE49-F238E27FC236}">
                        <a16:creationId xmlns:a16="http://schemas.microsoft.com/office/drawing/2014/main" id="{17838374-68C5-FD4A-8525-0D23A16C7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36127" y="5471295"/>
                    <a:ext cx="129822" cy="889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anchor="ctr"/>
                  <a:lstStyle/>
                  <a:p>
                    <a:pPr defTabSz="571683">
                      <a:defRPr/>
                    </a:pPr>
                    <a:endParaRPr lang="en-US" sz="667" b="1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" name="AutoShape 88">
                    <a:extLst>
                      <a:ext uri="{FF2B5EF4-FFF2-40B4-BE49-F238E27FC236}">
                        <a16:creationId xmlns:a16="http://schemas.microsoft.com/office/drawing/2014/main" id="{6DBA320E-8FD0-294E-8741-B8C5DB93395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rot="20713462" flipH="1">
                    <a:off x="4617453" y="5498856"/>
                    <a:ext cx="32011" cy="172482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008000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571683">
                      <a:defRPr/>
                    </a:pPr>
                    <a:endParaRPr lang="en-US" sz="834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7" name="AutoShape 89">
                    <a:extLst>
                      <a:ext uri="{FF2B5EF4-FFF2-40B4-BE49-F238E27FC236}">
                        <a16:creationId xmlns:a16="http://schemas.microsoft.com/office/drawing/2014/main" id="{82FA5CD2-C311-8143-9530-B463FEF4A01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rot="693607">
                    <a:off x="4759723" y="5497078"/>
                    <a:ext cx="30232" cy="171594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008000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571683">
                      <a:defRPr/>
                    </a:pPr>
                    <a:endParaRPr lang="en-US" sz="834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2" name="Rectangle 59">
                  <a:extLst>
                    <a:ext uri="{FF2B5EF4-FFF2-40B4-BE49-F238E27FC236}">
                      <a16:creationId xmlns:a16="http://schemas.microsoft.com/office/drawing/2014/main" id="{F1E865C1-24EF-C24B-865E-A806419559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6960" y="5525776"/>
                  <a:ext cx="638935" cy="43516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CD4+ </a:t>
                  </a:r>
                </a:p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 cell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AA1B883E-6D26-9041-ABB4-0D552A699F2D}"/>
                  </a:ext>
                </a:extLst>
              </p:cNvPr>
              <p:cNvGrpSpPr/>
              <p:nvPr/>
            </p:nvGrpSpPr>
            <p:grpSpPr>
              <a:xfrm>
                <a:off x="6145124" y="4338126"/>
                <a:ext cx="813379" cy="177920"/>
                <a:chOff x="6187328" y="4295922"/>
                <a:chExt cx="813379" cy="177920"/>
              </a:xfrm>
            </p:grpSpPr>
            <p:pic>
              <p:nvPicPr>
                <p:cNvPr id="53" name="Picture 63">
                  <a:extLst>
                    <a:ext uri="{FF2B5EF4-FFF2-40B4-BE49-F238E27FC236}">
                      <a16:creationId xmlns:a16="http://schemas.microsoft.com/office/drawing/2014/main" id="{FDB1F458-5A20-9D4B-BA05-7FB005CEF3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290" r="3114" b="55061"/>
                <a:stretch>
                  <a:fillRect/>
                </a:stretch>
              </p:blipFill>
              <p:spPr bwMode="auto">
                <a:xfrm>
                  <a:off x="6571475" y="4318649"/>
                  <a:ext cx="109209" cy="12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63">
                  <a:extLst>
                    <a:ext uri="{FF2B5EF4-FFF2-40B4-BE49-F238E27FC236}">
                      <a16:creationId xmlns:a16="http://schemas.microsoft.com/office/drawing/2014/main" id="{3501966C-8E43-494C-B193-31097A3031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290" r="3114" b="55061"/>
                <a:stretch>
                  <a:fillRect/>
                </a:stretch>
              </p:blipFill>
              <p:spPr bwMode="auto">
                <a:xfrm>
                  <a:off x="6739098" y="4315196"/>
                  <a:ext cx="109209" cy="12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Picture 63">
                  <a:extLst>
                    <a:ext uri="{FF2B5EF4-FFF2-40B4-BE49-F238E27FC236}">
                      <a16:creationId xmlns:a16="http://schemas.microsoft.com/office/drawing/2014/main" id="{B7E37D89-D18B-0E4B-934D-5D65492464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290" r="3114" b="55061"/>
                <a:stretch>
                  <a:fillRect/>
                </a:stretch>
              </p:blipFill>
              <p:spPr bwMode="auto">
                <a:xfrm>
                  <a:off x="6187328" y="4321896"/>
                  <a:ext cx="109209" cy="12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Picture 63">
                  <a:extLst>
                    <a:ext uri="{FF2B5EF4-FFF2-40B4-BE49-F238E27FC236}">
                      <a16:creationId xmlns:a16="http://schemas.microsoft.com/office/drawing/2014/main" id="{4AEA3914-28C2-F74C-93ED-BAB8F370AB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290" r="3114" b="55061"/>
                <a:stretch>
                  <a:fillRect/>
                </a:stretch>
              </p:blipFill>
              <p:spPr bwMode="auto">
                <a:xfrm>
                  <a:off x="6345848" y="4295922"/>
                  <a:ext cx="109209" cy="12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7" name="Rectangle 175">
                  <a:extLst>
                    <a:ext uri="{FF2B5EF4-FFF2-40B4-BE49-F238E27FC236}">
                      <a16:creationId xmlns:a16="http://schemas.microsoft.com/office/drawing/2014/main" id="{D5657723-C9BC-DF43-B1D6-AA0A7B435E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2748" y="4438128"/>
                  <a:ext cx="35541" cy="357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Rectangle 177">
                  <a:extLst>
                    <a:ext uri="{FF2B5EF4-FFF2-40B4-BE49-F238E27FC236}">
                      <a16:creationId xmlns:a16="http://schemas.microsoft.com/office/drawing/2014/main" id="{C4C3FC2C-DA3C-BA4F-B5B9-0BAC907D44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31990" y="4417349"/>
                  <a:ext cx="35541" cy="337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Rectangle 178">
                  <a:extLst>
                    <a:ext uri="{FF2B5EF4-FFF2-40B4-BE49-F238E27FC236}">
                      <a16:creationId xmlns:a16="http://schemas.microsoft.com/office/drawing/2014/main" id="{BFA44600-37E4-5F41-AE74-D0DAD31BB9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35383" y="4434881"/>
                  <a:ext cx="38773" cy="357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defTabSz="571683">
                    <a:defRPr/>
                  </a:pPr>
                  <a:endParaRPr lang="en-US" sz="834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60" name="Picture 63">
                  <a:extLst>
                    <a:ext uri="{FF2B5EF4-FFF2-40B4-BE49-F238E27FC236}">
                      <a16:creationId xmlns:a16="http://schemas.microsoft.com/office/drawing/2014/main" id="{F0E1FA43-90F5-2B49-A50F-A532BC540B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290" r="3114" b="55061"/>
                <a:stretch>
                  <a:fillRect/>
                </a:stretch>
              </p:blipFill>
              <p:spPr bwMode="auto">
                <a:xfrm>
                  <a:off x="6891498" y="4312853"/>
                  <a:ext cx="109209" cy="12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731E395-E05C-6F4A-9149-AD59370C16DB}"/>
                </a:ext>
              </a:extLst>
            </p:cNvPr>
            <p:cNvGrpSpPr/>
            <p:nvPr/>
          </p:nvGrpSpPr>
          <p:grpSpPr>
            <a:xfrm>
              <a:off x="2687895" y="1896771"/>
              <a:ext cx="537355" cy="1018595"/>
              <a:chOff x="8271652" y="4122949"/>
              <a:chExt cx="537355" cy="1018595"/>
            </a:xfrm>
          </p:grpSpPr>
          <p:pic>
            <p:nvPicPr>
              <p:cNvPr id="31" name="Picture 58">
                <a:extLst>
                  <a:ext uri="{FF2B5EF4-FFF2-40B4-BE49-F238E27FC236}">
                    <a16:creationId xmlns:a16="http://schemas.microsoft.com/office/drawing/2014/main" id="{8DA08EAE-608E-F249-85F2-0CA98CD4B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71652" y="4288448"/>
                <a:ext cx="252000" cy="2290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58">
                <a:extLst>
                  <a:ext uri="{FF2B5EF4-FFF2-40B4-BE49-F238E27FC236}">
                    <a16:creationId xmlns:a16="http://schemas.microsoft.com/office/drawing/2014/main" id="{0BC11824-93BD-E447-B281-73B51488CB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57007" y="4294393"/>
                <a:ext cx="252000" cy="229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559B315E-4958-944A-80A5-EA3FCB2B06B0}"/>
                  </a:ext>
                </a:extLst>
              </p:cNvPr>
              <p:cNvGrpSpPr/>
              <p:nvPr/>
            </p:nvGrpSpPr>
            <p:grpSpPr>
              <a:xfrm>
                <a:off x="8501822" y="4681057"/>
                <a:ext cx="93841" cy="125753"/>
                <a:chOff x="8627412" y="4581920"/>
                <a:chExt cx="93841" cy="125753"/>
              </a:xfrm>
            </p:grpSpPr>
            <p:sp>
              <p:nvSpPr>
                <p:cNvPr id="40" name="Line 45">
                  <a:extLst>
                    <a:ext uri="{FF2B5EF4-FFF2-40B4-BE49-F238E27FC236}">
                      <a16:creationId xmlns:a16="http://schemas.microsoft.com/office/drawing/2014/main" id="{2DA53211-0C13-1E48-85AC-AAA598FFF5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62732" y="4634667"/>
                  <a:ext cx="0" cy="72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Line 46">
                  <a:extLst>
                    <a:ext uri="{FF2B5EF4-FFF2-40B4-BE49-F238E27FC236}">
                      <a16:creationId xmlns:a16="http://schemas.microsoft.com/office/drawing/2014/main" id="{C2B20470-DDF6-3D4E-8E6D-303D7D4D6C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8641812" y="4587522"/>
                  <a:ext cx="36000" cy="36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Line 47">
                  <a:extLst>
                    <a:ext uri="{FF2B5EF4-FFF2-40B4-BE49-F238E27FC236}">
                      <a16:creationId xmlns:a16="http://schemas.microsoft.com/office/drawing/2014/main" id="{995E1F3C-05B5-DD40-9E84-A4C1A6C47B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8627412" y="4600709"/>
                  <a:ext cx="36000" cy="36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Line 49">
                  <a:extLst>
                    <a:ext uri="{FF2B5EF4-FFF2-40B4-BE49-F238E27FC236}">
                      <a16:creationId xmlns:a16="http://schemas.microsoft.com/office/drawing/2014/main" id="{05F78ECC-E172-1A47-B0C0-A0CEDB431F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8685254" y="4635673"/>
                  <a:ext cx="0" cy="72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Line 50">
                  <a:extLst>
                    <a:ext uri="{FF2B5EF4-FFF2-40B4-BE49-F238E27FC236}">
                      <a16:creationId xmlns:a16="http://schemas.microsoft.com/office/drawing/2014/main" id="{F6779DF9-EE1B-9F44-A1AD-CE6CDCF3C4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85253" y="4600167"/>
                  <a:ext cx="36000" cy="36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Line 51">
                  <a:extLst>
                    <a:ext uri="{FF2B5EF4-FFF2-40B4-BE49-F238E27FC236}">
                      <a16:creationId xmlns:a16="http://schemas.microsoft.com/office/drawing/2014/main" id="{AB5B49BC-24F5-5B49-A7F3-DE75918CBB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674864" y="4581920"/>
                  <a:ext cx="36000" cy="360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571683">
                    <a:defRPr/>
                  </a:pPr>
                  <a:endParaRPr lang="en-US" sz="917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0E00643-5AA5-B547-9C6A-98EDBD876BF7}"/>
                  </a:ext>
                </a:extLst>
              </p:cNvPr>
              <p:cNvGrpSpPr/>
              <p:nvPr/>
            </p:nvGrpSpPr>
            <p:grpSpPr>
              <a:xfrm>
                <a:off x="8350497" y="4754037"/>
                <a:ext cx="396366" cy="387507"/>
                <a:chOff x="8366082" y="4769622"/>
                <a:chExt cx="396366" cy="387507"/>
              </a:xfrm>
            </p:grpSpPr>
            <p:pic>
              <p:nvPicPr>
                <p:cNvPr id="38" name="Picture 27">
                  <a:extLst>
                    <a:ext uri="{FF2B5EF4-FFF2-40B4-BE49-F238E27FC236}">
                      <a16:creationId xmlns:a16="http://schemas.microsoft.com/office/drawing/2014/main" id="{0EA83BBA-F246-6D4A-9727-DBD164BC97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787" t="5159" r="5113"/>
                <a:stretch>
                  <a:fillRect/>
                </a:stretch>
              </p:blipFill>
              <p:spPr bwMode="auto">
                <a:xfrm>
                  <a:off x="8366082" y="4769622"/>
                  <a:ext cx="389721" cy="3875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" name="Rectangle 59">
                  <a:extLst>
                    <a:ext uri="{FF2B5EF4-FFF2-40B4-BE49-F238E27FC236}">
                      <a16:creationId xmlns:a16="http://schemas.microsoft.com/office/drawing/2014/main" id="{2858DF19-CE20-2549-88F3-044B7F2341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77406" y="4878081"/>
                  <a:ext cx="385042" cy="1822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prstShdw prst="shdw17" dist="17961" dir="2700000">
                    <a:srgbClr val="5C0000"/>
                  </a:prstShdw>
                </a:effectLst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571683">
                    <a:defRPr/>
                  </a:pPr>
                  <a:r>
                    <a:rPr lang="en-US" sz="584" b="1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 cell</a:t>
                  </a:r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A9437D7-DFA1-614F-A2BA-BDDDF7DE5DA9}"/>
                  </a:ext>
                </a:extLst>
              </p:cNvPr>
              <p:cNvSpPr/>
              <p:nvPr/>
            </p:nvSpPr>
            <p:spPr>
              <a:xfrm>
                <a:off x="8371271" y="4122949"/>
                <a:ext cx="348172" cy="18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6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HBV</a:t>
                </a:r>
                <a:endParaRPr lang="en-FR" sz="1400"/>
              </a:p>
            </p:txBody>
          </p:sp>
        </p:grp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1BCCCAF-90F6-9647-BB45-975DC6C2B8EA}"/>
              </a:ext>
            </a:extLst>
          </p:cNvPr>
          <p:cNvSpPr/>
          <p:nvPr/>
        </p:nvSpPr>
        <p:spPr>
          <a:xfrm>
            <a:off x="6663629" y="5508760"/>
            <a:ext cx="47776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Boosting innate and adaptive immunity has the potential to achieve all levels of HBV cure </a:t>
            </a:r>
            <a:endParaRPr lang="en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90980E2-4F46-0A45-9844-4319DE9A4849}"/>
              </a:ext>
            </a:extLst>
          </p:cNvPr>
          <p:cNvSpPr/>
          <p:nvPr/>
        </p:nvSpPr>
        <p:spPr>
          <a:xfrm>
            <a:off x="6487530" y="4508796"/>
            <a:ext cx="5202692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« Immune control » of HBV infection and the « Epigenetic control » of cccDNA function are, if not the exactly same, at least largely overlapping </a:t>
            </a:r>
          </a:p>
        </p:txBody>
      </p:sp>
      <p:sp>
        <p:nvSpPr>
          <p:cNvPr id="143" name="ZoneTexte 462">
            <a:extLst>
              <a:ext uri="{FF2B5EF4-FFF2-40B4-BE49-F238E27FC236}">
                <a16:creationId xmlns:a16="http://schemas.microsoft.com/office/drawing/2014/main" id="{1D6B094B-8D80-0A4E-ABDA-4C0649C58DA6}"/>
              </a:ext>
            </a:extLst>
          </p:cNvPr>
          <p:cNvSpPr txBox="1"/>
          <p:nvPr/>
        </p:nvSpPr>
        <p:spPr>
          <a:xfrm>
            <a:off x="8084576" y="1290054"/>
            <a:ext cx="1605097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cccDNA silencing</a:t>
            </a:r>
          </a:p>
        </p:txBody>
      </p:sp>
      <p:pic>
        <p:nvPicPr>
          <p:cNvPr id="144" name="Picture 143" descr="Logo, company name&#10;&#10;Description automatically generated">
            <a:extLst>
              <a:ext uri="{FF2B5EF4-FFF2-40B4-BE49-F238E27FC236}">
                <a16:creationId xmlns:a16="http://schemas.microsoft.com/office/drawing/2014/main" id="{7EFE7571-EE91-4142-8630-EEFB67E7FD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45" name="Image 3">
            <a:extLst>
              <a:ext uri="{FF2B5EF4-FFF2-40B4-BE49-F238E27FC236}">
                <a16:creationId xmlns:a16="http://schemas.microsoft.com/office/drawing/2014/main" id="{1772D105-E47F-8A4F-83F1-762972B2F3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76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1414" y="613967"/>
            <a:ext cx="6779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sp>
        <p:nvSpPr>
          <p:cNvPr id="44" name="ZoneTexte 462">
            <a:extLst>
              <a:ext uri="{FF2B5EF4-FFF2-40B4-BE49-F238E27FC236}">
                <a16:creationId xmlns:a16="http://schemas.microsoft.com/office/drawing/2014/main" id="{06931C86-69A1-3144-816F-1F7CD19CB872}"/>
              </a:ext>
            </a:extLst>
          </p:cNvPr>
          <p:cNvSpPr txBox="1"/>
          <p:nvPr/>
        </p:nvSpPr>
        <p:spPr>
          <a:xfrm>
            <a:off x="1903817" y="1520797"/>
            <a:ext cx="900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Functional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 Cure</a:t>
            </a:r>
          </a:p>
        </p:txBody>
      </p:sp>
      <p:sp>
        <p:nvSpPr>
          <p:cNvPr id="45" name="ZoneTexte 463">
            <a:extLst>
              <a:ext uri="{FF2B5EF4-FFF2-40B4-BE49-F238E27FC236}">
                <a16:creationId xmlns:a16="http://schemas.microsoft.com/office/drawing/2014/main" id="{2CC3098D-7128-704E-A57C-4DDB65D616CD}"/>
              </a:ext>
            </a:extLst>
          </p:cNvPr>
          <p:cNvSpPr txBox="1"/>
          <p:nvPr/>
        </p:nvSpPr>
        <p:spPr>
          <a:xfrm>
            <a:off x="3528861" y="1814289"/>
            <a:ext cx="900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i="1">
                <a:latin typeface="Arial" panose="020B0604020202020204" pitchFamily="34" charset="0"/>
                <a:cs typeface="Arial" panose="020B0604020202020204" pitchFamily="34" charset="0"/>
              </a:rPr>
              <a:t>Complete 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Cure</a:t>
            </a:r>
          </a:p>
        </p:txBody>
      </p:sp>
      <p:sp>
        <p:nvSpPr>
          <p:cNvPr id="49" name="ZoneTexte 464">
            <a:extLst>
              <a:ext uri="{FF2B5EF4-FFF2-40B4-BE49-F238E27FC236}">
                <a16:creationId xmlns:a16="http://schemas.microsoft.com/office/drawing/2014/main" id="{B7391DF5-FF0C-6943-AA99-38079469D798}"/>
              </a:ext>
            </a:extLst>
          </p:cNvPr>
          <p:cNvSpPr txBox="1"/>
          <p:nvPr/>
        </p:nvSpPr>
        <p:spPr>
          <a:xfrm>
            <a:off x="3635141" y="4964033"/>
            <a:ext cx="900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Sterilizing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  Cure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2E015A6-C220-FC41-B923-A702A2DD21C3}"/>
              </a:ext>
            </a:extLst>
          </p:cNvPr>
          <p:cNvSpPr/>
          <p:nvPr/>
        </p:nvSpPr>
        <p:spPr>
          <a:xfrm>
            <a:off x="1407100" y="1957758"/>
            <a:ext cx="1828274" cy="8539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serum HBsAg 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(+/- anti-HBs)</a:t>
            </a:r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levels, inactive cccDNA</a:t>
            </a:r>
          </a:p>
          <a:p>
            <a:pPr>
              <a:lnSpc>
                <a:spcPct val="120000"/>
              </a:lnSpc>
            </a:pPr>
            <a:r>
              <a:rPr lang="en-US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reactivation possible</a:t>
            </a:r>
            <a:endParaRPr lang="en-FR" sz="1200" i="1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70C045-5B9F-5B4C-B96F-A57A69A7BE92}"/>
              </a:ext>
            </a:extLst>
          </p:cNvPr>
          <p:cNvSpPr/>
          <p:nvPr/>
        </p:nvSpPr>
        <p:spPr>
          <a:xfrm>
            <a:off x="3313241" y="2231886"/>
            <a:ext cx="1331241" cy="44467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clearance</a:t>
            </a:r>
          </a:p>
          <a:p>
            <a:pPr algn="just">
              <a:lnSpc>
                <a:spcPct val="120000"/>
              </a:lnSpc>
            </a:pP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HBV reactivation</a:t>
            </a:r>
            <a:endParaRPr lang="en-US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90AE8B2-28F5-E648-9FC3-09DD56FFB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4" y="2878226"/>
            <a:ext cx="4047859" cy="2008863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1B0103B3-D9F4-464C-B8DC-6FFE44DCCF9C}"/>
              </a:ext>
            </a:extLst>
          </p:cNvPr>
          <p:cNvSpPr txBox="1"/>
          <p:nvPr/>
        </p:nvSpPr>
        <p:spPr>
          <a:xfrm>
            <a:off x="727688" y="5581994"/>
            <a:ext cx="3807453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600">
                <a:latin typeface="Arial" panose="020B0604020202020204" pitchFamily="34" charset="0"/>
                <a:cs typeface="Arial" panose="020B0604020202020204" pitchFamily="34" charset="0"/>
              </a:rPr>
              <a:t>is silencing propedeutic to elimination ?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3A73F41-A22B-0D4E-AE33-2B482D3C0C47}"/>
              </a:ext>
            </a:extLst>
          </p:cNvPr>
          <p:cNvSpPr txBox="1"/>
          <p:nvPr/>
        </p:nvSpPr>
        <p:spPr>
          <a:xfrm flipV="1">
            <a:off x="9058187" y="2354331"/>
            <a:ext cx="18473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125" dirty="0"/>
          </a:p>
        </p:txBody>
      </p:sp>
      <p:pic>
        <p:nvPicPr>
          <p:cNvPr id="94" name="Picture 7" descr="ccc formation">
            <a:extLst>
              <a:ext uri="{FF2B5EF4-FFF2-40B4-BE49-F238E27FC236}">
                <a16:creationId xmlns:a16="http://schemas.microsoft.com/office/drawing/2014/main" id="{23D32BEF-4E21-754B-844A-A03E484E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99" y="2177700"/>
            <a:ext cx="5434389" cy="1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Rectangle 10">
            <a:extLst>
              <a:ext uri="{FF2B5EF4-FFF2-40B4-BE49-F238E27FC236}">
                <a16:creationId xmlns:a16="http://schemas.microsoft.com/office/drawing/2014/main" id="{68E585E0-612D-804B-9918-B83279581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931" y="4436818"/>
            <a:ext cx="187760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4C88B9E-7F23-BD42-B246-05A9FA748509}"/>
              </a:ext>
            </a:extLst>
          </p:cNvPr>
          <p:cNvSpPr txBox="1"/>
          <p:nvPr/>
        </p:nvSpPr>
        <p:spPr>
          <a:xfrm>
            <a:off x="7625222" y="4418445"/>
            <a:ext cx="209905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stability</a:t>
            </a:r>
          </a:p>
        </p:txBody>
      </p:sp>
      <p:sp>
        <p:nvSpPr>
          <p:cNvPr id="97" name="TextBox 18">
            <a:extLst>
              <a:ext uri="{FF2B5EF4-FFF2-40B4-BE49-F238E27FC236}">
                <a16:creationId xmlns:a16="http://schemas.microsoft.com/office/drawing/2014/main" id="{41ECDBCC-085E-A948-88C0-E05B55A33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931" y="2487059"/>
            <a:ext cx="772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98" name="TextBox 2">
            <a:extLst>
              <a:ext uri="{FF2B5EF4-FFF2-40B4-BE49-F238E27FC236}">
                <a16:creationId xmlns:a16="http://schemas.microsoft.com/office/drawing/2014/main" id="{8A853438-5D66-654E-BD40-E9E612549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332" y="3477714"/>
            <a:ext cx="986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99" name="TextBox 3">
            <a:extLst>
              <a:ext uri="{FF2B5EF4-FFF2-40B4-BE49-F238E27FC236}">
                <a16:creationId xmlns:a16="http://schemas.microsoft.com/office/drawing/2014/main" id="{0EDCDA27-9396-A94B-933E-3633D189C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127" y="3655853"/>
            <a:ext cx="85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E94EB04-D290-344D-80A2-665FB220F207}"/>
              </a:ext>
            </a:extLst>
          </p:cNvPr>
          <p:cNvSpPr/>
          <p:nvPr/>
        </p:nvSpPr>
        <p:spPr>
          <a:xfrm>
            <a:off x="10146266" y="4418445"/>
            <a:ext cx="17871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transcription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9C0EE84-6FCC-EA4A-B3FE-15036E115623}"/>
              </a:ext>
            </a:extLst>
          </p:cNvPr>
          <p:cNvGrpSpPr/>
          <p:nvPr/>
        </p:nvGrpSpPr>
        <p:grpSpPr>
          <a:xfrm>
            <a:off x="6208713" y="3196075"/>
            <a:ext cx="302381" cy="1237415"/>
            <a:chOff x="5851837" y="4829170"/>
            <a:chExt cx="302381" cy="12374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29D070B-494A-2C4A-B470-EFA3C9870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1837" y="4829170"/>
              <a:ext cx="207302" cy="123741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6F19E65-73D0-0345-8CB8-340006EF22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817129B-DCA6-C441-A54F-AA1EFB44BBD6}"/>
              </a:ext>
            </a:extLst>
          </p:cNvPr>
          <p:cNvCxnSpPr>
            <a:cxnSpLocks/>
            <a:endCxn id="96" idx="0"/>
          </p:cNvCxnSpPr>
          <p:nvPr/>
        </p:nvCxnSpPr>
        <p:spPr>
          <a:xfrm flipH="1">
            <a:off x="8674748" y="3292327"/>
            <a:ext cx="925190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AE4353D-CBE9-A143-949A-33CEC762DCF8}"/>
              </a:ext>
            </a:extLst>
          </p:cNvPr>
          <p:cNvCxnSpPr>
            <a:cxnSpLocks/>
            <a:endCxn id="100" idx="0"/>
          </p:cNvCxnSpPr>
          <p:nvPr/>
        </p:nvCxnSpPr>
        <p:spPr>
          <a:xfrm>
            <a:off x="9859858" y="3310700"/>
            <a:ext cx="1179980" cy="1107745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BC02A44C-5C2F-134D-BEFF-7F35F961C715}"/>
              </a:ext>
            </a:extLst>
          </p:cNvPr>
          <p:cNvSpPr txBox="1"/>
          <p:nvPr/>
        </p:nvSpPr>
        <p:spPr>
          <a:xfrm>
            <a:off x="2007169" y="137547"/>
            <a:ext cx="840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Strategies to target pharmacologically the cccDNA</a:t>
            </a:r>
          </a:p>
        </p:txBody>
      </p:sp>
      <p:pic>
        <p:nvPicPr>
          <p:cNvPr id="108" name="Picture 107" descr="Logo, company name&#10;&#10;Description automatically generated">
            <a:extLst>
              <a:ext uri="{FF2B5EF4-FFF2-40B4-BE49-F238E27FC236}">
                <a16:creationId xmlns:a16="http://schemas.microsoft.com/office/drawing/2014/main" id="{D232C8AE-EC0E-FE4A-B63D-787610A33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09" name="Image 3">
            <a:extLst>
              <a:ext uri="{FF2B5EF4-FFF2-40B4-BE49-F238E27FC236}">
                <a16:creationId xmlns:a16="http://schemas.microsoft.com/office/drawing/2014/main" id="{8E6F168E-4448-C845-B3F7-217C6B4422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05549B-E778-1E43-8EC6-B98AF6620949}"/>
              </a:ext>
            </a:extLst>
          </p:cNvPr>
          <p:cNvSpPr/>
          <p:nvPr/>
        </p:nvSpPr>
        <p:spPr>
          <a:xfrm>
            <a:off x="148137" y="1373762"/>
            <a:ext cx="2908571" cy="856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/>
                </a:solidFill>
                <a:latin typeface="Calibri" panose="020F0502020204030204"/>
              </a:rPr>
              <a:t>Replication inhibition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63F5108-D3E1-834B-A6E4-3A3A5E319ED0}"/>
              </a:ext>
            </a:extLst>
          </p:cNvPr>
          <p:cNvSpPr/>
          <p:nvPr/>
        </p:nvSpPr>
        <p:spPr>
          <a:xfrm>
            <a:off x="3688805" y="1373762"/>
            <a:ext cx="2908571" cy="85603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HBV antigens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D84A20-4D14-EB43-8763-44E7D3C94816}"/>
              </a:ext>
            </a:extLst>
          </p:cNvPr>
          <p:cNvSpPr/>
          <p:nvPr/>
        </p:nvSpPr>
        <p:spPr>
          <a:xfrm>
            <a:off x="7861569" y="1373762"/>
            <a:ext cx="2908571" cy="856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Immunomodulation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9C0B022-EEE3-E54E-B8C4-3A186F65C848}"/>
              </a:ext>
            </a:extLst>
          </p:cNvPr>
          <p:cNvSpPr/>
          <p:nvPr/>
        </p:nvSpPr>
        <p:spPr>
          <a:xfrm>
            <a:off x="6660833" y="2703093"/>
            <a:ext cx="2908571" cy="263813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Invigorate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immune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Innate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immunity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TLR7: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GS9620, RO6864018, RO7020531, JNJ6479464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TLR8: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GS9688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Immune check points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Anti-PD1: </a:t>
            </a:r>
            <a:r>
              <a:rPr kumimoji="0" lang="fr-FR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nivolumab</a:t>
            </a:r>
            <a:endParaRPr kumimoji="0" lang="fr-FR" sz="1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Anti-PDL1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PDL1 LNA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Oral PDL1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915CD74-9E9E-3C47-AC25-CC2847FC2C5B}"/>
              </a:ext>
            </a:extLst>
          </p:cNvPr>
          <p:cNvSpPr/>
          <p:nvPr/>
        </p:nvSpPr>
        <p:spPr>
          <a:xfrm>
            <a:off x="9153728" y="2676727"/>
            <a:ext cx="3038272" cy="15045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Stimulate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HBV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B/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Therapeutic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Vaccines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GS4774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TG1050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T101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SCI-B-VAC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E4F75D9-1F91-514E-9FB0-5E3FD80E6A27}"/>
              </a:ext>
            </a:extLst>
          </p:cNvPr>
          <p:cNvSpPr/>
          <p:nvPr/>
        </p:nvSpPr>
        <p:spPr>
          <a:xfrm>
            <a:off x="3784054" y="2643506"/>
            <a:ext cx="2718071" cy="33138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FXR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agonist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EYP001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Viral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RNAs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siRNA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JNJ-3989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VIR-2218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ASO: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GSK3228836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LNA: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RO7062931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HBsAg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NAPs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 2139 or REP 2165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STOPS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RNA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destabilizers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FXR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agonists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ED3807A-3A86-A445-B2D0-1A27B7A8AF09}"/>
              </a:ext>
            </a:extLst>
          </p:cNvPr>
          <p:cNvSpPr/>
          <p:nvPr/>
        </p:nvSpPr>
        <p:spPr>
          <a:xfrm>
            <a:off x="209285" y="2703093"/>
            <a:ext cx="2864842" cy="28751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hNTCP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Entry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inhibitors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bulevirtide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HBV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polymerase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NUC: 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ETV, TDF, TAF, </a:t>
            </a:r>
            <a:r>
              <a:rPr kumimoji="0" lang="fr-FR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novel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NUCs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fr-FR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RNAseH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inhibitors</a:t>
            </a:r>
            <a:endParaRPr kumimoji="0" lang="fr-FR" sz="13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Nucleocapsids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CAM: 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ABI-H0731, </a:t>
            </a:r>
            <a:r>
              <a:rPr kumimoji="0" lang="fr-FR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JNJ-56136379, RO7049389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FAB74C7-7E21-4E48-9667-51E61912B7E5}"/>
              </a:ext>
            </a:extLst>
          </p:cNvPr>
          <p:cNvGrpSpPr/>
          <p:nvPr/>
        </p:nvGrpSpPr>
        <p:grpSpPr>
          <a:xfrm>
            <a:off x="3203479" y="1563592"/>
            <a:ext cx="338553" cy="476414"/>
            <a:chOff x="3531140" y="4854102"/>
            <a:chExt cx="338552" cy="47641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20C1740-6FCB-0C4C-9A10-37ACAC27568A}"/>
                </a:ext>
              </a:extLst>
            </p:cNvPr>
            <p:cNvSpPr txBox="1"/>
            <p:nvPr/>
          </p:nvSpPr>
          <p:spPr>
            <a:xfrm>
              <a:off x="3531140" y="4854102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AF103BB-4BF4-F947-B3E8-DFFCC349E844}"/>
                </a:ext>
              </a:extLst>
            </p:cNvPr>
            <p:cNvSpPr txBox="1"/>
            <p:nvPr/>
          </p:nvSpPr>
          <p:spPr>
            <a:xfrm>
              <a:off x="3531140" y="4868851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_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DB9A191-64DB-E84C-B4CC-CB89A4A52FC8}"/>
              </a:ext>
            </a:extLst>
          </p:cNvPr>
          <p:cNvGrpSpPr/>
          <p:nvPr/>
        </p:nvGrpSpPr>
        <p:grpSpPr>
          <a:xfrm>
            <a:off x="7060195" y="1516852"/>
            <a:ext cx="338553" cy="476414"/>
            <a:chOff x="3531140" y="4854102"/>
            <a:chExt cx="338552" cy="476411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0749E92-3203-5D47-B60A-1BE348D8A384}"/>
                </a:ext>
              </a:extLst>
            </p:cNvPr>
            <p:cNvSpPr txBox="1"/>
            <p:nvPr/>
          </p:nvSpPr>
          <p:spPr>
            <a:xfrm>
              <a:off x="3531140" y="4854102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AB52E67-6DD2-8B46-9D06-BA193E3F4B40}"/>
                </a:ext>
              </a:extLst>
            </p:cNvPr>
            <p:cNvSpPr txBox="1"/>
            <p:nvPr/>
          </p:nvSpPr>
          <p:spPr>
            <a:xfrm>
              <a:off x="3531140" y="4868851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_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24B406D-5CD5-6340-8E8B-CC7FB70FE7DF}"/>
              </a:ext>
            </a:extLst>
          </p:cNvPr>
          <p:cNvSpPr/>
          <p:nvPr/>
        </p:nvSpPr>
        <p:spPr>
          <a:xfrm>
            <a:off x="148137" y="6041811"/>
            <a:ext cx="68771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Fanning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 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 Rev Drug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Discov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2019 Nov;18(11):827-844;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Roca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Suarez et al, Liver International 2021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18868-0F91-8E43-BEA1-09B95AA2B370}"/>
              </a:ext>
            </a:extLst>
          </p:cNvPr>
          <p:cNvSpPr txBox="1"/>
          <p:nvPr/>
        </p:nvSpPr>
        <p:spPr>
          <a:xfrm>
            <a:off x="2024422" y="274016"/>
            <a:ext cx="840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Strategies for HBV (functional) cure</a:t>
            </a:r>
          </a:p>
        </p:txBody>
      </p: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394D4F66-EC14-704E-ACFE-A0B655F07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4" name="Image 3">
            <a:extLst>
              <a:ext uri="{FF2B5EF4-FFF2-40B4-BE49-F238E27FC236}">
                <a16:creationId xmlns:a16="http://schemas.microsoft.com/office/drawing/2014/main" id="{560FD39C-F9DD-1B4C-8ACF-C60C51D1FA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6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C01A93F-2519-9347-B450-3BA4AD121E8F}"/>
              </a:ext>
            </a:extLst>
          </p:cNvPr>
          <p:cNvSpPr/>
          <p:nvPr/>
        </p:nvSpPr>
        <p:spPr>
          <a:xfrm>
            <a:off x="4847620" y="3572784"/>
            <a:ext cx="2496759" cy="9484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</a:rPr>
              <a:t>siRNA</a:t>
            </a:r>
            <a:r>
              <a:rPr lang="fr-FR" b="1" dirty="0">
                <a:solidFill>
                  <a:schemeClr val="tx1"/>
                </a:solidFill>
              </a:rPr>
              <a:t>: </a:t>
            </a:r>
            <a:r>
              <a:rPr lang="en-US" sz="1400" dirty="0">
                <a:solidFill>
                  <a:schemeClr val="tx1"/>
                </a:solidFill>
              </a:rPr>
              <a:t>JNJ-3989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VIR-2218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ASO: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GSK3228836</a:t>
            </a:r>
            <a:r>
              <a:rPr lang="fr-FR" sz="1400" b="1" dirty="0"/>
              <a:t> </a:t>
            </a:r>
            <a:endParaRPr lang="fr-FR" sz="1400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LNA: </a:t>
            </a:r>
            <a:r>
              <a:rPr lang="fr-FR" sz="1400" dirty="0">
                <a:solidFill>
                  <a:schemeClr val="tx1"/>
                </a:solidFill>
              </a:rPr>
              <a:t>RO7062931</a:t>
            </a:r>
            <a:r>
              <a:rPr lang="fr-FR" sz="1400" dirty="0"/>
              <a:t>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8C7BC8-3BF0-A841-A5E4-60F60BE15413}"/>
              </a:ext>
            </a:extLst>
          </p:cNvPr>
          <p:cNvSpPr/>
          <p:nvPr/>
        </p:nvSpPr>
        <p:spPr>
          <a:xfrm>
            <a:off x="1143819" y="3572784"/>
            <a:ext cx="2718071" cy="14959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prstClr val="black"/>
                </a:solidFill>
              </a:rPr>
              <a:t>NUC:  </a:t>
            </a:r>
            <a:r>
              <a:rPr lang="fr-FR" dirty="0">
                <a:solidFill>
                  <a:prstClr val="black"/>
                </a:solidFill>
              </a:rPr>
              <a:t>ETV, TDF, TAF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prstClr val="black"/>
                </a:solidFill>
              </a:rPr>
              <a:t>CAM: </a:t>
            </a:r>
            <a:r>
              <a:rPr lang="en-US" dirty="0">
                <a:solidFill>
                  <a:prstClr val="black"/>
                </a:solidFill>
              </a:rPr>
              <a:t>ABI-H0731, </a:t>
            </a:r>
            <a:r>
              <a:rPr lang="fr-FR" dirty="0">
                <a:solidFill>
                  <a:prstClr val="black"/>
                </a:solidFill>
              </a:rPr>
              <a:t>JNJ-56136379, RO7049389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D6DB00-C57B-F947-8A3A-B04259E732B7}"/>
              </a:ext>
            </a:extLst>
          </p:cNvPr>
          <p:cNvSpPr txBox="1"/>
          <p:nvPr/>
        </p:nvSpPr>
        <p:spPr>
          <a:xfrm>
            <a:off x="1894523" y="884506"/>
            <a:ext cx="840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Combination of antivirals</a:t>
            </a:r>
          </a:p>
        </p:txBody>
      </p:sp>
      <p:sp>
        <p:nvSpPr>
          <p:cNvPr id="19" name="Rectangle : coins arrondis 5">
            <a:extLst>
              <a:ext uri="{FF2B5EF4-FFF2-40B4-BE49-F238E27FC236}">
                <a16:creationId xmlns:a16="http://schemas.microsoft.com/office/drawing/2014/main" id="{04EECF25-35FA-4C4D-92E2-9EDCD9182191}"/>
              </a:ext>
            </a:extLst>
          </p:cNvPr>
          <p:cNvSpPr/>
          <p:nvPr/>
        </p:nvSpPr>
        <p:spPr>
          <a:xfrm>
            <a:off x="976273" y="2322667"/>
            <a:ext cx="2908571" cy="856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/>
                </a:solidFill>
                <a:latin typeface="Calibri" panose="020F0502020204030204"/>
              </a:rPr>
              <a:t>Replication inhibition</a:t>
            </a:r>
          </a:p>
        </p:txBody>
      </p:sp>
      <p:sp>
        <p:nvSpPr>
          <p:cNvPr id="20" name="Rectangle : coins arrondis 6">
            <a:extLst>
              <a:ext uri="{FF2B5EF4-FFF2-40B4-BE49-F238E27FC236}">
                <a16:creationId xmlns:a16="http://schemas.microsoft.com/office/drawing/2014/main" id="{BD9CABB7-3501-EC4D-AABD-03C1040889C5}"/>
              </a:ext>
            </a:extLst>
          </p:cNvPr>
          <p:cNvSpPr/>
          <p:nvPr/>
        </p:nvSpPr>
        <p:spPr>
          <a:xfrm>
            <a:off x="4516941" y="2322667"/>
            <a:ext cx="2908571" cy="85603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HBV antigens</a:t>
            </a:r>
          </a:p>
        </p:txBody>
      </p:sp>
      <p:sp>
        <p:nvSpPr>
          <p:cNvPr id="21" name="Rectangle : coins arrondis 7">
            <a:extLst>
              <a:ext uri="{FF2B5EF4-FFF2-40B4-BE49-F238E27FC236}">
                <a16:creationId xmlns:a16="http://schemas.microsoft.com/office/drawing/2014/main" id="{07A47808-360F-1840-AFD4-3E16368D817E}"/>
              </a:ext>
            </a:extLst>
          </p:cNvPr>
          <p:cNvSpPr/>
          <p:nvPr/>
        </p:nvSpPr>
        <p:spPr>
          <a:xfrm>
            <a:off x="8689705" y="2322667"/>
            <a:ext cx="2908571" cy="856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Immunomodulation</a:t>
            </a:r>
          </a:p>
        </p:txBody>
      </p:sp>
      <p:grpSp>
        <p:nvGrpSpPr>
          <p:cNvPr id="22" name="Groupe 12">
            <a:extLst>
              <a:ext uri="{FF2B5EF4-FFF2-40B4-BE49-F238E27FC236}">
                <a16:creationId xmlns:a16="http://schemas.microsoft.com/office/drawing/2014/main" id="{FB008576-0101-1D41-ACA2-28CAE4BBA08A}"/>
              </a:ext>
            </a:extLst>
          </p:cNvPr>
          <p:cNvGrpSpPr/>
          <p:nvPr/>
        </p:nvGrpSpPr>
        <p:grpSpPr>
          <a:xfrm>
            <a:off x="4031615" y="2512497"/>
            <a:ext cx="338553" cy="476414"/>
            <a:chOff x="3531140" y="4854102"/>
            <a:chExt cx="338552" cy="476411"/>
          </a:xfrm>
        </p:grpSpPr>
        <p:sp>
          <p:nvSpPr>
            <p:cNvPr id="23" name="ZoneTexte 13">
              <a:extLst>
                <a:ext uri="{FF2B5EF4-FFF2-40B4-BE49-F238E27FC236}">
                  <a16:creationId xmlns:a16="http://schemas.microsoft.com/office/drawing/2014/main" id="{D7AA5103-4A63-6443-9DAE-28F27E0F44B0}"/>
                </a:ext>
              </a:extLst>
            </p:cNvPr>
            <p:cNvSpPr txBox="1"/>
            <p:nvPr/>
          </p:nvSpPr>
          <p:spPr>
            <a:xfrm>
              <a:off x="3531140" y="4854102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24" name="ZoneTexte 14">
              <a:extLst>
                <a:ext uri="{FF2B5EF4-FFF2-40B4-BE49-F238E27FC236}">
                  <a16:creationId xmlns:a16="http://schemas.microsoft.com/office/drawing/2014/main" id="{A324D0EF-BA88-D348-B4E9-4BD5BE0DF5E2}"/>
                </a:ext>
              </a:extLst>
            </p:cNvPr>
            <p:cNvSpPr txBox="1"/>
            <p:nvPr/>
          </p:nvSpPr>
          <p:spPr>
            <a:xfrm>
              <a:off x="3531140" y="4868851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_</a:t>
              </a:r>
            </a:p>
          </p:txBody>
        </p:sp>
      </p:grpSp>
      <p:grpSp>
        <p:nvGrpSpPr>
          <p:cNvPr id="25" name="Groupe 15">
            <a:extLst>
              <a:ext uri="{FF2B5EF4-FFF2-40B4-BE49-F238E27FC236}">
                <a16:creationId xmlns:a16="http://schemas.microsoft.com/office/drawing/2014/main" id="{9D14572A-914C-0C4A-9711-E5AD47D267AA}"/>
              </a:ext>
            </a:extLst>
          </p:cNvPr>
          <p:cNvGrpSpPr/>
          <p:nvPr/>
        </p:nvGrpSpPr>
        <p:grpSpPr>
          <a:xfrm>
            <a:off x="7888331" y="2465757"/>
            <a:ext cx="338553" cy="476414"/>
            <a:chOff x="3531140" y="4854102"/>
            <a:chExt cx="338552" cy="476411"/>
          </a:xfrm>
        </p:grpSpPr>
        <p:sp>
          <p:nvSpPr>
            <p:cNvPr id="26" name="ZoneTexte 16">
              <a:extLst>
                <a:ext uri="{FF2B5EF4-FFF2-40B4-BE49-F238E27FC236}">
                  <a16:creationId xmlns:a16="http://schemas.microsoft.com/office/drawing/2014/main" id="{493B1C5F-AA24-2E4B-B769-A2E08F497D5E}"/>
                </a:ext>
              </a:extLst>
            </p:cNvPr>
            <p:cNvSpPr txBox="1"/>
            <p:nvPr/>
          </p:nvSpPr>
          <p:spPr>
            <a:xfrm>
              <a:off x="3531140" y="4854102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27" name="ZoneTexte 17">
              <a:extLst>
                <a:ext uri="{FF2B5EF4-FFF2-40B4-BE49-F238E27FC236}">
                  <a16:creationId xmlns:a16="http://schemas.microsoft.com/office/drawing/2014/main" id="{6A4AC7E7-0953-A246-A7B0-7814F74D8726}"/>
                </a:ext>
              </a:extLst>
            </p:cNvPr>
            <p:cNvSpPr txBox="1"/>
            <p:nvPr/>
          </p:nvSpPr>
          <p:spPr>
            <a:xfrm>
              <a:off x="3531140" y="4868851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_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BEFF9F7-2280-8142-82AF-0145176AE1BC}"/>
              </a:ext>
            </a:extLst>
          </p:cNvPr>
          <p:cNvSpPr txBox="1"/>
          <p:nvPr/>
        </p:nvSpPr>
        <p:spPr>
          <a:xfrm>
            <a:off x="1143819" y="5185794"/>
            <a:ext cx="1807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200"/>
              <a:t>Courtesy of Fabien Zoulim</a:t>
            </a:r>
          </a:p>
        </p:txBody>
      </p:sp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8D2B2DFF-8454-EE41-860F-EBE815075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9" name="Image 3">
            <a:extLst>
              <a:ext uri="{FF2B5EF4-FFF2-40B4-BE49-F238E27FC236}">
                <a16:creationId xmlns:a16="http://schemas.microsoft.com/office/drawing/2014/main" id="{5F238CB2-C8C9-C84A-AE5D-673DEFF3B1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29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E271E7-7B57-6545-96E1-B8EA2C79309B}"/>
              </a:ext>
            </a:extLst>
          </p:cNvPr>
          <p:cNvSpPr/>
          <p:nvPr/>
        </p:nvSpPr>
        <p:spPr>
          <a:xfrm>
            <a:off x="946304" y="1928143"/>
            <a:ext cx="2908571" cy="856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err="1">
                <a:solidFill>
                  <a:schemeClr val="bg1"/>
                </a:solidFill>
              </a:rPr>
              <a:t>Antiviral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9EA8ABC-22E5-E34D-B122-8D74D735EF70}"/>
              </a:ext>
            </a:extLst>
          </p:cNvPr>
          <p:cNvSpPr/>
          <p:nvPr/>
        </p:nvSpPr>
        <p:spPr>
          <a:xfrm>
            <a:off x="6300387" y="1928144"/>
            <a:ext cx="2908571" cy="85603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Immune stimulation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549FBB-6BD9-BB43-8717-517BCB2586A8}"/>
              </a:ext>
            </a:extLst>
          </p:cNvPr>
          <p:cNvSpPr/>
          <p:nvPr/>
        </p:nvSpPr>
        <p:spPr>
          <a:xfrm>
            <a:off x="5146473" y="3969754"/>
            <a:ext cx="2908571" cy="16749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</a:rPr>
              <a:t>Boosting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innate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immunity</a:t>
            </a:r>
            <a:endParaRPr lang="fr-FR" b="1" dirty="0">
              <a:solidFill>
                <a:schemeClr val="tx1"/>
              </a:solidFill>
            </a:endParaRPr>
          </a:p>
          <a:p>
            <a:pPr algn="ctr"/>
            <a:endParaRPr lang="fr-FR" sz="1200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TLR7: </a:t>
            </a:r>
            <a:r>
              <a:rPr lang="fr-FR" sz="1600" dirty="0">
                <a:solidFill>
                  <a:schemeClr val="tx1"/>
                </a:solidFill>
              </a:rPr>
              <a:t>GS9620, RO6864018, RO7020531, JNJ6479464</a:t>
            </a:r>
          </a:p>
          <a:p>
            <a:r>
              <a:rPr lang="fr-FR" b="1" dirty="0">
                <a:solidFill>
                  <a:schemeClr val="tx1"/>
                </a:solidFill>
              </a:rPr>
              <a:t>TLR8: </a:t>
            </a:r>
            <a:r>
              <a:rPr lang="fr-FR" sz="1600" dirty="0">
                <a:solidFill>
                  <a:schemeClr val="tx1"/>
                </a:solidFill>
              </a:rPr>
              <a:t>GS9688</a:t>
            </a:r>
          </a:p>
          <a:p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AB93B41-5758-C543-97A7-30E2BA76251A}"/>
              </a:ext>
            </a:extLst>
          </p:cNvPr>
          <p:cNvGrpSpPr/>
          <p:nvPr/>
        </p:nvGrpSpPr>
        <p:grpSpPr>
          <a:xfrm>
            <a:off x="4652444" y="2117954"/>
            <a:ext cx="338553" cy="476414"/>
            <a:chOff x="3531140" y="4854102"/>
            <a:chExt cx="338552" cy="476411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9733117-4956-0043-B065-B1D50FC8A167}"/>
                </a:ext>
              </a:extLst>
            </p:cNvPr>
            <p:cNvSpPr txBox="1"/>
            <p:nvPr/>
          </p:nvSpPr>
          <p:spPr>
            <a:xfrm>
              <a:off x="3531140" y="4854102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5E6D5EA-1639-C54F-8A4E-BB076DBCA98E}"/>
                </a:ext>
              </a:extLst>
            </p:cNvPr>
            <p:cNvSpPr txBox="1"/>
            <p:nvPr/>
          </p:nvSpPr>
          <p:spPr>
            <a:xfrm>
              <a:off x="3531140" y="4868851"/>
              <a:ext cx="338552" cy="461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_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5747D1C-BFAB-5B4E-A325-1DF44D9AC405}"/>
              </a:ext>
            </a:extLst>
          </p:cNvPr>
          <p:cNvSpPr/>
          <p:nvPr/>
        </p:nvSpPr>
        <p:spPr>
          <a:xfrm>
            <a:off x="1041553" y="3343445"/>
            <a:ext cx="2908571" cy="1562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chemeClr val="tx1"/>
                </a:solidFill>
              </a:rPr>
              <a:t>Entry </a:t>
            </a:r>
            <a:r>
              <a:rPr lang="fr-FR" b="1" dirty="0" err="1">
                <a:solidFill>
                  <a:schemeClr val="tx1"/>
                </a:solidFill>
              </a:rPr>
              <a:t>inhibitors</a:t>
            </a:r>
            <a:r>
              <a:rPr lang="fr-FR" b="1" dirty="0">
                <a:solidFill>
                  <a:schemeClr val="tx1"/>
                </a:solidFill>
              </a:rPr>
              <a:t>: </a:t>
            </a:r>
            <a:r>
              <a:rPr lang="en-US" sz="1600" dirty="0" err="1">
                <a:solidFill>
                  <a:schemeClr val="tx1"/>
                </a:solidFill>
              </a:rPr>
              <a:t>bulevirtide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chemeClr val="tx1"/>
                </a:solidFill>
              </a:rPr>
              <a:t>NUC:  </a:t>
            </a:r>
            <a:r>
              <a:rPr lang="fr-FR" sz="1600" dirty="0">
                <a:solidFill>
                  <a:schemeClr val="tx1"/>
                </a:solidFill>
              </a:rPr>
              <a:t>ETV, TDF, TAF</a:t>
            </a:r>
            <a:endParaRPr lang="fr-F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000" b="1" dirty="0" err="1">
                <a:solidFill>
                  <a:schemeClr val="tx1"/>
                </a:solidFill>
              </a:rPr>
              <a:t>NAPs</a:t>
            </a:r>
            <a:r>
              <a:rPr lang="fr-FR" sz="2000" b="1" dirty="0">
                <a:solidFill>
                  <a:schemeClr val="tx1"/>
                </a:solidFill>
              </a:rPr>
              <a:t>: </a:t>
            </a:r>
            <a:r>
              <a:rPr lang="fr-FR" sz="1600" dirty="0">
                <a:solidFill>
                  <a:schemeClr val="tx1"/>
                </a:solidFill>
              </a:rPr>
              <a:t>REP 2139 or REP 2165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CF04030-980B-CF42-9A78-A0B3F30D9D74}"/>
              </a:ext>
            </a:extLst>
          </p:cNvPr>
          <p:cNvSpPr/>
          <p:nvPr/>
        </p:nvSpPr>
        <p:spPr>
          <a:xfrm>
            <a:off x="5218243" y="3072955"/>
            <a:ext cx="2765032" cy="5826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err="1">
                <a:solidFill>
                  <a:schemeClr val="tx1"/>
                </a:solidFill>
              </a:rPr>
              <a:t>Peg</a:t>
            </a:r>
            <a:r>
              <a:rPr lang="fr-FR" b="1" dirty="0">
                <a:solidFill>
                  <a:schemeClr val="tx1"/>
                </a:solidFill>
              </a:rPr>
              <a:t>-IFN alpha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9C458DC-B533-DC40-ADF4-5EB4B779AB3F}"/>
              </a:ext>
            </a:extLst>
          </p:cNvPr>
          <p:cNvSpPr/>
          <p:nvPr/>
        </p:nvSpPr>
        <p:spPr>
          <a:xfrm>
            <a:off x="8422568" y="3072955"/>
            <a:ext cx="2908571" cy="9979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err="1">
                <a:solidFill>
                  <a:schemeClr val="tx1"/>
                </a:solidFill>
              </a:rPr>
              <a:t>Invigorate</a:t>
            </a:r>
            <a:r>
              <a:rPr lang="fr-FR" sz="1600" b="1" dirty="0">
                <a:solidFill>
                  <a:schemeClr val="tx1"/>
                </a:solidFill>
              </a:rPr>
              <a:t> immune </a:t>
            </a:r>
            <a:r>
              <a:rPr lang="fr-FR" sz="1600" b="1" dirty="0" err="1">
                <a:solidFill>
                  <a:schemeClr val="tx1"/>
                </a:solidFill>
              </a:rPr>
              <a:t>responses</a:t>
            </a:r>
            <a:endParaRPr lang="fr-FR" sz="1600" b="1" dirty="0">
              <a:solidFill>
                <a:schemeClr val="tx1"/>
              </a:solidFill>
            </a:endParaRPr>
          </a:p>
          <a:p>
            <a:pPr algn="ctr"/>
            <a:endParaRPr lang="fr-FR" sz="1200" b="1" dirty="0">
              <a:solidFill>
                <a:schemeClr val="tx1"/>
              </a:solidFill>
            </a:endParaRPr>
          </a:p>
          <a:p>
            <a:r>
              <a:rPr lang="fr-FR" sz="1600" b="1" dirty="0">
                <a:solidFill>
                  <a:schemeClr val="tx1"/>
                </a:solidFill>
              </a:rPr>
              <a:t>Anti-PD1: </a:t>
            </a:r>
            <a:r>
              <a:rPr lang="fr-FR" sz="1333" dirty="0" err="1">
                <a:solidFill>
                  <a:schemeClr val="tx1"/>
                </a:solidFill>
              </a:rPr>
              <a:t>nivolumab</a:t>
            </a:r>
            <a:r>
              <a:rPr lang="fr-FR" sz="1333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B130FD3-8015-D74E-8296-2E0DC5BDFAD0}"/>
              </a:ext>
            </a:extLst>
          </p:cNvPr>
          <p:cNvSpPr/>
          <p:nvPr/>
        </p:nvSpPr>
        <p:spPr>
          <a:xfrm>
            <a:off x="8503631" y="4434604"/>
            <a:ext cx="2746443" cy="69441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b="1" dirty="0">
              <a:solidFill>
                <a:schemeClr val="tx1"/>
              </a:solidFill>
            </a:endParaRPr>
          </a:p>
          <a:p>
            <a:pPr algn="ctr"/>
            <a:r>
              <a:rPr lang="fr-FR" sz="1600" b="1" dirty="0" err="1">
                <a:solidFill>
                  <a:schemeClr val="tx1"/>
                </a:solidFill>
              </a:rPr>
              <a:t>Stimulate</a:t>
            </a:r>
            <a:r>
              <a:rPr lang="fr-FR" sz="1600" b="1" dirty="0">
                <a:solidFill>
                  <a:schemeClr val="tx1"/>
                </a:solidFill>
              </a:rPr>
              <a:t> HBV </a:t>
            </a:r>
            <a:r>
              <a:rPr lang="fr-FR" sz="1600" b="1" dirty="0" err="1">
                <a:solidFill>
                  <a:schemeClr val="tx1"/>
                </a:solidFill>
              </a:rPr>
              <a:t>specific</a:t>
            </a:r>
            <a:r>
              <a:rPr lang="fr-FR" sz="1600" b="1" dirty="0">
                <a:solidFill>
                  <a:schemeClr val="tx1"/>
                </a:solidFill>
              </a:rPr>
              <a:t> B/</a:t>
            </a:r>
            <a:r>
              <a:rPr lang="fr-FR" sz="1600" b="1" dirty="0" err="1">
                <a:solidFill>
                  <a:schemeClr val="tx1"/>
                </a:solidFill>
              </a:rPr>
              <a:t>T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b="1" dirty="0" err="1">
                <a:solidFill>
                  <a:schemeClr val="tx1"/>
                </a:solidFill>
              </a:rPr>
              <a:t>cells</a:t>
            </a:r>
            <a:r>
              <a:rPr lang="fr-FR" sz="1600" b="1" dirty="0">
                <a:solidFill>
                  <a:schemeClr val="tx1"/>
                </a:solidFill>
              </a:rPr>
              <a:t> – </a:t>
            </a:r>
            <a:r>
              <a:rPr lang="fr-FR" sz="1600" b="1" dirty="0" err="1">
                <a:solidFill>
                  <a:schemeClr val="tx1"/>
                </a:solidFill>
              </a:rPr>
              <a:t>Therapeutic</a:t>
            </a:r>
            <a:r>
              <a:rPr lang="fr-FR" sz="1600" b="1" dirty="0">
                <a:solidFill>
                  <a:schemeClr val="tx1"/>
                </a:solidFill>
              </a:rPr>
              <a:t> Vaccines</a:t>
            </a:r>
          </a:p>
          <a:p>
            <a:pPr algn="ctr"/>
            <a:endParaRPr lang="fr-FR" sz="1200" b="1" dirty="0">
              <a:solidFill>
                <a:schemeClr val="tx1"/>
              </a:solidFill>
            </a:endParaRPr>
          </a:p>
          <a:p>
            <a:pPr lvl="0" algn="ctr">
              <a:defRPr/>
            </a:pP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41284B-1A15-5F46-BFAE-9EA69301790B}"/>
              </a:ext>
            </a:extLst>
          </p:cNvPr>
          <p:cNvSpPr txBox="1"/>
          <p:nvPr/>
        </p:nvSpPr>
        <p:spPr>
          <a:xfrm>
            <a:off x="1894523" y="884506"/>
            <a:ext cx="8402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Combination of antivirals and immunomodulation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A3AF1-86B6-474B-ADD4-5F4EBFA4AF5D}"/>
              </a:ext>
            </a:extLst>
          </p:cNvPr>
          <p:cNvSpPr txBox="1"/>
          <p:nvPr/>
        </p:nvSpPr>
        <p:spPr>
          <a:xfrm>
            <a:off x="1041553" y="5129021"/>
            <a:ext cx="1807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200"/>
              <a:t>Courtesy of Fabien Zoulim</a:t>
            </a:r>
          </a:p>
        </p:txBody>
      </p:sp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ED0D568F-DF36-684F-B4F3-77E00D75C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2" name="Image 3">
            <a:extLst>
              <a:ext uri="{FF2B5EF4-FFF2-40B4-BE49-F238E27FC236}">
                <a16:creationId xmlns:a16="http://schemas.microsoft.com/office/drawing/2014/main" id="{09CE5CC6-5B90-9F4E-9B1F-2AF4D4494F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1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1414" y="613967"/>
            <a:ext cx="6779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3A73F41-A22B-0D4E-AE33-2B482D3C0C47}"/>
              </a:ext>
            </a:extLst>
          </p:cNvPr>
          <p:cNvSpPr txBox="1"/>
          <p:nvPr/>
        </p:nvSpPr>
        <p:spPr>
          <a:xfrm flipV="1">
            <a:off x="9058187" y="2354331"/>
            <a:ext cx="18473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125" dirty="0"/>
          </a:p>
        </p:txBody>
      </p:sp>
      <p:pic>
        <p:nvPicPr>
          <p:cNvPr id="94" name="Picture 7" descr="ccc formation">
            <a:extLst>
              <a:ext uri="{FF2B5EF4-FFF2-40B4-BE49-F238E27FC236}">
                <a16:creationId xmlns:a16="http://schemas.microsoft.com/office/drawing/2014/main" id="{23D32BEF-4E21-754B-844A-A03E484E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99" y="2177700"/>
            <a:ext cx="5434389" cy="1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Rectangle 10">
            <a:extLst>
              <a:ext uri="{FF2B5EF4-FFF2-40B4-BE49-F238E27FC236}">
                <a16:creationId xmlns:a16="http://schemas.microsoft.com/office/drawing/2014/main" id="{68E585E0-612D-804B-9918-B83279581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931" y="4436818"/>
            <a:ext cx="187760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4C88B9E-7F23-BD42-B246-05A9FA748509}"/>
              </a:ext>
            </a:extLst>
          </p:cNvPr>
          <p:cNvSpPr txBox="1"/>
          <p:nvPr/>
        </p:nvSpPr>
        <p:spPr>
          <a:xfrm>
            <a:off x="7625222" y="4418445"/>
            <a:ext cx="209905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stability</a:t>
            </a:r>
          </a:p>
        </p:txBody>
      </p:sp>
      <p:sp>
        <p:nvSpPr>
          <p:cNvPr id="97" name="TextBox 18">
            <a:extLst>
              <a:ext uri="{FF2B5EF4-FFF2-40B4-BE49-F238E27FC236}">
                <a16:creationId xmlns:a16="http://schemas.microsoft.com/office/drawing/2014/main" id="{41ECDBCC-085E-A948-88C0-E05B55A33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0931" y="2487059"/>
            <a:ext cx="772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98" name="TextBox 2">
            <a:extLst>
              <a:ext uri="{FF2B5EF4-FFF2-40B4-BE49-F238E27FC236}">
                <a16:creationId xmlns:a16="http://schemas.microsoft.com/office/drawing/2014/main" id="{8A853438-5D66-654E-BD40-E9E612549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332" y="3477714"/>
            <a:ext cx="986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99" name="TextBox 3">
            <a:extLst>
              <a:ext uri="{FF2B5EF4-FFF2-40B4-BE49-F238E27FC236}">
                <a16:creationId xmlns:a16="http://schemas.microsoft.com/office/drawing/2014/main" id="{0EDCDA27-9396-A94B-933E-3633D189C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127" y="3655853"/>
            <a:ext cx="85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E94EB04-D290-344D-80A2-665FB220F207}"/>
              </a:ext>
            </a:extLst>
          </p:cNvPr>
          <p:cNvSpPr/>
          <p:nvPr/>
        </p:nvSpPr>
        <p:spPr>
          <a:xfrm>
            <a:off x="10146266" y="4418445"/>
            <a:ext cx="17871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transcription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9C0EE84-6FCC-EA4A-B3FE-15036E115623}"/>
              </a:ext>
            </a:extLst>
          </p:cNvPr>
          <p:cNvGrpSpPr/>
          <p:nvPr/>
        </p:nvGrpSpPr>
        <p:grpSpPr>
          <a:xfrm>
            <a:off x="6208713" y="3196075"/>
            <a:ext cx="302381" cy="1237415"/>
            <a:chOff x="5851837" y="4829170"/>
            <a:chExt cx="302381" cy="12374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29D070B-494A-2C4A-B470-EFA3C9870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1837" y="4829170"/>
              <a:ext cx="207302" cy="123741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6F19E65-73D0-0345-8CB8-340006EF22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817129B-DCA6-C441-A54F-AA1EFB44BBD6}"/>
              </a:ext>
            </a:extLst>
          </p:cNvPr>
          <p:cNvCxnSpPr>
            <a:cxnSpLocks/>
            <a:endCxn id="96" idx="0"/>
          </p:cNvCxnSpPr>
          <p:nvPr/>
        </p:nvCxnSpPr>
        <p:spPr>
          <a:xfrm flipH="1">
            <a:off x="8674748" y="3292327"/>
            <a:ext cx="925190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AE4353D-CBE9-A143-949A-33CEC762DCF8}"/>
              </a:ext>
            </a:extLst>
          </p:cNvPr>
          <p:cNvCxnSpPr>
            <a:cxnSpLocks/>
            <a:endCxn id="100" idx="0"/>
          </p:cNvCxnSpPr>
          <p:nvPr/>
        </p:nvCxnSpPr>
        <p:spPr>
          <a:xfrm>
            <a:off x="9859858" y="3310700"/>
            <a:ext cx="1179980" cy="1107745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BC02A44C-5C2F-134D-BEFF-7F35F961C715}"/>
              </a:ext>
            </a:extLst>
          </p:cNvPr>
          <p:cNvSpPr txBox="1"/>
          <p:nvPr/>
        </p:nvSpPr>
        <p:spPr>
          <a:xfrm>
            <a:off x="1713397" y="140338"/>
            <a:ext cx="90326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Antiviral strategies to target pharmacologically the cccDNA</a:t>
            </a:r>
          </a:p>
        </p:txBody>
      </p:sp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86C1B4B3-3699-9E4F-86C6-115707AC73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258911" y="1452287"/>
            <a:ext cx="4256610" cy="371682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51A7B75-E99D-0A4E-96B2-189ECB333BE1}"/>
              </a:ext>
            </a:extLst>
          </p:cNvPr>
          <p:cNvSpPr txBox="1"/>
          <p:nvPr/>
        </p:nvSpPr>
        <p:spPr>
          <a:xfrm>
            <a:off x="2620450" y="5169113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A9DC325-A0D1-5543-8EA3-D4F65BD65982}"/>
              </a:ext>
            </a:extLst>
          </p:cNvPr>
          <p:cNvSpPr/>
          <p:nvPr/>
        </p:nvSpPr>
        <p:spPr>
          <a:xfrm rot="2532712">
            <a:off x="1004981" y="3912209"/>
            <a:ext cx="603810" cy="13475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D7FF1CF-41F1-AC42-8DB9-6A853B4A1878}"/>
              </a:ext>
            </a:extLst>
          </p:cNvPr>
          <p:cNvSpPr/>
          <p:nvPr/>
        </p:nvSpPr>
        <p:spPr>
          <a:xfrm rot="5400000">
            <a:off x="1833356" y="4582726"/>
            <a:ext cx="241252" cy="80107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F39E3F-1579-0B4B-908A-FDCDCDF6EA4F}"/>
              </a:ext>
            </a:extLst>
          </p:cNvPr>
          <p:cNvSpPr/>
          <p:nvPr/>
        </p:nvSpPr>
        <p:spPr>
          <a:xfrm rot="20797075" flipH="1">
            <a:off x="393931" y="3742615"/>
            <a:ext cx="572942" cy="99484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23AAF2-98A4-794C-8825-05244590B615}"/>
              </a:ext>
            </a:extLst>
          </p:cNvPr>
          <p:cNvSpPr txBox="1"/>
          <p:nvPr/>
        </p:nvSpPr>
        <p:spPr>
          <a:xfrm>
            <a:off x="3270505" y="5875539"/>
            <a:ext cx="608371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b="1" i="1">
                <a:latin typeface="Arial" panose="020B0604020202020204" pitchFamily="34" charset="0"/>
                <a:cs typeface="Arial" panose="020B0604020202020204" pitchFamily="34" charset="0"/>
              </a:rPr>
              <a:t>mechanistic insigths mainly from pre-clinical models </a:t>
            </a:r>
          </a:p>
          <a:p>
            <a:pPr algn="ctr"/>
            <a:r>
              <a:rPr lang="en-FR" b="1" i="1">
                <a:latin typeface="Arial" panose="020B0604020202020204" pitchFamily="34" charset="0"/>
                <a:cs typeface="Arial" panose="020B0604020202020204" pitchFamily="34" charset="0"/>
              </a:rPr>
              <a:t>(cell culture and chimeric mice HBV infection models)</a:t>
            </a:r>
          </a:p>
        </p:txBody>
      </p:sp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4E358CD2-DD73-BA40-8FDC-0946039A8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31" name="Image 3">
            <a:extLst>
              <a:ext uri="{FF2B5EF4-FFF2-40B4-BE49-F238E27FC236}">
                <a16:creationId xmlns:a16="http://schemas.microsoft.com/office/drawing/2014/main" id="{EA2C3B5E-1EBB-7A4B-859B-F301CADB77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98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6">
            <a:extLst>
              <a:ext uri="{FF2B5EF4-FFF2-40B4-BE49-F238E27FC236}">
                <a16:creationId xmlns:a16="http://schemas.microsoft.com/office/drawing/2014/main" id="{99E3AADF-1755-4342-A805-FB0A3A69DD8C}"/>
              </a:ext>
            </a:extLst>
          </p:cNvPr>
          <p:cNvSpPr txBox="1"/>
          <p:nvPr/>
        </p:nvSpPr>
        <p:spPr>
          <a:xfrm>
            <a:off x="1873890" y="6079884"/>
            <a:ext cx="901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half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-life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shorter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previously</a:t>
            </a:r>
            <a:r>
              <a:rPr 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suggested</a:t>
            </a:r>
            <a:endParaRPr lang="fr-FR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49988B-1092-6B4E-8472-3B4ECD22EF00}"/>
              </a:ext>
            </a:extLst>
          </p:cNvPr>
          <p:cNvSpPr/>
          <p:nvPr/>
        </p:nvSpPr>
        <p:spPr>
          <a:xfrm>
            <a:off x="4192512" y="3289184"/>
            <a:ext cx="33909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selected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HepG2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clone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expressing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NTCP supports long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HBV infection.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 HBV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establishes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1–9 copies of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have an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half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-life of 40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9822083-E7C8-D540-9006-85D9EA62D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98" y="1287464"/>
            <a:ext cx="4019169" cy="11720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388F212-CC11-E646-BCD5-3F5930A24710}"/>
              </a:ext>
            </a:extLst>
          </p:cNvPr>
          <p:cNvGrpSpPr/>
          <p:nvPr/>
        </p:nvGrpSpPr>
        <p:grpSpPr>
          <a:xfrm>
            <a:off x="7924562" y="1146372"/>
            <a:ext cx="4238285" cy="4877994"/>
            <a:chOff x="678309" y="1118590"/>
            <a:chExt cx="4238285" cy="4877994"/>
          </a:xfrm>
        </p:grpSpPr>
        <p:sp>
          <p:nvSpPr>
            <p:cNvPr id="7" name="ZoneTexte 29">
              <a:extLst>
                <a:ext uri="{FF2B5EF4-FFF2-40B4-BE49-F238E27FC236}">
                  <a16:creationId xmlns:a16="http://schemas.microsoft.com/office/drawing/2014/main" id="{F1A31DEA-2161-774D-9BBA-C72EBFF5529E}"/>
                </a:ext>
              </a:extLst>
            </p:cNvPr>
            <p:cNvSpPr txBox="1"/>
            <p:nvPr/>
          </p:nvSpPr>
          <p:spPr>
            <a:xfrm>
              <a:off x="678309" y="3040928"/>
              <a:ext cx="4037681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Longitudinal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studies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conducted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on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samples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from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patients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with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emerging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resistance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to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NUCs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  <a:p>
              <a:pPr algn="ctr"/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liver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HBV DNA,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pgRNA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cccDNA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and </a:t>
              </a:r>
              <a:r>
                <a:rPr lang="fr-FR" sz="135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serum</a:t>
              </a:r>
              <a:r>
                <a:rPr lang="fr-FR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) </a:t>
              </a:r>
            </a:p>
          </p:txBody>
        </p:sp>
        <p:sp>
          <p:nvSpPr>
            <p:cNvPr id="8" name="ZoneTexte 30">
              <a:extLst>
                <a:ext uri="{FF2B5EF4-FFF2-40B4-BE49-F238E27FC236}">
                  <a16:creationId xmlns:a16="http://schemas.microsoft.com/office/drawing/2014/main" id="{E67ADED2-2BCE-5143-8830-731FCDA6998F}"/>
                </a:ext>
              </a:extLst>
            </p:cNvPr>
            <p:cNvSpPr txBox="1"/>
            <p:nvPr/>
          </p:nvSpPr>
          <p:spPr>
            <a:xfrm>
              <a:off x="752914" y="5488753"/>
              <a:ext cx="3888470" cy="5078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350" dirty="0"/>
                <a:t>Rapid (∼3-4 </a:t>
              </a:r>
              <a:r>
                <a:rPr lang="fr-FR" sz="1350" dirty="0" err="1"/>
                <a:t>months</a:t>
              </a:r>
              <a:r>
                <a:rPr lang="fr-FR" sz="1350" dirty="0"/>
                <a:t>) establishment of </a:t>
              </a:r>
              <a:r>
                <a:rPr lang="fr-FR" sz="1350" dirty="0" err="1"/>
                <a:t>newly</a:t>
              </a:r>
              <a:r>
                <a:rPr lang="fr-FR" sz="1350" dirty="0"/>
                <a:t> </a:t>
              </a:r>
              <a:r>
                <a:rPr lang="fr-FR" sz="1350" dirty="0" err="1"/>
                <a:t>formed</a:t>
              </a:r>
              <a:r>
                <a:rPr lang="fr-FR" sz="1350" dirty="0"/>
                <a:t> </a:t>
              </a:r>
              <a:r>
                <a:rPr lang="fr-FR" sz="1350" dirty="0" err="1"/>
                <a:t>cccDNA</a:t>
              </a:r>
              <a:r>
                <a:rPr lang="fr-FR" sz="1350" dirty="0"/>
                <a:t> pools </a:t>
              </a:r>
              <a:r>
                <a:rPr lang="fr-FR" sz="1350" dirty="0" err="1"/>
                <a:t>harboring</a:t>
              </a:r>
              <a:r>
                <a:rPr lang="fr-FR" sz="1350" dirty="0"/>
                <a:t> NUC-</a:t>
              </a:r>
              <a:r>
                <a:rPr lang="fr-FR" sz="1350" dirty="0" err="1"/>
                <a:t>resistant</a:t>
              </a:r>
              <a:r>
                <a:rPr lang="fr-FR" sz="1350" dirty="0"/>
                <a:t> mutations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7A2DD72-CEBC-C445-BCF7-6F211BFF354E}"/>
                </a:ext>
              </a:extLst>
            </p:cNvPr>
            <p:cNvGrpSpPr/>
            <p:nvPr/>
          </p:nvGrpSpPr>
          <p:grpSpPr>
            <a:xfrm>
              <a:off x="678309" y="3783071"/>
              <a:ext cx="4238285" cy="1732790"/>
              <a:chOff x="1096764" y="3806019"/>
              <a:chExt cx="4238285" cy="1732790"/>
            </a:xfrm>
          </p:grpSpPr>
          <p:pic>
            <p:nvPicPr>
              <p:cNvPr id="11" name="Picture 299">
                <a:extLst>
                  <a:ext uri="{FF2B5EF4-FFF2-40B4-BE49-F238E27FC236}">
                    <a16:creationId xmlns:a16="http://schemas.microsoft.com/office/drawing/2014/main" id="{7DCAD799-D8B5-F04D-A4F0-DF72915C47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27925"/>
              <a:stretch/>
            </p:blipFill>
            <p:spPr>
              <a:xfrm>
                <a:off x="1096764" y="3806019"/>
                <a:ext cx="2071824" cy="1620176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E8BF69-267E-CA4A-A489-8FF548466F72}"/>
                  </a:ext>
                </a:extLst>
              </p:cNvPr>
              <p:cNvSpPr/>
              <p:nvPr/>
            </p:nvSpPr>
            <p:spPr>
              <a:xfrm>
                <a:off x="3187406" y="3960496"/>
                <a:ext cx="21476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1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Genetic source of resistance shown to be </a:t>
                </a:r>
                <a:r>
                  <a:rPr lang="en-US" sz="10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cccDNA</a:t>
                </a:r>
                <a:endParaRPr lang="en-GB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6ADFC1D-8220-3E40-BE2E-3545E39ABC3B}"/>
                  </a:ext>
                </a:extLst>
              </p:cNvPr>
              <p:cNvSpPr/>
              <p:nvPr/>
            </p:nvSpPr>
            <p:spPr>
              <a:xfrm>
                <a:off x="2982879" y="4523146"/>
                <a:ext cx="2147643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1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Turnover of </a:t>
                </a:r>
                <a:r>
                  <a:rPr lang="en-US" sz="10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cccDNA</a:t>
                </a:r>
                <a:r>
                  <a:rPr lang="en-US" sz="1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from sensitive to resistant and from resistant to sensitive occurs in 3–5 months, suggesting relatively rapid turnover of both </a:t>
                </a:r>
                <a:r>
                  <a:rPr lang="en-US" sz="10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pgRNA</a:t>
                </a:r>
                <a:r>
                  <a:rPr lang="en-US" sz="1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sz="10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cccDNA</a:t>
                </a:r>
                <a:r>
                  <a:rPr lang="en-US" sz="1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pools of infected cells</a:t>
                </a:r>
                <a:endParaRPr lang="en-GB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07A37EEF-E9EF-794C-8DDC-ED04673B4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729" y="1118590"/>
              <a:ext cx="3546841" cy="1890417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14F6456-59B5-5F4E-B28F-5940E8A75823}"/>
              </a:ext>
            </a:extLst>
          </p:cNvPr>
          <p:cNvSpPr txBox="1"/>
          <p:nvPr/>
        </p:nvSpPr>
        <p:spPr>
          <a:xfrm>
            <a:off x="1039210" y="121299"/>
            <a:ext cx="10113579" cy="707886"/>
          </a:xfrm>
          <a:prstGeom prst="rect">
            <a:avLst/>
          </a:prstGeom>
          <a:solidFill>
            <a:srgbClr val="0070C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 b="1" dirty="0" err="1">
                <a:solidFill>
                  <a:schemeClr val="bg1"/>
                </a:solidFill>
              </a:rPr>
              <a:t>cccDNA</a:t>
            </a:r>
            <a:r>
              <a:rPr lang="en-US" altLang="en-US" sz="2000" b="1" dirty="0">
                <a:solidFill>
                  <a:schemeClr val="bg1"/>
                </a:solidFill>
              </a:rPr>
              <a:t> pool is maintained by inherent stability and replenishment </a:t>
            </a:r>
          </a:p>
          <a:p>
            <a:pPr algn="ctr"/>
            <a:r>
              <a:rPr lang="en-US" altLang="en-US" sz="2000" b="1" dirty="0">
                <a:solidFill>
                  <a:schemeClr val="bg1"/>
                </a:solidFill>
              </a:rPr>
              <a:t>B</a:t>
            </a:r>
            <a:r>
              <a:rPr lang="en-US" sz="2000" b="1" dirty="0">
                <a:solidFill>
                  <a:schemeClr val="bg1"/>
                </a:solidFill>
              </a:rPr>
              <a:t>oth arms should be blocked in order to decrease and ultimately eliminate the </a:t>
            </a:r>
            <a:r>
              <a:rPr lang="en-US" sz="2000" b="1" dirty="0" err="1">
                <a:solidFill>
                  <a:schemeClr val="bg1"/>
                </a:solidFill>
              </a:rPr>
              <a:t>cccDNA</a:t>
            </a:r>
            <a:r>
              <a:rPr lang="en-US" sz="2000" b="1" dirty="0">
                <a:solidFill>
                  <a:schemeClr val="bg1"/>
                </a:solidFill>
              </a:rPr>
              <a:t> pool </a:t>
            </a:r>
          </a:p>
        </p:txBody>
      </p:sp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A0A1A0-0901-264B-8E7F-4B0FCBC3E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2" y="1240809"/>
            <a:ext cx="3895746" cy="1138646"/>
          </a:xfrm>
          <a:prstGeom prst="rect">
            <a:avLst/>
          </a:prstGeom>
        </p:spPr>
      </p:pic>
      <p:pic>
        <p:nvPicPr>
          <p:cNvPr id="22" name="Image 24">
            <a:extLst>
              <a:ext uri="{FF2B5EF4-FFF2-40B4-BE49-F238E27FC236}">
                <a16:creationId xmlns:a16="http://schemas.microsoft.com/office/drawing/2014/main" id="{EFAA81D1-572E-2D46-8071-25AFCDE65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4" y="2688997"/>
            <a:ext cx="3123158" cy="1969817"/>
          </a:xfrm>
          <a:prstGeom prst="rect">
            <a:avLst/>
          </a:prstGeom>
        </p:spPr>
      </p:pic>
      <p:sp>
        <p:nvSpPr>
          <p:cNvPr id="23" name="ZoneTexte 25">
            <a:extLst>
              <a:ext uri="{FF2B5EF4-FFF2-40B4-BE49-F238E27FC236}">
                <a16:creationId xmlns:a16="http://schemas.microsoft.com/office/drawing/2014/main" id="{E4CFA11B-12BF-9844-BE27-D62EBFCDD10C}"/>
              </a:ext>
            </a:extLst>
          </p:cNvPr>
          <p:cNvSpPr txBox="1"/>
          <p:nvPr/>
        </p:nvSpPr>
        <p:spPr>
          <a:xfrm>
            <a:off x="1202268" y="2834746"/>
            <a:ext cx="851516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HIV/HBV</a:t>
            </a:r>
          </a:p>
          <a:p>
            <a:pPr algn="ctr"/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Co-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infected</a:t>
            </a:r>
            <a:endParaRPr lang="fr-FR" sz="10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6">
            <a:extLst>
              <a:ext uri="{FF2B5EF4-FFF2-40B4-BE49-F238E27FC236}">
                <a16:creationId xmlns:a16="http://schemas.microsoft.com/office/drawing/2014/main" id="{F35E3BB1-7EE2-234F-A8E5-405F1D25B9C9}"/>
              </a:ext>
            </a:extLst>
          </p:cNvPr>
          <p:cNvSpPr txBox="1"/>
          <p:nvPr/>
        </p:nvSpPr>
        <p:spPr>
          <a:xfrm>
            <a:off x="2143955" y="4674493"/>
            <a:ext cx="182818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HBeAg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(-)</a:t>
            </a:r>
          </a:p>
        </p:txBody>
      </p:sp>
      <p:sp>
        <p:nvSpPr>
          <p:cNvPr id="25" name="ZoneTexte 27">
            <a:extLst>
              <a:ext uri="{FF2B5EF4-FFF2-40B4-BE49-F238E27FC236}">
                <a16:creationId xmlns:a16="http://schemas.microsoft.com/office/drawing/2014/main" id="{B14CCD5A-42A5-8342-B724-38C50D1C3364}"/>
              </a:ext>
            </a:extLst>
          </p:cNvPr>
          <p:cNvSpPr txBox="1"/>
          <p:nvPr/>
        </p:nvSpPr>
        <p:spPr>
          <a:xfrm>
            <a:off x="2143953" y="4933451"/>
            <a:ext cx="152157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HBeAg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(+)</a:t>
            </a:r>
          </a:p>
        </p:txBody>
      </p:sp>
      <p:sp>
        <p:nvSpPr>
          <p:cNvPr id="26" name="ZoneTexte 28">
            <a:extLst>
              <a:ext uri="{FF2B5EF4-FFF2-40B4-BE49-F238E27FC236}">
                <a16:creationId xmlns:a16="http://schemas.microsoft.com/office/drawing/2014/main" id="{CB9C2D00-1DDB-7645-8260-75E99E832596}"/>
              </a:ext>
            </a:extLst>
          </p:cNvPr>
          <p:cNvSpPr txBox="1"/>
          <p:nvPr/>
        </p:nvSpPr>
        <p:spPr>
          <a:xfrm>
            <a:off x="300561" y="4831685"/>
            <a:ext cx="173156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13" dirty="0" err="1">
                <a:latin typeface="Arial" panose="020B0604020202020204" pitchFamily="34" charset="0"/>
                <a:cs typeface="Arial" panose="020B0604020202020204" pitchFamily="34" charset="0"/>
              </a:rPr>
              <a:t>half</a:t>
            </a:r>
            <a:r>
              <a:rPr lang="fr-FR" sz="1013" dirty="0">
                <a:latin typeface="Arial" panose="020B0604020202020204" pitchFamily="34" charset="0"/>
                <a:cs typeface="Arial" panose="020B0604020202020204" pitchFamily="34" charset="0"/>
              </a:rPr>
              <a:t>-life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9ED6BB70-DE49-6F46-ADB4-B929246532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9" name="Image 3">
            <a:extLst>
              <a:ext uri="{FF2B5EF4-FFF2-40B4-BE49-F238E27FC236}">
                <a16:creationId xmlns:a16="http://schemas.microsoft.com/office/drawing/2014/main" id="{A1DCE0FA-0C09-7045-A4A2-26EA859670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29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9055430" y="1447953"/>
            <a:ext cx="18473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125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442" y="1271322"/>
            <a:ext cx="5434389" cy="1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10">
            <a:extLst>
              <a:ext uri="{FF2B5EF4-FFF2-40B4-BE49-F238E27FC236}">
                <a16:creationId xmlns:a16="http://schemas.microsoft.com/office/drawing/2014/main" id="{90DD899C-5E02-394B-BC3F-8CBE06642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924" y="3512067"/>
            <a:ext cx="2911180" cy="32932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cccDNA biosynthesis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200" b="1" i="1">
                <a:solidFill>
                  <a:srgbClr val="000000"/>
                </a:solidFill>
              </a:rPr>
              <a:t>de novo </a:t>
            </a:r>
            <a:r>
              <a:rPr lang="en-US" altLang="en-US" sz="1200" b="1">
                <a:solidFill>
                  <a:srgbClr val="000000"/>
                </a:solidFill>
              </a:rPr>
              <a:t>cccDNA synthesis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200">
                <a:solidFill>
                  <a:srgbClr val="000000"/>
                </a:solidFill>
              </a:rPr>
              <a:t>- neutralizing antibodies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200">
                <a:solidFill>
                  <a:srgbClr val="000000"/>
                </a:solidFill>
              </a:rPr>
              <a:t>- entry inhibitors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200">
                <a:solidFill>
                  <a:srgbClr val="000000"/>
                </a:solidFill>
              </a:rPr>
              <a:t>- nuclear import blockers (e.g. CAMs…)</a:t>
            </a:r>
          </a:p>
          <a:p>
            <a:pPr>
              <a:spcBef>
                <a:spcPct val="0"/>
              </a:spcBef>
              <a:buNone/>
            </a:pPr>
            <a:endParaRPr lang="en-US" altLang="en-US" sz="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200" b="1">
                <a:solidFill>
                  <a:srgbClr val="000000"/>
                </a:solidFill>
              </a:rPr>
              <a:t>Intracellular recycling</a:t>
            </a:r>
            <a:endParaRPr lang="en-US" altLang="en-US" sz="12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200">
                <a:solidFill>
                  <a:srgbClr val="000000"/>
                </a:solidFill>
              </a:rPr>
              <a:t>- DNA replication inhibitors that reduce rcDNA production (pgRNA degrader, CAMs, NUCs, RNase H inhibitors…)</a:t>
            </a:r>
          </a:p>
          <a:p>
            <a:pPr>
              <a:spcBef>
                <a:spcPct val="0"/>
              </a:spcBef>
              <a:buNone/>
            </a:pPr>
            <a:endParaRPr lang="en-US" altLang="en-US" sz="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200" b="1">
                <a:solidFill>
                  <a:srgbClr val="000000"/>
                </a:solidFill>
              </a:rPr>
              <a:t>inhibitors targeting cccDNA intermediates</a:t>
            </a:r>
            <a:r>
              <a:rPr lang="en-US" altLang="en-US" sz="1200">
                <a:solidFill>
                  <a:srgbClr val="000000"/>
                </a:solidFill>
              </a:rPr>
              <a:t> (DP-rcDNA, CM-rcDNA…)</a:t>
            </a:r>
          </a:p>
          <a:p>
            <a:pPr>
              <a:spcBef>
                <a:spcPct val="0"/>
              </a:spcBef>
              <a:buNone/>
            </a:pPr>
            <a:endParaRPr lang="en-US" altLang="en-US" sz="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200" b="1">
                <a:solidFill>
                  <a:srgbClr val="000000"/>
                </a:solidFill>
              </a:rPr>
              <a:t>rcDNA nuclear import / uncoating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200">
                <a:solidFill>
                  <a:srgbClr val="000000"/>
                </a:solidFill>
              </a:rPr>
              <a:t>- CAMs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7622465" y="3512067"/>
            <a:ext cx="255847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stability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174" y="1580681"/>
            <a:ext cx="772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75" y="2571336"/>
            <a:ext cx="986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370" y="2749475"/>
            <a:ext cx="85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10273869" y="3512067"/>
            <a:ext cx="17871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transcription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6102514" y="2293025"/>
            <a:ext cx="422013" cy="1219042"/>
            <a:chOff x="5732205" y="4829170"/>
            <a:chExt cx="422013" cy="121904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  <a:endCxn id="66" idx="0"/>
            </p:cNvCxnSpPr>
            <p:nvPr/>
          </p:nvCxnSpPr>
          <p:spPr>
            <a:xfrm flipH="1">
              <a:off x="5732205" y="4831538"/>
              <a:ext cx="331766" cy="12166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8901703" y="2385949"/>
            <a:ext cx="695478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9863717" y="2385949"/>
            <a:ext cx="1303724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8A3C1A7-880E-F24B-BBAE-A2BC3C9955BE}"/>
              </a:ext>
            </a:extLst>
          </p:cNvPr>
          <p:cNvSpPr/>
          <p:nvPr/>
        </p:nvSpPr>
        <p:spPr>
          <a:xfrm>
            <a:off x="2631414" y="613967"/>
            <a:ext cx="67793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672DC2-4A54-9942-8C6A-C6AFAF4170D4}"/>
              </a:ext>
            </a:extLst>
          </p:cNvPr>
          <p:cNvSpPr txBox="1"/>
          <p:nvPr/>
        </p:nvSpPr>
        <p:spPr>
          <a:xfrm>
            <a:off x="1713397" y="140338"/>
            <a:ext cx="90326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Antiviral strategies to target pharmacologically the cccDNA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055949-48D5-5D4E-A368-BBC12E51E170}"/>
              </a:ext>
            </a:extLst>
          </p:cNvPr>
          <p:cNvSpPr txBox="1"/>
          <p:nvPr/>
        </p:nvSpPr>
        <p:spPr>
          <a:xfrm>
            <a:off x="115814" y="5964800"/>
            <a:ext cx="441499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400" i="1">
                <a:latin typeface="Arial" panose="020B0604020202020204" pitchFamily="34" charset="0"/>
                <a:cs typeface="Arial" panose="020B0604020202020204" pitchFamily="34" charset="0"/>
              </a:rPr>
              <a:t>mechanistic insigths mainly from pre-clinical models </a:t>
            </a:r>
          </a:p>
          <a:p>
            <a:pPr algn="ctr"/>
            <a:r>
              <a:rPr lang="en-FR" sz="1400" i="1">
                <a:latin typeface="Arial" panose="020B0604020202020204" pitchFamily="34" charset="0"/>
                <a:cs typeface="Arial" panose="020B0604020202020204" pitchFamily="34" charset="0"/>
              </a:rPr>
              <a:t>(cell culture and chimeric mice HBV infection models)</a:t>
            </a:r>
          </a:p>
        </p:txBody>
      </p:sp>
      <p:pic>
        <p:nvPicPr>
          <p:cNvPr id="22" name="Picture 21" descr="Diagram&#10;&#10;Description automatically generated">
            <a:extLst>
              <a:ext uri="{FF2B5EF4-FFF2-40B4-BE49-F238E27FC236}">
                <a16:creationId xmlns:a16="http://schemas.microsoft.com/office/drawing/2014/main" id="{1E995BA0-5C4D-C84F-A418-AADBE817D7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258911" y="1452287"/>
            <a:ext cx="4256610" cy="371682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9AB3F7C-0A05-E245-8A2F-69410EE6773E}"/>
              </a:ext>
            </a:extLst>
          </p:cNvPr>
          <p:cNvSpPr txBox="1"/>
          <p:nvPr/>
        </p:nvSpPr>
        <p:spPr>
          <a:xfrm>
            <a:off x="2620450" y="5169113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7442A66-D0EA-1040-B046-53AACB7E4CFE}"/>
              </a:ext>
            </a:extLst>
          </p:cNvPr>
          <p:cNvSpPr/>
          <p:nvPr/>
        </p:nvSpPr>
        <p:spPr>
          <a:xfrm rot="2532712">
            <a:off x="1004981" y="3912209"/>
            <a:ext cx="603810" cy="13475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EF90D26-B78E-1F4F-B603-DCA30A80839F}"/>
              </a:ext>
            </a:extLst>
          </p:cNvPr>
          <p:cNvSpPr/>
          <p:nvPr/>
        </p:nvSpPr>
        <p:spPr>
          <a:xfrm rot="5400000">
            <a:off x="1833356" y="4582726"/>
            <a:ext cx="241252" cy="80107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729BFC-DFA5-D34D-9B5B-A2F6DABEC921}"/>
              </a:ext>
            </a:extLst>
          </p:cNvPr>
          <p:cNvSpPr/>
          <p:nvPr/>
        </p:nvSpPr>
        <p:spPr>
          <a:xfrm rot="20797075" flipH="1">
            <a:off x="393931" y="3742615"/>
            <a:ext cx="572942" cy="99484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4E46C3EB-8BD4-9D45-98BE-BEF6D975B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8" name="Image 3">
            <a:extLst>
              <a:ext uri="{FF2B5EF4-FFF2-40B4-BE49-F238E27FC236}">
                <a16:creationId xmlns:a16="http://schemas.microsoft.com/office/drawing/2014/main" id="{D43F823D-813A-7041-AD5E-BA89F27701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70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4">
            <a:extLst>
              <a:ext uri="{FF2B5EF4-FFF2-40B4-BE49-F238E27FC236}">
                <a16:creationId xmlns:a16="http://schemas.microsoft.com/office/drawing/2014/main" id="{843F7024-B7F2-9749-B2FD-4089DC8539C5}"/>
              </a:ext>
            </a:extLst>
          </p:cNvPr>
          <p:cNvSpPr txBox="1"/>
          <p:nvPr/>
        </p:nvSpPr>
        <p:spPr>
          <a:xfrm>
            <a:off x="2394276" y="148543"/>
            <a:ext cx="7869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Agents blocking HBV entry &amp; cccDNA establishment</a:t>
            </a:r>
          </a:p>
        </p:txBody>
      </p:sp>
      <p:grpSp>
        <p:nvGrpSpPr>
          <p:cNvPr id="15" name="Gruppieren 24">
            <a:extLst>
              <a:ext uri="{FF2B5EF4-FFF2-40B4-BE49-F238E27FC236}">
                <a16:creationId xmlns:a16="http://schemas.microsoft.com/office/drawing/2014/main" id="{4F85B59E-D8D3-824A-B218-43148B682585}"/>
              </a:ext>
            </a:extLst>
          </p:cNvPr>
          <p:cNvGrpSpPr/>
          <p:nvPr/>
        </p:nvGrpSpPr>
        <p:grpSpPr>
          <a:xfrm>
            <a:off x="5882984" y="2265742"/>
            <a:ext cx="2585994" cy="795515"/>
            <a:chOff x="539533" y="1052267"/>
            <a:chExt cx="3458638" cy="1191242"/>
          </a:xfrm>
        </p:grpSpPr>
        <p:grpSp>
          <p:nvGrpSpPr>
            <p:cNvPr id="16" name="Group 141">
              <a:extLst>
                <a:ext uri="{FF2B5EF4-FFF2-40B4-BE49-F238E27FC236}">
                  <a16:creationId xmlns:a16="http://schemas.microsoft.com/office/drawing/2014/main" id="{A19BA09E-910F-054B-B65B-DD2A7D13C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9533" y="1052267"/>
              <a:ext cx="3452522" cy="1191242"/>
              <a:chOff x="1976" y="1483"/>
              <a:chExt cx="3142" cy="1321"/>
            </a:xfrm>
          </p:grpSpPr>
          <p:sp>
            <p:nvSpPr>
              <p:cNvPr id="19" name="Rectangle 92">
                <a:extLst>
                  <a:ext uri="{FF2B5EF4-FFF2-40B4-BE49-F238E27FC236}">
                    <a16:creationId xmlns:a16="http://schemas.microsoft.com/office/drawing/2014/main" id="{6E0787E2-B8C3-4C4D-97EC-3238B0480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5" y="1855"/>
                <a:ext cx="1504" cy="422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Text Box 93">
                <a:extLst>
                  <a:ext uri="{FF2B5EF4-FFF2-40B4-BE49-F238E27FC236}">
                    <a16:creationId xmlns:a16="http://schemas.microsoft.com/office/drawing/2014/main" id="{67A1AA28-6DDD-8643-9A94-4A12613C99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57" y="1623"/>
                <a:ext cx="619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HBV</a:t>
                </a:r>
              </a:p>
            </p:txBody>
          </p:sp>
          <p:sp>
            <p:nvSpPr>
              <p:cNvPr id="21" name="Line 97">
                <a:extLst>
                  <a:ext uri="{FF2B5EF4-FFF2-40B4-BE49-F238E27FC236}">
                    <a16:creationId xmlns:a16="http://schemas.microsoft.com/office/drawing/2014/main" id="{472B7C09-58B5-4A42-B356-E6378D3FF2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2" y="2254"/>
                <a:ext cx="249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2" name="Text Box 99">
                <a:extLst>
                  <a:ext uri="{FF2B5EF4-FFF2-40B4-BE49-F238E27FC236}">
                    <a16:creationId xmlns:a16="http://schemas.microsoft.com/office/drawing/2014/main" id="{B97651D9-0225-5544-8F77-9AAFD3E226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6" y="2282"/>
                <a:ext cx="336" cy="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400" b="1" dirty="0"/>
                  <a:t>0</a:t>
                </a:r>
              </a:p>
            </p:txBody>
          </p:sp>
          <p:sp>
            <p:nvSpPr>
              <p:cNvPr id="23" name="Text Box 102">
                <a:extLst>
                  <a:ext uri="{FF2B5EF4-FFF2-40B4-BE49-F238E27FC236}">
                    <a16:creationId xmlns:a16="http://schemas.microsoft.com/office/drawing/2014/main" id="{63C5BE40-22D7-564A-B13D-D5A0B94DF0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8" y="2292"/>
                <a:ext cx="336" cy="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400" b="1" dirty="0"/>
                  <a:t>6</a:t>
                </a:r>
              </a:p>
            </p:txBody>
          </p:sp>
          <p:sp>
            <p:nvSpPr>
              <p:cNvPr id="24" name="Text Box 167">
                <a:extLst>
                  <a:ext uri="{FF2B5EF4-FFF2-40B4-BE49-F238E27FC236}">
                    <a16:creationId xmlns:a16="http://schemas.microsoft.com/office/drawing/2014/main" id="{D3B9C6C2-B6EA-3549-BCD0-1399A3ED56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6" y="2294"/>
                <a:ext cx="785" cy="4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weeks</a:t>
                </a:r>
              </a:p>
            </p:txBody>
          </p:sp>
          <p:sp>
            <p:nvSpPr>
              <p:cNvPr id="25" name="Line 108">
                <a:extLst>
                  <a:ext uri="{FF2B5EF4-FFF2-40B4-BE49-F238E27FC236}">
                    <a16:creationId xmlns:a16="http://schemas.microsoft.com/office/drawing/2014/main" id="{AB3A503F-F4FF-1D44-AA1B-C09C23A09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1" y="2260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6" name="Text Box 58">
                <a:extLst>
                  <a:ext uri="{FF2B5EF4-FFF2-40B4-BE49-F238E27FC236}">
                    <a16:creationId xmlns:a16="http://schemas.microsoft.com/office/drawing/2014/main" id="{1A4E6919-3A48-5441-86ED-DAFFC4E0F1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79" y="1483"/>
                <a:ext cx="225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Line 132">
                <a:extLst>
                  <a:ext uri="{FF2B5EF4-FFF2-40B4-BE49-F238E27FC236}">
                    <a16:creationId xmlns:a16="http://schemas.microsoft.com/office/drawing/2014/main" id="{1084E218-8EB7-084F-841B-5F374095A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3" y="2255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8" name="Line 133">
                <a:extLst>
                  <a:ext uri="{FF2B5EF4-FFF2-40B4-BE49-F238E27FC236}">
                    <a16:creationId xmlns:a16="http://schemas.microsoft.com/office/drawing/2014/main" id="{CD541288-D3DB-7F46-BDDC-3F9ECE21A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2" y="226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9" name="Text Box 136">
                <a:extLst>
                  <a:ext uri="{FF2B5EF4-FFF2-40B4-BE49-F238E27FC236}">
                    <a16:creationId xmlns:a16="http://schemas.microsoft.com/office/drawing/2014/main" id="{7C545A8C-0BB4-CC4C-B982-D656AF0082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7" y="2293"/>
                <a:ext cx="336" cy="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400" b="1" dirty="0"/>
                  <a:t>3</a:t>
                </a:r>
              </a:p>
            </p:txBody>
          </p:sp>
          <p:sp>
            <p:nvSpPr>
              <p:cNvPr id="30" name="Line 137">
                <a:extLst>
                  <a:ext uri="{FF2B5EF4-FFF2-40B4-BE49-F238E27FC236}">
                    <a16:creationId xmlns:a16="http://schemas.microsoft.com/office/drawing/2014/main" id="{4B16C631-FDE7-D341-A24A-99F20366C9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28" y="2247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1" name="Text Box 138">
                <a:extLst>
                  <a:ext uri="{FF2B5EF4-FFF2-40B4-BE49-F238E27FC236}">
                    <a16:creationId xmlns:a16="http://schemas.microsoft.com/office/drawing/2014/main" id="{E9A4F06A-1209-9046-98EA-68F869B696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82" y="2293"/>
                <a:ext cx="336" cy="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400" b="1" dirty="0"/>
                  <a:t>9</a:t>
                </a:r>
              </a:p>
            </p:txBody>
          </p:sp>
        </p:grpSp>
        <p:sp>
          <p:nvSpPr>
            <p:cNvPr id="17" name="Text Box 650">
              <a:extLst>
                <a:ext uri="{FF2B5EF4-FFF2-40B4-BE49-F238E27FC236}">
                  <a16:creationId xmlns:a16="http://schemas.microsoft.com/office/drawing/2014/main" id="{E00AFCFB-233B-8848-9CBE-DBD921B41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8725" y="1369343"/>
              <a:ext cx="1709446" cy="414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BLV (MyrB) </a:t>
              </a:r>
            </a:p>
          </p:txBody>
        </p:sp>
        <p:sp>
          <p:nvSpPr>
            <p:cNvPr id="18" name="Pfeil nach unten 27">
              <a:extLst>
                <a:ext uri="{FF2B5EF4-FFF2-40B4-BE49-F238E27FC236}">
                  <a16:creationId xmlns:a16="http://schemas.microsoft.com/office/drawing/2014/main" id="{5834D958-036D-6441-B6E4-9618E062307E}"/>
                </a:ext>
              </a:extLst>
            </p:cNvPr>
            <p:cNvSpPr/>
            <p:nvPr/>
          </p:nvSpPr>
          <p:spPr>
            <a:xfrm>
              <a:off x="1298265" y="1501481"/>
              <a:ext cx="45719" cy="185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2" name="Group 242">
            <a:extLst>
              <a:ext uri="{FF2B5EF4-FFF2-40B4-BE49-F238E27FC236}">
                <a16:creationId xmlns:a16="http://schemas.microsoft.com/office/drawing/2014/main" id="{419BCA59-2A7A-7945-8492-DD4DF0FE4936}"/>
              </a:ext>
            </a:extLst>
          </p:cNvPr>
          <p:cNvGrpSpPr>
            <a:grpSpLocks/>
          </p:cNvGrpSpPr>
          <p:nvPr/>
        </p:nvGrpSpPr>
        <p:grpSpPr bwMode="auto">
          <a:xfrm>
            <a:off x="5021408" y="2590463"/>
            <a:ext cx="870759" cy="268447"/>
            <a:chOff x="1508" y="2625"/>
            <a:chExt cx="809" cy="240"/>
          </a:xfrm>
        </p:grpSpPr>
        <p:grpSp>
          <p:nvGrpSpPr>
            <p:cNvPr id="33" name="Group 9">
              <a:extLst>
                <a:ext uri="{FF2B5EF4-FFF2-40B4-BE49-F238E27FC236}">
                  <a16:creationId xmlns:a16="http://schemas.microsoft.com/office/drawing/2014/main" id="{122FDFB0-A061-3946-94CE-C48DBD7603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8" y="2625"/>
              <a:ext cx="809" cy="240"/>
              <a:chOff x="1604" y="3259"/>
              <a:chExt cx="1078" cy="404"/>
            </a:xfrm>
          </p:grpSpPr>
          <p:pic>
            <p:nvPicPr>
              <p:cNvPr id="38" name="Picture 10" descr="Mouse_white">
                <a:extLst>
                  <a:ext uri="{FF2B5EF4-FFF2-40B4-BE49-F238E27FC236}">
                    <a16:creationId xmlns:a16="http://schemas.microsoft.com/office/drawing/2014/main" id="{D68DDE26-9CF1-5743-BE89-062A002E4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flipH="1">
                <a:off x="1604" y="3259"/>
                <a:ext cx="107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" name="Picture 11" descr="liver">
                <a:extLst>
                  <a:ext uri="{FF2B5EF4-FFF2-40B4-BE49-F238E27FC236}">
                    <a16:creationId xmlns:a16="http://schemas.microsoft.com/office/drawing/2014/main" id="{B2553987-C4EF-0D4A-88BF-C8BA6F43C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86" y="3349"/>
                <a:ext cx="255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4" name="AutoShape 12">
              <a:extLst>
                <a:ext uri="{FF2B5EF4-FFF2-40B4-BE49-F238E27FC236}">
                  <a16:creationId xmlns:a16="http://schemas.microsoft.com/office/drawing/2014/main" id="{EC6420AE-37F6-1441-B0AB-451BB84AF2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65059">
              <a:off x="1903" y="2693"/>
              <a:ext cx="51" cy="34"/>
            </a:xfrm>
            <a:prstGeom prst="octagon">
              <a:avLst>
                <a:gd name="adj" fmla="val 29287"/>
              </a:avLst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utoShape 13">
              <a:extLst>
                <a:ext uri="{FF2B5EF4-FFF2-40B4-BE49-F238E27FC236}">
                  <a16:creationId xmlns:a16="http://schemas.microsoft.com/office/drawing/2014/main" id="{E895655C-FE4B-024F-9C39-6EE45195C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" y="2700"/>
              <a:ext cx="46" cy="51"/>
            </a:xfrm>
            <a:prstGeom prst="octagon">
              <a:avLst>
                <a:gd name="adj" fmla="val 29287"/>
              </a:avLst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AutoShape 14">
              <a:extLst>
                <a:ext uri="{FF2B5EF4-FFF2-40B4-BE49-F238E27FC236}">
                  <a16:creationId xmlns:a16="http://schemas.microsoft.com/office/drawing/2014/main" id="{E79B081A-35E4-5C4D-885A-1C95AF467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9" y="2720"/>
              <a:ext cx="48" cy="37"/>
            </a:xfrm>
            <a:prstGeom prst="octagon">
              <a:avLst>
                <a:gd name="adj" fmla="val 29287"/>
              </a:avLst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AutoShape 15">
              <a:extLst>
                <a:ext uri="{FF2B5EF4-FFF2-40B4-BE49-F238E27FC236}">
                  <a16:creationId xmlns:a16="http://schemas.microsoft.com/office/drawing/2014/main" id="{0510DA81-2CAA-8E40-B742-25499047B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2742"/>
              <a:ext cx="35" cy="40"/>
            </a:xfrm>
            <a:prstGeom prst="octagon">
              <a:avLst>
                <a:gd name="adj" fmla="val 29287"/>
              </a:avLst>
            </a:prstGeom>
            <a:solidFill>
              <a:srgbClr val="99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" name="Gruppieren 49">
            <a:extLst>
              <a:ext uri="{FF2B5EF4-FFF2-40B4-BE49-F238E27FC236}">
                <a16:creationId xmlns:a16="http://schemas.microsoft.com/office/drawing/2014/main" id="{8C1A4FCE-CD57-D74E-94BE-BBFF7C03BD62}"/>
              </a:ext>
            </a:extLst>
          </p:cNvPr>
          <p:cNvGrpSpPr/>
          <p:nvPr/>
        </p:nvGrpSpPr>
        <p:grpSpPr>
          <a:xfrm>
            <a:off x="5109709" y="3153399"/>
            <a:ext cx="3976800" cy="2329527"/>
            <a:chOff x="4070104" y="3437313"/>
            <a:chExt cx="4399041" cy="2991412"/>
          </a:xfrm>
        </p:grpSpPr>
        <p:grpSp>
          <p:nvGrpSpPr>
            <p:cNvPr id="41" name="Gruppieren 50">
              <a:extLst>
                <a:ext uri="{FF2B5EF4-FFF2-40B4-BE49-F238E27FC236}">
                  <a16:creationId xmlns:a16="http://schemas.microsoft.com/office/drawing/2014/main" id="{CE18F2B9-46D2-6F41-8389-79FF2E324A97}"/>
                </a:ext>
              </a:extLst>
            </p:cNvPr>
            <p:cNvGrpSpPr/>
            <p:nvPr/>
          </p:nvGrpSpPr>
          <p:grpSpPr>
            <a:xfrm>
              <a:off x="4070104" y="3917212"/>
              <a:ext cx="2302096" cy="2465552"/>
              <a:chOff x="491179" y="2875307"/>
              <a:chExt cx="3216970" cy="2936245"/>
            </a:xfrm>
          </p:grpSpPr>
          <p:sp>
            <p:nvSpPr>
              <p:cNvPr id="49" name="Rectangle 206">
                <a:extLst>
                  <a:ext uri="{FF2B5EF4-FFF2-40B4-BE49-F238E27FC236}">
                    <a16:creationId xmlns:a16="http://schemas.microsoft.com/office/drawing/2014/main" id="{9852C4B7-DDDC-E844-B295-0F86C7255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054" y="3153345"/>
                <a:ext cx="292082" cy="19737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207">
                <a:extLst>
                  <a:ext uri="{FF2B5EF4-FFF2-40B4-BE49-F238E27FC236}">
                    <a16:creationId xmlns:a16="http://schemas.microsoft.com/office/drawing/2014/main" id="{AD2AB7C0-6219-5846-9D77-0EE76C67E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054" y="3153345"/>
                <a:ext cx="292082" cy="197373"/>
              </a:xfrm>
              <a:custGeom>
                <a:avLst/>
                <a:gdLst>
                  <a:gd name="T0" fmla="*/ 0 w 200"/>
                  <a:gd name="T1" fmla="*/ 314397845 h 105"/>
                  <a:gd name="T2" fmla="*/ 0 w 200"/>
                  <a:gd name="T3" fmla="*/ 317421435 h 105"/>
                  <a:gd name="T4" fmla="*/ 0 w 200"/>
                  <a:gd name="T5" fmla="*/ 0 h 105"/>
                  <a:gd name="T6" fmla="*/ 399243208 w 200"/>
                  <a:gd name="T7" fmla="*/ 0 h 105"/>
                  <a:gd name="T8" fmla="*/ 399243208 w 200"/>
                  <a:gd name="T9" fmla="*/ 317421435 h 105"/>
                  <a:gd name="T10" fmla="*/ 0 w 200"/>
                  <a:gd name="T11" fmla="*/ 317421435 h 1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"/>
                  <a:gd name="T19" fmla="*/ 0 h 105"/>
                  <a:gd name="T20" fmla="*/ 200 w 200"/>
                  <a:gd name="T21" fmla="*/ 105 h 1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" h="105">
                    <a:moveTo>
                      <a:pt x="0" y="104"/>
                    </a:moveTo>
                    <a:lnTo>
                      <a:pt x="0" y="105"/>
                    </a:lnTo>
                    <a:lnTo>
                      <a:pt x="0" y="0"/>
                    </a:lnTo>
                    <a:lnTo>
                      <a:pt x="200" y="0"/>
                    </a:lnTo>
                    <a:lnTo>
                      <a:pt x="200" y="105"/>
                    </a:lnTo>
                    <a:lnTo>
                      <a:pt x="0" y="105"/>
                    </a:lnTo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1" name="Line 208">
                <a:extLst>
                  <a:ext uri="{FF2B5EF4-FFF2-40B4-BE49-F238E27FC236}">
                    <a16:creationId xmlns:a16="http://schemas.microsoft.com/office/drawing/2014/main" id="{1630B386-974B-7E46-BE80-EA30C3FD7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0259" y="3251173"/>
                <a:ext cx="27567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2" name="Line 209">
                <a:extLst>
                  <a:ext uri="{FF2B5EF4-FFF2-40B4-BE49-F238E27FC236}">
                    <a16:creationId xmlns:a16="http://schemas.microsoft.com/office/drawing/2014/main" id="{F0826459-A1FD-1245-BCEE-F577B6D5C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8095" y="3084693"/>
                <a:ext cx="0" cy="6865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" name="Line 210">
                <a:extLst>
                  <a:ext uri="{FF2B5EF4-FFF2-40B4-BE49-F238E27FC236}">
                    <a16:creationId xmlns:a16="http://schemas.microsoft.com/office/drawing/2014/main" id="{C0E35CD4-F863-474E-A0E1-AB852DC25E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4254" y="3084693"/>
                <a:ext cx="14932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4" name="Rectangle 211">
                <a:extLst>
                  <a:ext uri="{FF2B5EF4-FFF2-40B4-BE49-F238E27FC236}">
                    <a16:creationId xmlns:a16="http://schemas.microsoft.com/office/drawing/2014/main" id="{EF3DB767-32D3-884A-86CA-BA58935B3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226" y="4170762"/>
                <a:ext cx="292552" cy="25143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55" name="Freeform 212">
                <a:extLst>
                  <a:ext uri="{FF2B5EF4-FFF2-40B4-BE49-F238E27FC236}">
                    <a16:creationId xmlns:a16="http://schemas.microsoft.com/office/drawing/2014/main" id="{650B7415-07B9-2F41-8B86-CD7FBAA6B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453" y="4171100"/>
                <a:ext cx="292082" cy="250577"/>
              </a:xfrm>
              <a:custGeom>
                <a:avLst/>
                <a:gdLst>
                  <a:gd name="T0" fmla="*/ 0 w 200"/>
                  <a:gd name="T1" fmla="*/ 397900523 h 134"/>
                  <a:gd name="T2" fmla="*/ 0 w 200"/>
                  <a:gd name="T3" fmla="*/ 400892841 h 134"/>
                  <a:gd name="T4" fmla="*/ 0 w 200"/>
                  <a:gd name="T5" fmla="*/ 0 h 134"/>
                  <a:gd name="T6" fmla="*/ 399243208 w 200"/>
                  <a:gd name="T7" fmla="*/ 0 h 134"/>
                  <a:gd name="T8" fmla="*/ 399243208 w 200"/>
                  <a:gd name="T9" fmla="*/ 400892841 h 134"/>
                  <a:gd name="T10" fmla="*/ 0 w 200"/>
                  <a:gd name="T11" fmla="*/ 400892841 h 1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"/>
                  <a:gd name="T19" fmla="*/ 0 h 134"/>
                  <a:gd name="T20" fmla="*/ 200 w 200"/>
                  <a:gd name="T21" fmla="*/ 134 h 1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" h="134">
                    <a:moveTo>
                      <a:pt x="0" y="133"/>
                    </a:moveTo>
                    <a:lnTo>
                      <a:pt x="0" y="134"/>
                    </a:lnTo>
                    <a:lnTo>
                      <a:pt x="0" y="0"/>
                    </a:lnTo>
                    <a:lnTo>
                      <a:pt x="200" y="0"/>
                    </a:lnTo>
                    <a:lnTo>
                      <a:pt x="200" y="134"/>
                    </a:lnTo>
                    <a:lnTo>
                      <a:pt x="0" y="134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6" name="Line 213">
                <a:extLst>
                  <a:ext uri="{FF2B5EF4-FFF2-40B4-BE49-F238E27FC236}">
                    <a16:creationId xmlns:a16="http://schemas.microsoft.com/office/drawing/2014/main" id="{8673C95C-F436-5945-9C1E-5428BF1EA0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9017" y="4251765"/>
                <a:ext cx="27403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7" name="Line 214">
                <a:extLst>
                  <a:ext uri="{FF2B5EF4-FFF2-40B4-BE49-F238E27FC236}">
                    <a16:creationId xmlns:a16="http://schemas.microsoft.com/office/drawing/2014/main" id="{79DAA85C-4EB1-574B-ACBB-FE981DD45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5212" y="4421677"/>
                <a:ext cx="0" cy="5320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8" name="Line 215">
                <a:extLst>
                  <a:ext uri="{FF2B5EF4-FFF2-40B4-BE49-F238E27FC236}">
                    <a16:creationId xmlns:a16="http://schemas.microsoft.com/office/drawing/2014/main" id="{3742190F-AE8B-4B45-901F-AB579A6E66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4653" y="4474881"/>
                <a:ext cx="1460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9" name="Freeform 216">
                <a:extLst>
                  <a:ext uri="{FF2B5EF4-FFF2-40B4-BE49-F238E27FC236}">
                    <a16:creationId xmlns:a16="http://schemas.microsoft.com/office/drawing/2014/main" id="{616AA331-6215-5D4D-9EF0-70CAF100D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1662" y="3136182"/>
                <a:ext cx="292082" cy="92679"/>
              </a:xfrm>
              <a:custGeom>
                <a:avLst/>
                <a:gdLst>
                  <a:gd name="T0" fmla="*/ 0 w 200"/>
                  <a:gd name="T1" fmla="*/ 146915164 h 49"/>
                  <a:gd name="T2" fmla="*/ 0 w 200"/>
                  <a:gd name="T3" fmla="*/ 149975021 h 49"/>
                  <a:gd name="T4" fmla="*/ 0 w 200"/>
                  <a:gd name="T5" fmla="*/ 0 h 49"/>
                  <a:gd name="T6" fmla="*/ 399243208 w 200"/>
                  <a:gd name="T7" fmla="*/ 0 h 49"/>
                  <a:gd name="T8" fmla="*/ 399243208 w 200"/>
                  <a:gd name="T9" fmla="*/ 149975021 h 49"/>
                  <a:gd name="T10" fmla="*/ 0 w 200"/>
                  <a:gd name="T11" fmla="*/ 149975021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"/>
                  <a:gd name="T19" fmla="*/ 0 h 49"/>
                  <a:gd name="T20" fmla="*/ 200 w 200"/>
                  <a:gd name="T21" fmla="*/ 49 h 4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" h="49">
                    <a:moveTo>
                      <a:pt x="0" y="48"/>
                    </a:moveTo>
                    <a:lnTo>
                      <a:pt x="0" y="49"/>
                    </a:lnTo>
                    <a:lnTo>
                      <a:pt x="0" y="0"/>
                    </a:lnTo>
                    <a:lnTo>
                      <a:pt x="200" y="0"/>
                    </a:lnTo>
                    <a:lnTo>
                      <a:pt x="200" y="49"/>
                    </a:lnTo>
                    <a:lnTo>
                      <a:pt x="0" y="49"/>
                    </a:lnTo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0" name="Line 217">
                <a:extLst>
                  <a:ext uri="{FF2B5EF4-FFF2-40B4-BE49-F238E27FC236}">
                    <a16:creationId xmlns:a16="http://schemas.microsoft.com/office/drawing/2014/main" id="{E4556805-2230-2B48-A12F-656E8BE737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3149" y="3177373"/>
                <a:ext cx="27239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1" name="Line 218">
                <a:extLst>
                  <a:ext uri="{FF2B5EF4-FFF2-40B4-BE49-F238E27FC236}">
                    <a16:creationId xmlns:a16="http://schemas.microsoft.com/office/drawing/2014/main" id="{60703274-9926-5840-84C8-7FB362EDB5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9344" y="3127601"/>
                <a:ext cx="0" cy="858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2" name="Line 219">
                <a:extLst>
                  <a:ext uri="{FF2B5EF4-FFF2-40B4-BE49-F238E27FC236}">
                    <a16:creationId xmlns:a16="http://schemas.microsoft.com/office/drawing/2014/main" id="{8A7B1D44-6E94-2647-A477-DCDABAA069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3862" y="3127601"/>
                <a:ext cx="15096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3" name="Line 220">
                <a:extLst>
                  <a:ext uri="{FF2B5EF4-FFF2-40B4-BE49-F238E27FC236}">
                    <a16:creationId xmlns:a16="http://schemas.microsoft.com/office/drawing/2014/main" id="{524C504B-827C-0240-8C72-1872DDDC3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9344" y="3228861"/>
                <a:ext cx="0" cy="2231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4" name="Line 221">
                <a:extLst>
                  <a:ext uri="{FF2B5EF4-FFF2-40B4-BE49-F238E27FC236}">
                    <a16:creationId xmlns:a16="http://schemas.microsoft.com/office/drawing/2014/main" id="{DF29086B-498B-8346-865A-CE30C1639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3862" y="3251173"/>
                <a:ext cx="15096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5" name="Rectangle 222">
                <a:extLst>
                  <a:ext uri="{FF2B5EF4-FFF2-40B4-BE49-F238E27FC236}">
                    <a16:creationId xmlns:a16="http://schemas.microsoft.com/office/drawing/2014/main" id="{F08076B8-131A-3844-93A4-A3F9A9AD0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6443" y="4099704"/>
                <a:ext cx="292552" cy="40630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66" name="Freeform 223">
                <a:extLst>
                  <a:ext uri="{FF2B5EF4-FFF2-40B4-BE49-F238E27FC236}">
                    <a16:creationId xmlns:a16="http://schemas.microsoft.com/office/drawing/2014/main" id="{9DAF901E-4230-F645-928F-87FCF3DCB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748" y="4099016"/>
                <a:ext cx="292082" cy="406759"/>
              </a:xfrm>
              <a:custGeom>
                <a:avLst/>
                <a:gdLst>
                  <a:gd name="T0" fmla="*/ 0 w 200"/>
                  <a:gd name="T1" fmla="*/ 649320937 h 217"/>
                  <a:gd name="T2" fmla="*/ 0 w 200"/>
                  <a:gd name="T3" fmla="*/ 652327373 h 217"/>
                  <a:gd name="T4" fmla="*/ 0 w 200"/>
                  <a:gd name="T5" fmla="*/ 0 h 217"/>
                  <a:gd name="T6" fmla="*/ 399243208 w 200"/>
                  <a:gd name="T7" fmla="*/ 0 h 217"/>
                  <a:gd name="T8" fmla="*/ 399243208 w 200"/>
                  <a:gd name="T9" fmla="*/ 652327373 h 217"/>
                  <a:gd name="T10" fmla="*/ 0 w 200"/>
                  <a:gd name="T11" fmla="*/ 652327373 h 2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0"/>
                  <a:gd name="T19" fmla="*/ 0 h 217"/>
                  <a:gd name="T20" fmla="*/ 200 w 200"/>
                  <a:gd name="T21" fmla="*/ 217 h 2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0" h="217">
                    <a:moveTo>
                      <a:pt x="0" y="216"/>
                    </a:moveTo>
                    <a:lnTo>
                      <a:pt x="0" y="217"/>
                    </a:lnTo>
                    <a:lnTo>
                      <a:pt x="0" y="0"/>
                    </a:lnTo>
                    <a:lnTo>
                      <a:pt x="200" y="0"/>
                    </a:lnTo>
                    <a:lnTo>
                      <a:pt x="20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7" name="Line 224">
                <a:extLst>
                  <a:ext uri="{FF2B5EF4-FFF2-40B4-BE49-F238E27FC236}">
                    <a16:creationId xmlns:a16="http://schemas.microsoft.com/office/drawing/2014/main" id="{60DC7EE3-3B1F-3C41-9542-67205DB72E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3312" y="4361607"/>
                <a:ext cx="27567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8" name="Line 225">
                <a:extLst>
                  <a:ext uri="{FF2B5EF4-FFF2-40B4-BE49-F238E27FC236}">
                    <a16:creationId xmlns:a16="http://schemas.microsoft.com/office/drawing/2014/main" id="{F47AE9F0-69DF-204E-A886-064DBF583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41148" y="4059541"/>
                <a:ext cx="0" cy="394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9" name="Line 226">
                <a:extLst>
                  <a:ext uri="{FF2B5EF4-FFF2-40B4-BE49-F238E27FC236}">
                    <a16:creationId xmlns:a16="http://schemas.microsoft.com/office/drawing/2014/main" id="{DD48D782-47CD-1A48-A1B9-A906CC2B9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8948" y="4059541"/>
                <a:ext cx="1460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0" name="Line 227">
                <a:extLst>
                  <a:ext uri="{FF2B5EF4-FFF2-40B4-BE49-F238E27FC236}">
                    <a16:creationId xmlns:a16="http://schemas.microsoft.com/office/drawing/2014/main" id="{4550742B-9282-1942-AD0A-334E749AF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41148" y="4505774"/>
                <a:ext cx="0" cy="858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1" name="Line 228">
                <a:extLst>
                  <a:ext uri="{FF2B5EF4-FFF2-40B4-BE49-F238E27FC236}">
                    <a16:creationId xmlns:a16="http://schemas.microsoft.com/office/drawing/2014/main" id="{EBFC1F0F-7489-0742-AB3C-EA78512501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8948" y="4514356"/>
                <a:ext cx="1460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2" name="Text Box 36">
                <a:extLst>
                  <a:ext uri="{FF2B5EF4-FFF2-40B4-BE49-F238E27FC236}">
                    <a16:creationId xmlns:a16="http://schemas.microsoft.com/office/drawing/2014/main" id="{08E2F865-556C-C242-B954-AA35139791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3387" y="5217764"/>
                <a:ext cx="406871" cy="423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200" b="1" dirty="0"/>
                  <a:t>3</a:t>
                </a:r>
              </a:p>
            </p:txBody>
          </p:sp>
          <p:sp>
            <p:nvSpPr>
              <p:cNvPr id="73" name="Text Box 37">
                <a:extLst>
                  <a:ext uri="{FF2B5EF4-FFF2-40B4-BE49-F238E27FC236}">
                    <a16:creationId xmlns:a16="http://schemas.microsoft.com/office/drawing/2014/main" id="{DD4F7126-81AA-B742-AA48-7C4EF0E61F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555" y="5199152"/>
                <a:ext cx="406871" cy="423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200" b="1"/>
                  <a:t>6</a:t>
                </a:r>
              </a:p>
            </p:txBody>
          </p:sp>
          <p:sp>
            <p:nvSpPr>
              <p:cNvPr id="74" name="Text Box 38">
                <a:extLst>
                  <a:ext uri="{FF2B5EF4-FFF2-40B4-BE49-F238E27FC236}">
                    <a16:creationId xmlns:a16="http://schemas.microsoft.com/office/drawing/2014/main" id="{3F3F283C-65D4-BB47-B184-14F605CE07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9721" y="5199152"/>
                <a:ext cx="406871" cy="4236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200" b="1"/>
                  <a:t>9</a:t>
                </a:r>
              </a:p>
            </p:txBody>
          </p:sp>
          <p:sp>
            <p:nvSpPr>
              <p:cNvPr id="75" name="Text Box 167">
                <a:extLst>
                  <a:ext uri="{FF2B5EF4-FFF2-40B4-BE49-F238E27FC236}">
                    <a16:creationId xmlns:a16="http://schemas.microsoft.com/office/drawing/2014/main" id="{367E097F-B3FF-564C-99A7-AF5F3B89C3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6239" y="5387943"/>
                <a:ext cx="906016" cy="42360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/>
                  <a:t>weeks</a:t>
                </a:r>
              </a:p>
            </p:txBody>
          </p:sp>
          <p:sp>
            <p:nvSpPr>
              <p:cNvPr id="76" name="Rectangle 27">
                <a:extLst>
                  <a:ext uri="{FF2B5EF4-FFF2-40B4-BE49-F238E27FC236}">
                    <a16:creationId xmlns:a16="http://schemas.microsoft.com/office/drawing/2014/main" id="{81EC4150-B24B-D74F-A9C3-9B3CC91B9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575" y="5109905"/>
                <a:ext cx="100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endParaRPr lang="en-US" sz="1200"/>
              </a:p>
            </p:txBody>
          </p:sp>
          <p:sp>
            <p:nvSpPr>
              <p:cNvPr id="77" name="Rectangle 8">
                <a:extLst>
                  <a:ext uri="{FF2B5EF4-FFF2-40B4-BE49-F238E27FC236}">
                    <a16:creationId xmlns:a16="http://schemas.microsoft.com/office/drawing/2014/main" id="{DBF8B454-0A05-0F43-8B6A-89F585D03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214734" y="3667095"/>
                <a:ext cx="1697280" cy="2854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Log HBV DNA/ml</a:t>
                </a:r>
                <a:r>
                  <a:rPr lang="de-DE" sz="800" b="1">
                    <a:solidFill>
                      <a:srgbClr val="000000"/>
                    </a:solidFill>
                  </a:rPr>
                  <a:t> </a:t>
                </a:r>
                <a:endParaRPr lang="de-DE" sz="800"/>
              </a:p>
            </p:txBody>
          </p:sp>
          <p:sp>
            <p:nvSpPr>
              <p:cNvPr id="78" name="Rectangle 34">
                <a:extLst>
                  <a:ext uri="{FF2B5EF4-FFF2-40B4-BE49-F238E27FC236}">
                    <a16:creationId xmlns:a16="http://schemas.microsoft.com/office/drawing/2014/main" id="{4B8FC7BE-4F77-6C4B-9344-446CCFC51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352" y="5087594"/>
                <a:ext cx="121418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5</a:t>
                </a:r>
                <a:endParaRPr lang="de-DE" sz="1200"/>
              </a:p>
            </p:txBody>
          </p:sp>
          <p:sp>
            <p:nvSpPr>
              <p:cNvPr id="79" name="Rectangle 38">
                <a:extLst>
                  <a:ext uri="{FF2B5EF4-FFF2-40B4-BE49-F238E27FC236}">
                    <a16:creationId xmlns:a16="http://schemas.microsoft.com/office/drawing/2014/main" id="{0C1ED7DC-790B-1844-835C-392BB6838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352" y="4534953"/>
                <a:ext cx="121418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6</a:t>
                </a:r>
                <a:endParaRPr lang="de-DE" sz="1200"/>
              </a:p>
            </p:txBody>
          </p:sp>
          <p:sp>
            <p:nvSpPr>
              <p:cNvPr id="80" name="Rectangle 42">
                <a:extLst>
                  <a:ext uri="{FF2B5EF4-FFF2-40B4-BE49-F238E27FC236}">
                    <a16:creationId xmlns:a16="http://schemas.microsoft.com/office/drawing/2014/main" id="{B64202D6-1D71-FE4C-9599-07637B209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4916" y="3965146"/>
                <a:ext cx="121418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7</a:t>
                </a:r>
                <a:endParaRPr lang="de-DE" sz="1200"/>
              </a:p>
            </p:txBody>
          </p:sp>
          <p:sp>
            <p:nvSpPr>
              <p:cNvPr id="81" name="Rectangle 46">
                <a:extLst>
                  <a:ext uri="{FF2B5EF4-FFF2-40B4-BE49-F238E27FC236}">
                    <a16:creationId xmlns:a16="http://schemas.microsoft.com/office/drawing/2014/main" id="{28CFAE81-7298-D145-945F-44DAFB029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4916" y="3417652"/>
                <a:ext cx="121418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8</a:t>
                </a:r>
                <a:endParaRPr lang="de-DE" sz="1200"/>
              </a:p>
            </p:txBody>
          </p:sp>
          <p:sp>
            <p:nvSpPr>
              <p:cNvPr id="82" name="Rectangle 50">
                <a:extLst>
                  <a:ext uri="{FF2B5EF4-FFF2-40B4-BE49-F238E27FC236}">
                    <a16:creationId xmlns:a16="http://schemas.microsoft.com/office/drawing/2014/main" id="{A428D6EE-883E-BC48-971D-12BDC5AA0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479" y="2875307"/>
                <a:ext cx="121418" cy="2824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de-DE" sz="1200" b="1">
                    <a:solidFill>
                      <a:srgbClr val="000000"/>
                    </a:solidFill>
                  </a:rPr>
                  <a:t>9</a:t>
                </a:r>
                <a:endParaRPr lang="de-DE" sz="1200"/>
              </a:p>
            </p:txBody>
          </p:sp>
          <p:sp>
            <p:nvSpPr>
              <p:cNvPr id="83" name="Line 70">
                <a:extLst>
                  <a:ext uri="{FF2B5EF4-FFF2-40B4-BE49-F238E27FC236}">
                    <a16:creationId xmlns:a16="http://schemas.microsoft.com/office/drawing/2014/main" id="{E28F0778-9779-2B4E-A86B-CF08AD2566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3157" y="5209450"/>
                <a:ext cx="25187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4" name="Line 71">
                <a:extLst>
                  <a:ext uri="{FF2B5EF4-FFF2-40B4-BE49-F238E27FC236}">
                    <a16:creationId xmlns:a16="http://schemas.microsoft.com/office/drawing/2014/main" id="{B2A5F19F-F7DB-1441-87A5-241B261BC7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1840" y="5209450"/>
                <a:ext cx="0" cy="6178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5" name="Line 72">
                <a:extLst>
                  <a:ext uri="{FF2B5EF4-FFF2-40B4-BE49-F238E27FC236}">
                    <a16:creationId xmlns:a16="http://schemas.microsoft.com/office/drawing/2014/main" id="{26B21D28-89D2-1F4C-944A-889E0C828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1929" y="5209450"/>
                <a:ext cx="0" cy="6178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6" name="Line 73">
                <a:extLst>
                  <a:ext uri="{FF2B5EF4-FFF2-40B4-BE49-F238E27FC236}">
                    <a16:creationId xmlns:a16="http://schemas.microsoft.com/office/drawing/2014/main" id="{588BC16A-9375-9E47-87C6-15F35D371C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8174" y="5209450"/>
                <a:ext cx="0" cy="6178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" name="Rectangle 152">
                <a:extLst>
                  <a:ext uri="{FF2B5EF4-FFF2-40B4-BE49-F238E27FC236}">
                    <a16:creationId xmlns:a16="http://schemas.microsoft.com/office/drawing/2014/main" id="{B100525A-5F45-F742-A9AB-BB9B1E038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2694" y="2959405"/>
                <a:ext cx="2625455" cy="2253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55">
                <a:extLst>
                  <a:ext uri="{FF2B5EF4-FFF2-40B4-BE49-F238E27FC236}">
                    <a16:creationId xmlns:a16="http://schemas.microsoft.com/office/drawing/2014/main" id="{3C0167FB-F858-D34A-A1F2-F1A31918C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82694" y="2959405"/>
                <a:ext cx="0" cy="2246612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9" name="Line 156">
                <a:extLst>
                  <a:ext uri="{FF2B5EF4-FFF2-40B4-BE49-F238E27FC236}">
                    <a16:creationId xmlns:a16="http://schemas.microsoft.com/office/drawing/2014/main" id="{8E671E70-ED53-9D45-8657-266A36D07D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1825" y="5206017"/>
                <a:ext cx="50869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0" name="Line 157">
                <a:extLst>
                  <a:ext uri="{FF2B5EF4-FFF2-40B4-BE49-F238E27FC236}">
                    <a16:creationId xmlns:a16="http://schemas.microsoft.com/office/drawing/2014/main" id="{9C0043B0-7A0E-D841-B5C6-13F23B43A0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5039538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1" name="Line 158">
                <a:extLst>
                  <a:ext uri="{FF2B5EF4-FFF2-40B4-BE49-F238E27FC236}">
                    <a16:creationId xmlns:a16="http://schemas.microsoft.com/office/drawing/2014/main" id="{7E00F3AA-83D1-C34F-94F8-E13E11903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93656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2" name="Line 159">
                <a:extLst>
                  <a:ext uri="{FF2B5EF4-FFF2-40B4-BE49-F238E27FC236}">
                    <a16:creationId xmlns:a16="http://schemas.microsoft.com/office/drawing/2014/main" id="{F4AEEFC6-ED48-834D-A1C2-8E72246D45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869626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3" name="Line 160">
                <a:extLst>
                  <a:ext uri="{FF2B5EF4-FFF2-40B4-BE49-F238E27FC236}">
                    <a16:creationId xmlns:a16="http://schemas.microsoft.com/office/drawing/2014/main" id="{FFD6300B-2D63-1E41-8DAB-097EA240F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812989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4" name="Line 161">
                <a:extLst>
                  <a:ext uri="{FF2B5EF4-FFF2-40B4-BE49-F238E27FC236}">
                    <a16:creationId xmlns:a16="http://schemas.microsoft.com/office/drawing/2014/main" id="{CA7AA27E-8A4A-594B-8D17-2D0FCF471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770082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5" name="Line 162">
                <a:extLst>
                  <a:ext uri="{FF2B5EF4-FFF2-40B4-BE49-F238E27FC236}">
                    <a16:creationId xmlns:a16="http://schemas.microsoft.com/office/drawing/2014/main" id="{E0C7B0E2-5882-4A4D-8CA6-FB66A3492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732323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6" name="Line 163">
                <a:extLst>
                  <a:ext uri="{FF2B5EF4-FFF2-40B4-BE49-F238E27FC236}">
                    <a16:creationId xmlns:a16="http://schemas.microsoft.com/office/drawing/2014/main" id="{30DB72E2-8A13-0148-9113-970CFF765F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699715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7" name="Line 164">
                <a:extLst>
                  <a:ext uri="{FF2B5EF4-FFF2-40B4-BE49-F238E27FC236}">
                    <a16:creationId xmlns:a16="http://schemas.microsoft.com/office/drawing/2014/main" id="{571AC3C7-D793-3942-A1EC-F3A8636CF7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66882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8" name="Line 165">
                <a:extLst>
                  <a:ext uri="{FF2B5EF4-FFF2-40B4-BE49-F238E27FC236}">
                    <a16:creationId xmlns:a16="http://schemas.microsoft.com/office/drawing/2014/main" id="{576DA903-0E84-AD44-9F71-F778BAA7F5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1825" y="4644794"/>
                <a:ext cx="50869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9" name="Line 166">
                <a:extLst>
                  <a:ext uri="{FF2B5EF4-FFF2-40B4-BE49-F238E27FC236}">
                    <a16:creationId xmlns:a16="http://schemas.microsoft.com/office/drawing/2014/main" id="{7FA8FBF8-188F-DC49-B3D6-29E2C18379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47488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0" name="Line 167">
                <a:extLst>
                  <a:ext uri="{FF2B5EF4-FFF2-40B4-BE49-F238E27FC236}">
                    <a16:creationId xmlns:a16="http://schemas.microsoft.com/office/drawing/2014/main" id="{DDEF2AEB-511E-1F44-9DF1-5FDA41C0EE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377054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1" name="Line 168">
                <a:extLst>
                  <a:ext uri="{FF2B5EF4-FFF2-40B4-BE49-F238E27FC236}">
                    <a16:creationId xmlns:a16="http://schemas.microsoft.com/office/drawing/2014/main" id="{B1D45290-1D87-D244-8399-02AB292F1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304970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2" name="Line 169">
                <a:extLst>
                  <a:ext uri="{FF2B5EF4-FFF2-40B4-BE49-F238E27FC236}">
                    <a16:creationId xmlns:a16="http://schemas.microsoft.com/office/drawing/2014/main" id="{028D36E8-6B0A-D146-AD0D-7209F66F37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251765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3" name="Line 170">
                <a:extLst>
                  <a:ext uri="{FF2B5EF4-FFF2-40B4-BE49-F238E27FC236}">
                    <a16:creationId xmlns:a16="http://schemas.microsoft.com/office/drawing/2014/main" id="{B803597B-54C3-1044-97F6-40CC8163DA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20714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4" name="Line 171">
                <a:extLst>
                  <a:ext uri="{FF2B5EF4-FFF2-40B4-BE49-F238E27FC236}">
                    <a16:creationId xmlns:a16="http://schemas.microsoft.com/office/drawing/2014/main" id="{929E56C3-249E-EB46-8C11-E6F6E472D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171100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5" name="Line 172">
                <a:extLst>
                  <a:ext uri="{FF2B5EF4-FFF2-40B4-BE49-F238E27FC236}">
                    <a16:creationId xmlns:a16="http://schemas.microsoft.com/office/drawing/2014/main" id="{735D6E79-F2FF-1F48-BF38-4C007BD68E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136774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6" name="Line 173">
                <a:extLst>
                  <a:ext uri="{FF2B5EF4-FFF2-40B4-BE49-F238E27FC236}">
                    <a16:creationId xmlns:a16="http://schemas.microsoft.com/office/drawing/2014/main" id="{764A1834-8415-8B46-B4E2-7618033E89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4107597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7" name="Line 174">
                <a:extLst>
                  <a:ext uri="{FF2B5EF4-FFF2-40B4-BE49-F238E27FC236}">
                    <a16:creationId xmlns:a16="http://schemas.microsoft.com/office/drawing/2014/main" id="{1824B0D2-6E2B-BF4A-92C5-4F1487F9D5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1825" y="4081853"/>
                <a:ext cx="50869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8" name="Line 175">
                <a:extLst>
                  <a:ext uri="{FF2B5EF4-FFF2-40B4-BE49-F238E27FC236}">
                    <a16:creationId xmlns:a16="http://schemas.microsoft.com/office/drawing/2014/main" id="{C1D7BBA7-04D1-3B44-A95E-F74B05F21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913658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9" name="Line 176">
                <a:extLst>
                  <a:ext uri="{FF2B5EF4-FFF2-40B4-BE49-F238E27FC236}">
                    <a16:creationId xmlns:a16="http://schemas.microsoft.com/office/drawing/2014/main" id="{A2FD9968-7755-2548-805F-A17851F66D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814113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0" name="Line 177">
                <a:extLst>
                  <a:ext uri="{FF2B5EF4-FFF2-40B4-BE49-F238E27FC236}">
                    <a16:creationId xmlns:a16="http://schemas.microsoft.com/office/drawing/2014/main" id="{3B2E3577-349E-804E-B29B-3BDE2D490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743745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1" name="Line 178">
                <a:extLst>
                  <a:ext uri="{FF2B5EF4-FFF2-40B4-BE49-F238E27FC236}">
                    <a16:creationId xmlns:a16="http://schemas.microsoft.com/office/drawing/2014/main" id="{4FCFB5A6-4C6B-654B-AB7B-E117764F49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69054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2" name="Line 179">
                <a:extLst>
                  <a:ext uri="{FF2B5EF4-FFF2-40B4-BE49-F238E27FC236}">
                    <a16:creationId xmlns:a16="http://schemas.microsoft.com/office/drawing/2014/main" id="{83AB7B5C-F001-3740-B55A-05156FA76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64420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3" name="Line 180">
                <a:extLst>
                  <a:ext uri="{FF2B5EF4-FFF2-40B4-BE49-F238E27FC236}">
                    <a16:creationId xmlns:a16="http://schemas.microsoft.com/office/drawing/2014/main" id="{14C276AE-928A-D34E-92F2-733F0D7A2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606443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4" name="Line 181">
                <a:extLst>
                  <a:ext uri="{FF2B5EF4-FFF2-40B4-BE49-F238E27FC236}">
                    <a16:creationId xmlns:a16="http://schemas.microsoft.com/office/drawing/2014/main" id="{A05AA7CD-76C0-5C43-8559-8318C15D3C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577267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5" name="Line 182">
                <a:extLst>
                  <a:ext uri="{FF2B5EF4-FFF2-40B4-BE49-F238E27FC236}">
                    <a16:creationId xmlns:a16="http://schemas.microsoft.com/office/drawing/2014/main" id="{E273BAA0-8204-BF47-9B19-F73EEE66ED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546374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6" name="Line 183">
                <a:extLst>
                  <a:ext uri="{FF2B5EF4-FFF2-40B4-BE49-F238E27FC236}">
                    <a16:creationId xmlns:a16="http://schemas.microsoft.com/office/drawing/2014/main" id="{ACB04ADB-B3A5-7F47-B0FD-359456E4BF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1825" y="3518913"/>
                <a:ext cx="50869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7" name="Line 184">
                <a:extLst>
                  <a:ext uri="{FF2B5EF4-FFF2-40B4-BE49-F238E27FC236}">
                    <a16:creationId xmlns:a16="http://schemas.microsoft.com/office/drawing/2014/main" id="{C440F972-6904-F943-95C5-D986FA77A6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350717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8" name="Line 185">
                <a:extLst>
                  <a:ext uri="{FF2B5EF4-FFF2-40B4-BE49-F238E27FC236}">
                    <a16:creationId xmlns:a16="http://schemas.microsoft.com/office/drawing/2014/main" id="{9167BFDA-987E-3D4A-AC41-871ADE7EE0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251173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9" name="Line 186">
                <a:extLst>
                  <a:ext uri="{FF2B5EF4-FFF2-40B4-BE49-F238E27FC236}">
                    <a16:creationId xmlns:a16="http://schemas.microsoft.com/office/drawing/2014/main" id="{3B284FB0-0BD1-124A-8409-5AE686139B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182522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0" name="Line 187">
                <a:extLst>
                  <a:ext uri="{FF2B5EF4-FFF2-40B4-BE49-F238E27FC236}">
                    <a16:creationId xmlns:a16="http://schemas.microsoft.com/office/drawing/2014/main" id="{ABA958EB-EC72-3C41-AD1E-33FA5B2930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127601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1" name="Line 188">
                <a:extLst>
                  <a:ext uri="{FF2B5EF4-FFF2-40B4-BE49-F238E27FC236}">
                    <a16:creationId xmlns:a16="http://schemas.microsoft.com/office/drawing/2014/main" id="{2624FAB7-5FE9-4747-9C9F-764B7BDB2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084693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2" name="Line 189">
                <a:extLst>
                  <a:ext uri="{FF2B5EF4-FFF2-40B4-BE49-F238E27FC236}">
                    <a16:creationId xmlns:a16="http://schemas.microsoft.com/office/drawing/2014/main" id="{363A9D43-E1F2-DB49-8B93-D83B0C9462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046935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3" name="Line 190">
                <a:extLst>
                  <a:ext uri="{FF2B5EF4-FFF2-40B4-BE49-F238E27FC236}">
                    <a16:creationId xmlns:a16="http://schemas.microsoft.com/office/drawing/2014/main" id="{13A6B601-3AEA-2A4C-8BFF-1B553BF7F7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3012610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" name="Line 191">
                <a:extLst>
                  <a:ext uri="{FF2B5EF4-FFF2-40B4-BE49-F238E27FC236}">
                    <a16:creationId xmlns:a16="http://schemas.microsoft.com/office/drawing/2014/main" id="{5371398D-C4DC-2F4D-895F-BE2F73D9C9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3157" y="2981716"/>
                <a:ext cx="2953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" name="Line 192">
                <a:extLst>
                  <a:ext uri="{FF2B5EF4-FFF2-40B4-BE49-F238E27FC236}">
                    <a16:creationId xmlns:a16="http://schemas.microsoft.com/office/drawing/2014/main" id="{F0BECAA4-B696-5D47-85D8-A63B9BDD98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1825" y="2959405"/>
                <a:ext cx="50869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26" name="Gruppieren 135">
                <a:extLst>
                  <a:ext uri="{FF2B5EF4-FFF2-40B4-BE49-F238E27FC236}">
                    <a16:creationId xmlns:a16="http://schemas.microsoft.com/office/drawing/2014/main" id="{885B5F4A-E2DD-E149-A26B-D43D811D4647}"/>
                  </a:ext>
                </a:extLst>
              </p:cNvPr>
              <p:cNvGrpSpPr/>
              <p:nvPr/>
            </p:nvGrpSpPr>
            <p:grpSpPr>
              <a:xfrm>
                <a:off x="1328548" y="3966862"/>
                <a:ext cx="292082" cy="768871"/>
                <a:chOff x="1472564" y="4174008"/>
                <a:chExt cx="292082" cy="614429"/>
              </a:xfrm>
            </p:grpSpPr>
            <p:sp>
              <p:nvSpPr>
                <p:cNvPr id="127" name="Freeform 193">
                  <a:extLst>
                    <a:ext uri="{FF2B5EF4-FFF2-40B4-BE49-F238E27FC236}">
                      <a16:creationId xmlns:a16="http://schemas.microsoft.com/office/drawing/2014/main" id="{1DE08461-8E25-1346-885E-1B622F9AEF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2564" y="4232361"/>
                  <a:ext cx="292082" cy="482276"/>
                </a:xfrm>
                <a:custGeom>
                  <a:avLst/>
                  <a:gdLst>
                    <a:gd name="T0" fmla="*/ 0 w 200"/>
                    <a:gd name="T1" fmla="*/ 768306898 h 258"/>
                    <a:gd name="T2" fmla="*/ 0 w 200"/>
                    <a:gd name="T3" fmla="*/ 771296377 h 258"/>
                    <a:gd name="T4" fmla="*/ 0 w 200"/>
                    <a:gd name="T5" fmla="*/ 0 h 258"/>
                    <a:gd name="T6" fmla="*/ 399243208 w 200"/>
                    <a:gd name="T7" fmla="*/ 0 h 258"/>
                    <a:gd name="T8" fmla="*/ 399243208 w 200"/>
                    <a:gd name="T9" fmla="*/ 771296377 h 258"/>
                    <a:gd name="T10" fmla="*/ 0 w 200"/>
                    <a:gd name="T11" fmla="*/ 771296377 h 2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0"/>
                    <a:gd name="T19" fmla="*/ 0 h 258"/>
                    <a:gd name="T20" fmla="*/ 200 w 200"/>
                    <a:gd name="T21" fmla="*/ 258 h 2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0" h="258">
                      <a:moveTo>
                        <a:pt x="0" y="257"/>
                      </a:moveTo>
                      <a:lnTo>
                        <a:pt x="0" y="258"/>
                      </a:lnTo>
                      <a:lnTo>
                        <a:pt x="0" y="0"/>
                      </a:lnTo>
                      <a:lnTo>
                        <a:pt x="200" y="0"/>
                      </a:lnTo>
                      <a:lnTo>
                        <a:pt x="200" y="258"/>
                      </a:lnTo>
                      <a:lnTo>
                        <a:pt x="0" y="258"/>
                      </a:lnTo>
                    </a:path>
                  </a:pathLst>
                </a:custGeom>
                <a:solidFill>
                  <a:schemeClr val="bg1"/>
                </a:solidFill>
                <a:ln w="1905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28" name="Line 194">
                  <a:extLst>
                    <a:ext uri="{FF2B5EF4-FFF2-40B4-BE49-F238E27FC236}">
                      <a16:creationId xmlns:a16="http://schemas.microsoft.com/office/drawing/2014/main" id="{1563827B-F56D-114E-923E-0B3A52CD26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80768" y="4419735"/>
                  <a:ext cx="2740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29" name="Line 195">
                  <a:extLst>
                    <a:ext uri="{FF2B5EF4-FFF2-40B4-BE49-F238E27FC236}">
                      <a16:creationId xmlns:a16="http://schemas.microsoft.com/office/drawing/2014/main" id="{438DFAD3-4D7B-FB47-954D-F3DA023D57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16964" y="4174008"/>
                  <a:ext cx="0" cy="583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0" name="Line 196">
                  <a:extLst>
                    <a:ext uri="{FF2B5EF4-FFF2-40B4-BE49-F238E27FC236}">
                      <a16:creationId xmlns:a16="http://schemas.microsoft.com/office/drawing/2014/main" id="{E63D2E0A-A53C-6B41-93D1-AE86942AD3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44764" y="4174008"/>
                  <a:ext cx="14768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1" name="Line 197">
                  <a:extLst>
                    <a:ext uri="{FF2B5EF4-FFF2-40B4-BE49-F238E27FC236}">
                      <a16:creationId xmlns:a16="http://schemas.microsoft.com/office/drawing/2014/main" id="{ECCDD09C-8183-A047-A3CB-8989870E9C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16964" y="4714637"/>
                  <a:ext cx="0" cy="7380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2" name="Line 198">
                  <a:extLst>
                    <a:ext uri="{FF2B5EF4-FFF2-40B4-BE49-F238E27FC236}">
                      <a16:creationId xmlns:a16="http://schemas.microsoft.com/office/drawing/2014/main" id="{FD0E9102-84DB-374E-91E8-26839CE238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44764" y="4788437"/>
                  <a:ext cx="14768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grpSp>
          <p:nvGrpSpPr>
            <p:cNvPr id="42" name="Gruppieren 51">
              <a:extLst>
                <a:ext uri="{FF2B5EF4-FFF2-40B4-BE49-F238E27FC236}">
                  <a16:creationId xmlns:a16="http://schemas.microsoft.com/office/drawing/2014/main" id="{76431FF0-9AF4-D147-A478-FF869A2C319A}"/>
                </a:ext>
              </a:extLst>
            </p:cNvPr>
            <p:cNvGrpSpPr/>
            <p:nvPr/>
          </p:nvGrpSpPr>
          <p:grpSpPr>
            <a:xfrm>
              <a:off x="6400100" y="3437313"/>
              <a:ext cx="2069045" cy="2991412"/>
              <a:chOff x="5096803" y="2048097"/>
              <a:chExt cx="2506051" cy="3392776"/>
            </a:xfrm>
          </p:grpSpPr>
          <p:grpSp>
            <p:nvGrpSpPr>
              <p:cNvPr id="43" name="Gruppieren 52">
                <a:extLst>
                  <a:ext uri="{FF2B5EF4-FFF2-40B4-BE49-F238E27FC236}">
                    <a16:creationId xmlns:a16="http://schemas.microsoft.com/office/drawing/2014/main" id="{B9401146-A0BB-A447-88A5-43F809511D91}"/>
                  </a:ext>
                </a:extLst>
              </p:cNvPr>
              <p:cNvGrpSpPr/>
              <p:nvPr/>
            </p:nvGrpSpPr>
            <p:grpSpPr>
              <a:xfrm>
                <a:off x="5269950" y="2416713"/>
                <a:ext cx="1936254" cy="3024160"/>
                <a:chOff x="2321301" y="1471811"/>
                <a:chExt cx="3197299" cy="4393374"/>
              </a:xfrm>
            </p:grpSpPr>
            <p:pic>
              <p:nvPicPr>
                <p:cNvPr id="45" name="Picture 4" descr="4276 4x g">
                  <a:extLst>
                    <a:ext uri="{FF2B5EF4-FFF2-40B4-BE49-F238E27FC236}">
                      <a16:creationId xmlns:a16="http://schemas.microsoft.com/office/drawing/2014/main" id="{1AADE9A3-42ED-244F-9857-AAA5F72FB0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72000" contrast="88000"/>
                </a:blip>
                <a:srcRect/>
                <a:stretch>
                  <a:fillRect/>
                </a:stretch>
              </p:blipFill>
              <p:spPr bwMode="auto">
                <a:xfrm>
                  <a:off x="2891204" y="1471811"/>
                  <a:ext cx="2627396" cy="21427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" name="Picture 17" descr="4301 4x g">
                  <a:extLst>
                    <a:ext uri="{FF2B5EF4-FFF2-40B4-BE49-F238E27FC236}">
                      <a16:creationId xmlns:a16="http://schemas.microsoft.com/office/drawing/2014/main" id="{71A4D274-B950-0541-AAA1-2CE8589823B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78000" contrast="90000"/>
                </a:blip>
                <a:srcRect/>
                <a:stretch>
                  <a:fillRect/>
                </a:stretch>
              </p:blipFill>
              <p:spPr bwMode="auto">
                <a:xfrm>
                  <a:off x="2891202" y="3716182"/>
                  <a:ext cx="2621370" cy="2149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" name="Text Box 38">
                  <a:extLst>
                    <a:ext uri="{FF2B5EF4-FFF2-40B4-BE49-F238E27FC236}">
                      <a16:creationId xmlns:a16="http://schemas.microsoft.com/office/drawing/2014/main" id="{F90C662D-1627-0840-B4EC-7B98C65D785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621271" y="2448394"/>
                  <a:ext cx="2012897" cy="6128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 sz="1200" b="1" dirty="0"/>
                    <a:t>+ </a:t>
                  </a:r>
                  <a:r>
                    <a:rPr lang="de-DE" sz="1200" b="1" dirty="0" err="1"/>
                    <a:t>Mycludex</a:t>
                  </a:r>
                  <a:r>
                    <a:rPr lang="de-DE" sz="1200" b="1" dirty="0"/>
                    <a:t> </a:t>
                  </a:r>
                </a:p>
              </p:txBody>
            </p:sp>
            <p:sp>
              <p:nvSpPr>
                <p:cNvPr id="48" name="Text Box 39">
                  <a:extLst>
                    <a:ext uri="{FF2B5EF4-FFF2-40B4-BE49-F238E27FC236}">
                      <a16:creationId xmlns:a16="http://schemas.microsoft.com/office/drawing/2014/main" id="{156ADFF2-0501-C646-86D5-CD16EF4020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949925" y="4438320"/>
                  <a:ext cx="1355587" cy="6128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de-DE" sz="1200" b="1" dirty="0" err="1"/>
                    <a:t>control</a:t>
                  </a:r>
                  <a:endParaRPr lang="de-DE" sz="1200" b="1" dirty="0"/>
                </a:p>
              </p:txBody>
            </p:sp>
          </p:grpSp>
          <p:sp>
            <p:nvSpPr>
              <p:cNvPr id="44" name="Textfeld 53">
                <a:extLst>
                  <a:ext uri="{FF2B5EF4-FFF2-40B4-BE49-F238E27FC236}">
                    <a16:creationId xmlns:a16="http://schemas.microsoft.com/office/drawing/2014/main" id="{DEE2DCF1-EF99-B445-928C-B78BA22AB7F6}"/>
                  </a:ext>
                </a:extLst>
              </p:cNvPr>
              <p:cNvSpPr txBox="1"/>
              <p:nvPr/>
            </p:nvSpPr>
            <p:spPr>
              <a:xfrm>
                <a:off x="5096803" y="2048097"/>
                <a:ext cx="2506051" cy="448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b="1" dirty="0">
                    <a:cs typeface="Arial" pitchFamily="34" charset="0"/>
                  </a:rPr>
                  <a:t>IF: HBcAg 9 w. </a:t>
                </a:r>
                <a:r>
                  <a:rPr lang="de-DE" sz="1400" b="1" dirty="0" err="1">
                    <a:cs typeface="Arial" pitchFamily="34" charset="0"/>
                  </a:rPr>
                  <a:t>post</a:t>
                </a:r>
                <a:r>
                  <a:rPr lang="de-DE" sz="1400" b="1" dirty="0">
                    <a:cs typeface="Arial" pitchFamily="34" charset="0"/>
                  </a:rPr>
                  <a:t> </a:t>
                </a:r>
                <a:r>
                  <a:rPr lang="de-DE" sz="1400" b="1" dirty="0" err="1">
                    <a:cs typeface="Arial" pitchFamily="34" charset="0"/>
                  </a:rPr>
                  <a:t>inf.</a:t>
                </a:r>
                <a:endParaRPr lang="de-DE" sz="1400" b="1" dirty="0">
                  <a:cs typeface="Arial" pitchFamily="34" charset="0"/>
                </a:endParaRPr>
              </a:p>
            </p:txBody>
          </p:sp>
        </p:grpSp>
      </p:grpSp>
      <p:sp>
        <p:nvSpPr>
          <p:cNvPr id="133" name="Rectangle 8">
            <a:extLst>
              <a:ext uri="{FF2B5EF4-FFF2-40B4-BE49-F238E27FC236}">
                <a16:creationId xmlns:a16="http://schemas.microsoft.com/office/drawing/2014/main" id="{7C40780B-E993-1445-AB5A-554491814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8257" y="3200699"/>
            <a:ext cx="1299779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400" b="1" dirty="0">
                <a:solidFill>
                  <a:srgbClr val="000000"/>
                </a:solidFill>
                <a:cs typeface="Arial" pitchFamily="34" charset="0"/>
              </a:rPr>
              <a:t>HBV DNA viremia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34" name="Rechteck 144">
            <a:extLst>
              <a:ext uri="{FF2B5EF4-FFF2-40B4-BE49-F238E27FC236}">
                <a16:creationId xmlns:a16="http://schemas.microsoft.com/office/drawing/2014/main" id="{CB28BAAB-BC99-7E47-A51B-77160C165762}"/>
              </a:ext>
            </a:extLst>
          </p:cNvPr>
          <p:cNvSpPr/>
          <p:nvPr/>
        </p:nvSpPr>
        <p:spPr>
          <a:xfrm>
            <a:off x="6618087" y="5618247"/>
            <a:ext cx="23571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de-DE" sz="1200" i="1" dirty="0"/>
              <a:t>Volz, Allweiss, et al. J </a:t>
            </a:r>
            <a:r>
              <a:rPr lang="en-US" altLang="de-DE" sz="1200" i="1" dirty="0" err="1"/>
              <a:t>Hepatol</a:t>
            </a:r>
            <a:r>
              <a:rPr lang="en-US" altLang="de-DE" sz="1200" i="1" dirty="0"/>
              <a:t> 2013</a:t>
            </a:r>
            <a:endParaRPr lang="en-US" sz="1200" dirty="0"/>
          </a:p>
        </p:txBody>
      </p:sp>
      <p:sp>
        <p:nvSpPr>
          <p:cNvPr id="135" name="Rechteck 18">
            <a:extLst>
              <a:ext uri="{FF2B5EF4-FFF2-40B4-BE49-F238E27FC236}">
                <a16:creationId xmlns:a16="http://schemas.microsoft.com/office/drawing/2014/main" id="{35E3F3AA-6B8B-3E4C-9AB8-0D10E71E6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373" y="6025551"/>
            <a:ext cx="549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de-DE" sz="1100" i="1" dirty="0"/>
              <a:t>Petersen, Dandri, Urban, Nature Biotech.2008; Lütgehetmann, </a:t>
            </a:r>
            <a:r>
              <a:rPr lang="en-US" altLang="de-DE" sz="1100" i="1" dirty="0" err="1"/>
              <a:t>Hepatol</a:t>
            </a:r>
            <a:r>
              <a:rPr lang="en-US" altLang="de-DE" sz="1100" i="1" dirty="0"/>
              <a:t>. 2012; Allweiss, Gut 2018; Wisskirchen, Kah, J </a:t>
            </a:r>
            <a:r>
              <a:rPr lang="en-US" altLang="de-DE" sz="1100" i="1" dirty="0" err="1"/>
              <a:t>Clin</a:t>
            </a:r>
            <a:r>
              <a:rPr lang="en-US" altLang="de-DE" sz="1100" i="1" dirty="0"/>
              <a:t> Invest 2019; Allweiss, Giersch Gut 2022</a:t>
            </a:r>
          </a:p>
        </p:txBody>
      </p:sp>
      <p:pic>
        <p:nvPicPr>
          <p:cNvPr id="141" name="Grafik 146">
            <a:extLst>
              <a:ext uri="{FF2B5EF4-FFF2-40B4-BE49-F238E27FC236}">
                <a16:creationId xmlns:a16="http://schemas.microsoft.com/office/drawing/2014/main" id="{BE4E1E45-4328-6140-AB66-2824134071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377" y="3199480"/>
            <a:ext cx="2743821" cy="2139528"/>
          </a:xfrm>
          <a:prstGeom prst="rect">
            <a:avLst/>
          </a:prstGeom>
        </p:spPr>
      </p:pic>
      <p:sp>
        <p:nvSpPr>
          <p:cNvPr id="142" name="Rechteck 147">
            <a:extLst>
              <a:ext uri="{FF2B5EF4-FFF2-40B4-BE49-F238E27FC236}">
                <a16:creationId xmlns:a16="http://schemas.microsoft.com/office/drawing/2014/main" id="{CCA554F0-82C8-F044-AE9E-3421B7EE9399}"/>
              </a:ext>
            </a:extLst>
          </p:cNvPr>
          <p:cNvSpPr/>
          <p:nvPr/>
        </p:nvSpPr>
        <p:spPr>
          <a:xfrm>
            <a:off x="300057" y="5129805"/>
            <a:ext cx="425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cs typeface="Arial" pitchFamily="34" charset="0"/>
              </a:rPr>
              <a:t>→ intracellular amplification of the cccDNA pool may be inefficient in stably infected PHHs</a:t>
            </a:r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0C60CBB0-E42F-4D4F-915E-8770AC519F9F}"/>
              </a:ext>
            </a:extLst>
          </p:cNvPr>
          <p:cNvSpPr txBox="1"/>
          <p:nvPr/>
        </p:nvSpPr>
        <p:spPr>
          <a:xfrm>
            <a:off x="549294" y="1093784"/>
            <a:ext cx="10974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BLV binding to NTCP blocks HBV (&amp; HDV) infection, intrahepatic spreading and cccDNA establishment in uninfected cells </a:t>
            </a:r>
            <a:r>
              <a:rPr lang="en-US" sz="1600" i="1" dirty="0"/>
              <a:t>in vivo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HBsAg neutralizing antibodies can hinder new infection events / intrahepatic spreading (i.e. VIR3434)</a:t>
            </a:r>
          </a:p>
        </p:txBody>
      </p:sp>
      <p:pic>
        <p:nvPicPr>
          <p:cNvPr id="158" name="Picture 157" descr="Diagram&#10;&#10;Description automatically generated">
            <a:extLst>
              <a:ext uri="{FF2B5EF4-FFF2-40B4-BE49-F238E27FC236}">
                <a16:creationId xmlns:a16="http://schemas.microsoft.com/office/drawing/2014/main" id="{E7FFF1ED-B0F7-8449-8C6C-4FB7CED92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2" y="2190160"/>
            <a:ext cx="3381869" cy="2802654"/>
          </a:xfrm>
          <a:prstGeom prst="rect">
            <a:avLst/>
          </a:prstGeom>
        </p:spPr>
      </p:pic>
      <p:pic>
        <p:nvPicPr>
          <p:cNvPr id="136" name="Picture 135" descr="Logo, company name&#10;&#10;Description automatically generated">
            <a:extLst>
              <a:ext uri="{FF2B5EF4-FFF2-40B4-BE49-F238E27FC236}">
                <a16:creationId xmlns:a16="http://schemas.microsoft.com/office/drawing/2014/main" id="{1CA640EF-383D-B54D-B921-D4B73B5078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37" name="Image 3">
            <a:extLst>
              <a:ext uri="{FF2B5EF4-FFF2-40B4-BE49-F238E27FC236}">
                <a16:creationId xmlns:a16="http://schemas.microsoft.com/office/drawing/2014/main" id="{5FE5D3F3-A1EB-9F4F-96C1-4E48DC70DF2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17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ncbi.nlm.nih.gov/pmc/articles/instance/7577125/bin/AAC.01463-20-f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18" y="1302555"/>
            <a:ext cx="2126110" cy="38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1" y="1302555"/>
            <a:ext cx="2283746" cy="3891237"/>
          </a:xfrm>
          <a:prstGeom prst="rect">
            <a:avLst/>
          </a:prstGeom>
        </p:spPr>
      </p:pic>
      <p:pic>
        <p:nvPicPr>
          <p:cNvPr id="3074" name="Picture 2" descr="https://www.ncbi.nlm.nih.gov/pmc/articles/instance/7577125/bin/AAC.01463-20-f0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935" y="1370977"/>
            <a:ext cx="4393869" cy="373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60198" y="5046348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(Mani 2018)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86468" y="4964722"/>
            <a:ext cx="1037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(Huang 2020)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366889" y="1366822"/>
            <a:ext cx="16549" cy="3891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51559" y="119965"/>
            <a:ext cx="8088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CAMs</a:t>
            </a:r>
            <a:r>
              <a:rPr lang="en-US" sz="24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inhibit </a:t>
            </a:r>
            <a:r>
              <a:rPr lang="en-US" sz="2400" b="1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24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formation via a dual mechanism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64431" y="842042"/>
            <a:ext cx="3204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reduce de novo </a:t>
            </a:r>
            <a:r>
              <a:rPr lang="en-US" u="sng" dirty="0" err="1"/>
              <a:t>rcDNA</a:t>
            </a:r>
            <a:r>
              <a:rPr lang="en-US" u="sng" dirty="0"/>
              <a:t> synthesis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61935" y="842042"/>
            <a:ext cx="4602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Induce premature </a:t>
            </a:r>
            <a:r>
              <a:rPr lang="en-US" u="sng" dirty="0" err="1"/>
              <a:t>rcDNA</a:t>
            </a:r>
            <a:r>
              <a:rPr lang="en-US" u="sng" dirty="0"/>
              <a:t> </a:t>
            </a:r>
            <a:r>
              <a:rPr lang="en-US" u="sng" dirty="0" err="1"/>
              <a:t>uncoating </a:t>
            </a:r>
            <a:r>
              <a:rPr lang="en-US" u="sng" dirty="0"/>
              <a:t>-”Melting”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28917" y="5614437"/>
            <a:ext cx="6895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Strong antiviral activity of </a:t>
            </a:r>
            <a:r>
              <a:rPr lang="en-US" sz="1400" dirty="0" err="1"/>
              <a:t>CAMs</a:t>
            </a:r>
            <a:r>
              <a:rPr lang="en-US" sz="1400" dirty="0"/>
              <a:t> and synergy with </a:t>
            </a:r>
            <a:r>
              <a:rPr lang="en-US" sz="1400" dirty="0" err="1"/>
              <a:t>NUCs</a:t>
            </a:r>
            <a:r>
              <a:rPr lang="en-US" sz="1400" dirty="0"/>
              <a:t> or PEG-</a:t>
            </a:r>
            <a:r>
              <a:rPr lang="en-US" sz="1400" dirty="0" err="1"/>
              <a:t>IFN in </a:t>
            </a:r>
            <a:r>
              <a:rPr lang="en-US" sz="1400" dirty="0"/>
              <a:t>clinical trial</a:t>
            </a:r>
          </a:p>
          <a:p>
            <a:r>
              <a:rPr lang="en-US" sz="1400" dirty="0"/>
              <a:t>however, no cure or </a:t>
            </a:r>
            <a:r>
              <a:rPr lang="en-US" sz="1400" dirty="0" err="1"/>
              <a:t>HBsAg</a:t>
            </a:r>
            <a:r>
              <a:rPr lang="en-US" sz="1400" dirty="0"/>
              <a:t> seroconversion yet , and virus relapsed after treatment cessation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69792" y="6305202"/>
            <a:ext cx="8237181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Need more potent </a:t>
            </a:r>
            <a:r>
              <a:rPr lang="en-US" sz="1600" b="1" dirty="0" err="1"/>
              <a:t>CpAM, longer treatment duration </a:t>
            </a:r>
            <a:r>
              <a:rPr lang="en-US" sz="1600" b="1" dirty="0"/>
              <a:t>or combination with other HBV inhibitors?</a:t>
            </a: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3CE5C361-D4B3-4B46-8A19-0ADDE9F50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6" name="Image 3">
            <a:extLst>
              <a:ext uri="{FF2B5EF4-FFF2-40B4-BE49-F238E27FC236}">
                <a16:creationId xmlns:a16="http://schemas.microsoft.com/office/drawing/2014/main" id="{9B9519A8-4CBF-5D45-A9C1-B5E0810454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41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1236528" y="137204"/>
            <a:ext cx="9718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host DNA replication/repair factors involved in </a:t>
            </a:r>
            <a:r>
              <a:rPr lang="en-US" altLang="en-US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cccDNA</a:t>
            </a: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formation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3A8A65-1309-9D45-88C2-137743379124}"/>
              </a:ext>
            </a:extLst>
          </p:cNvPr>
          <p:cNvGrpSpPr/>
          <p:nvPr/>
        </p:nvGrpSpPr>
        <p:grpSpPr>
          <a:xfrm>
            <a:off x="4425138" y="1847236"/>
            <a:ext cx="7157983" cy="2816913"/>
            <a:chOff x="4341299" y="1135307"/>
            <a:chExt cx="7157983" cy="2816913"/>
          </a:xfrm>
        </p:grpSpPr>
        <p:sp>
          <p:nvSpPr>
            <p:cNvPr id="39939" name="TextBox 5"/>
            <p:cNvSpPr txBox="1">
              <a:spLocks noChangeArrowheads="1"/>
            </p:cNvSpPr>
            <p:nvPr/>
          </p:nvSpPr>
          <p:spPr bwMode="auto">
            <a:xfrm>
              <a:off x="4341299" y="1793849"/>
              <a:ext cx="71579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en-US" sz="1400" b="1" dirty="0">
                  <a:latin typeface="Arial" panose="020B0604020202020204" pitchFamily="34" charset="0"/>
                </a:rPr>
                <a:t>Cellular polymerases (</a:t>
              </a:r>
              <a:r>
                <a:rPr lang="el-GR" altLang="en-US" sz="1400" b="1" dirty="0">
                  <a:latin typeface="Arial" panose="020B0604020202020204" pitchFamily="34" charset="0"/>
                </a:rPr>
                <a:t>κ</a:t>
              </a:r>
              <a:r>
                <a:rPr lang="en-US" altLang="en-US" sz="1400" b="1" dirty="0">
                  <a:latin typeface="Arial" panose="020B0604020202020204" pitchFamily="34" charset="0"/>
                </a:rPr>
                <a:t>, </a:t>
              </a:r>
              <a:r>
                <a:rPr lang="el-GR" altLang="en-US" sz="1400" b="1" dirty="0">
                  <a:latin typeface="Arial" panose="020B0604020202020204" pitchFamily="34" charset="0"/>
                </a:rPr>
                <a:t>λ</a:t>
              </a:r>
              <a:r>
                <a:rPr lang="en-US" altLang="en-US" sz="1400" b="1" dirty="0">
                  <a:latin typeface="Arial" panose="020B0604020202020204" pitchFamily="34" charset="0"/>
                </a:rPr>
                <a:t>, </a:t>
              </a:r>
              <a:r>
                <a:rPr lang="el-GR" altLang="en-US" sz="1400" b="1" dirty="0">
                  <a:latin typeface="Arial" panose="020B0604020202020204" pitchFamily="34" charset="0"/>
                </a:rPr>
                <a:t>α</a:t>
              </a:r>
              <a:r>
                <a:rPr lang="en-US" altLang="en-US" sz="1400" b="1" dirty="0">
                  <a:latin typeface="Arial" panose="020B0604020202020204" pitchFamily="34" charset="0"/>
                </a:rPr>
                <a:t>).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(Qi et al, 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Plos</a:t>
              </a:r>
              <a:r>
                <a:rPr lang="en-US" altLang="en-US" sz="1400" i="1" dirty="0">
                  <a:latin typeface="Arial" panose="020B0604020202020204" pitchFamily="34" charset="0"/>
                </a:rPr>
                <a:t> Path, 2016) (Tang et al, 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Plos</a:t>
              </a:r>
              <a:r>
                <a:rPr lang="en-US" altLang="en-US" sz="1400" i="1" dirty="0">
                  <a:latin typeface="Arial" panose="020B0604020202020204" pitchFamily="34" charset="0"/>
                </a:rPr>
                <a:t> Path, 2019)</a:t>
              </a:r>
            </a:p>
          </p:txBody>
        </p:sp>
        <p:sp>
          <p:nvSpPr>
            <p:cNvPr id="39941" name="TextBox 8"/>
            <p:cNvSpPr txBox="1">
              <a:spLocks noChangeArrowheads="1"/>
            </p:cNvSpPr>
            <p:nvPr/>
          </p:nvSpPr>
          <p:spPr bwMode="auto">
            <a:xfrm>
              <a:off x="4341299" y="2115169"/>
              <a:ext cx="6271238" cy="31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latin typeface="Arial" panose="020B0604020202020204" pitchFamily="34" charset="0"/>
                </a:rPr>
                <a:t>TOP1</a:t>
              </a:r>
              <a:r>
                <a:rPr lang="en-US" altLang="en-US" sz="1400" dirty="0">
                  <a:latin typeface="Arial" panose="020B0604020202020204" pitchFamily="34" charset="0"/>
                </a:rPr>
                <a:t> and </a:t>
              </a:r>
              <a:r>
                <a:rPr lang="en-US" altLang="en-US" sz="1400" b="1" dirty="0">
                  <a:latin typeface="Arial" panose="020B0604020202020204" pitchFamily="34" charset="0"/>
                </a:rPr>
                <a:t>TOP2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Sheraz</a:t>
              </a:r>
              <a:r>
                <a:rPr lang="en-US" altLang="en-US" sz="1400" i="1" dirty="0">
                  <a:latin typeface="Arial" panose="020B0604020202020204" pitchFamily="34" charset="0"/>
                </a:rPr>
                <a:t> et al, JVI 2019)</a:t>
              </a:r>
            </a:p>
          </p:txBody>
        </p:sp>
        <p:sp>
          <p:nvSpPr>
            <p:cNvPr id="39942" name="TextBox 10"/>
            <p:cNvSpPr txBox="1">
              <a:spLocks noChangeArrowheads="1"/>
            </p:cNvSpPr>
            <p:nvPr/>
          </p:nvSpPr>
          <p:spPr bwMode="auto">
            <a:xfrm>
              <a:off x="4341299" y="3107683"/>
              <a:ext cx="51533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 err="1">
                  <a:latin typeface="Arial" panose="020B0604020202020204" pitchFamily="34" charset="0"/>
                </a:rPr>
                <a:t>Lig</a:t>
              </a:r>
              <a:r>
                <a:rPr lang="en-US" altLang="en-US" sz="1400" b="1" dirty="0">
                  <a:latin typeface="Arial" panose="020B0604020202020204" pitchFamily="34" charset="0"/>
                </a:rPr>
                <a:t> I/III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(Long et al, 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Plos</a:t>
              </a:r>
              <a:r>
                <a:rPr lang="en-US" altLang="en-US" sz="1400" i="1" dirty="0">
                  <a:latin typeface="Arial" panose="020B0604020202020204" pitchFamily="34" charset="0"/>
                </a:rPr>
                <a:t> Path, 2017)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9943" name="TextBox 8"/>
            <p:cNvSpPr txBox="1">
              <a:spLocks noChangeArrowheads="1"/>
            </p:cNvSpPr>
            <p:nvPr/>
          </p:nvSpPr>
          <p:spPr bwMode="auto">
            <a:xfrm>
              <a:off x="4341299" y="2446075"/>
              <a:ext cx="6469126" cy="31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Flap endonuclease I (</a:t>
              </a:r>
              <a:r>
                <a:rPr lang="en-US" altLang="en-US" sz="1400" b="1" dirty="0">
                  <a:latin typeface="Arial" panose="020B0604020202020204" pitchFamily="34" charset="0"/>
                </a:rPr>
                <a:t>FEN1</a:t>
              </a:r>
              <a:r>
                <a:rPr lang="en-US" altLang="en-US" sz="1400" dirty="0">
                  <a:latin typeface="Arial" panose="020B0604020202020204" pitchFamily="34" charset="0"/>
                </a:rPr>
                <a:t>)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(Kitamura et al, 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Plos</a:t>
              </a:r>
              <a:r>
                <a:rPr lang="en-US" altLang="en-US" sz="1400" i="1" dirty="0">
                  <a:latin typeface="Arial" panose="020B0604020202020204" pitchFamily="34" charset="0"/>
                </a:rPr>
                <a:t> Path, 2018)</a:t>
              </a:r>
            </a:p>
          </p:txBody>
        </p:sp>
        <p:sp>
          <p:nvSpPr>
            <p:cNvPr id="39944" name="TextBox 8"/>
            <p:cNvSpPr txBox="1">
              <a:spLocks noChangeArrowheads="1"/>
            </p:cNvSpPr>
            <p:nvPr/>
          </p:nvSpPr>
          <p:spPr bwMode="auto">
            <a:xfrm>
              <a:off x="4341299" y="3429000"/>
              <a:ext cx="6754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Core components of lagging strand DNA synthesis machinery (</a:t>
              </a:r>
              <a:r>
                <a:rPr lang="en-US" altLang="en-US" sz="1400" b="1" dirty="0">
                  <a:latin typeface="Arial" panose="020B0604020202020204" pitchFamily="34" charset="0"/>
                </a:rPr>
                <a:t>PCNA, RFC, pol </a:t>
              </a:r>
              <a:r>
                <a:rPr lang="el-GR" altLang="en-US" sz="1400" b="1" dirty="0">
                  <a:latin typeface="Arial" panose="020B0604020202020204" pitchFamily="34" charset="0"/>
                </a:rPr>
                <a:t>δ</a:t>
              </a:r>
              <a:r>
                <a:rPr lang="en-US" altLang="en-US" sz="1400" b="1" dirty="0">
                  <a:latin typeface="Arial" panose="020B0604020202020204" pitchFamily="34" charset="0"/>
                </a:rPr>
                <a:t>, FEN1, </a:t>
              </a:r>
              <a:r>
                <a:rPr lang="en-US" altLang="en-US" sz="1400" b="1" dirty="0" err="1">
                  <a:latin typeface="Arial" panose="020B0604020202020204" pitchFamily="34" charset="0"/>
                </a:rPr>
                <a:t>Lig</a:t>
              </a:r>
              <a:r>
                <a:rPr lang="en-US" altLang="en-US" sz="1400" b="1" dirty="0">
                  <a:latin typeface="Arial" panose="020B0604020202020204" pitchFamily="34" charset="0"/>
                </a:rPr>
                <a:t> I</a:t>
              </a:r>
              <a:r>
                <a:rPr lang="en-US" altLang="en-US" sz="1400" dirty="0">
                  <a:latin typeface="Arial" panose="020B0604020202020204" pitchFamily="34" charset="0"/>
                </a:rPr>
                <a:t>)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(Wei and Ploss, Nat Micro, 2020)</a:t>
              </a:r>
            </a:p>
          </p:txBody>
        </p:sp>
        <p:sp>
          <p:nvSpPr>
            <p:cNvPr id="39945" name="TextBox 8"/>
            <p:cNvSpPr txBox="1">
              <a:spLocks noChangeArrowheads="1"/>
            </p:cNvSpPr>
            <p:nvPr/>
          </p:nvSpPr>
          <p:spPr bwMode="auto">
            <a:xfrm>
              <a:off x="4341299" y="1135307"/>
              <a:ext cx="6271238" cy="315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latin typeface="Arial" panose="020B0604020202020204" pitchFamily="34" charset="0"/>
                </a:rPr>
                <a:t>ATR-Chk1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(Luo et al, </a:t>
              </a:r>
              <a:r>
                <a:rPr lang="en-US" altLang="en-US" sz="1400" i="1" dirty="0" err="1">
                  <a:latin typeface="Arial" panose="020B0604020202020204" pitchFamily="34" charset="0"/>
                </a:rPr>
                <a:t>mBio</a:t>
              </a:r>
              <a:r>
                <a:rPr lang="en-US" altLang="en-US" sz="1400" i="1" dirty="0">
                  <a:latin typeface="Arial" panose="020B0604020202020204" pitchFamily="34" charset="0"/>
                </a:rPr>
                <a:t> 2020)</a:t>
              </a:r>
            </a:p>
          </p:txBody>
        </p:sp>
        <p:sp>
          <p:nvSpPr>
            <p:cNvPr id="13" name="TextBox 8"/>
            <p:cNvSpPr txBox="1">
              <a:spLocks noChangeArrowheads="1"/>
            </p:cNvSpPr>
            <p:nvPr/>
          </p:nvSpPr>
          <p:spPr bwMode="auto">
            <a:xfrm>
              <a:off x="4341299" y="2776981"/>
              <a:ext cx="6469126" cy="317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latin typeface="Arial" panose="020B0604020202020204" pitchFamily="34" charset="0"/>
                </a:rPr>
                <a:t>MUS81</a:t>
              </a:r>
              <a:r>
                <a:rPr lang="en-US" altLang="en-US" sz="1400" dirty="0">
                  <a:latin typeface="Arial" panose="020B0604020202020204" pitchFamily="34" charset="0"/>
                </a:rPr>
                <a:t> flap nuclease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(Zhang and Long et al #O25)</a:t>
              </a:r>
            </a:p>
          </p:txBody>
        </p:sp>
        <p:sp>
          <p:nvSpPr>
            <p:cNvPr id="15" name="TextBox 8"/>
            <p:cNvSpPr txBox="1">
              <a:spLocks noChangeArrowheads="1"/>
            </p:cNvSpPr>
            <p:nvPr/>
          </p:nvSpPr>
          <p:spPr bwMode="auto">
            <a:xfrm>
              <a:off x="4341299" y="1464578"/>
              <a:ext cx="6271238" cy="315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latin typeface="Arial" panose="020B0604020202020204" pitchFamily="34" charset="0"/>
                </a:rPr>
                <a:t>UV-DDB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  <a:r>
                <a:rPr lang="en-US" altLang="en-US" sz="1400" i="1" dirty="0">
                  <a:latin typeface="Arial" panose="020B0604020202020204" pitchFamily="34" charset="0"/>
                </a:rPr>
                <a:t>(Marchetti et al, JVI in revision)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D70231-F70A-C642-915E-6BD7EBEB8DC0}"/>
              </a:ext>
            </a:extLst>
          </p:cNvPr>
          <p:cNvGrpSpPr/>
          <p:nvPr/>
        </p:nvGrpSpPr>
        <p:grpSpPr>
          <a:xfrm>
            <a:off x="560752" y="1383073"/>
            <a:ext cx="3266846" cy="4091853"/>
            <a:chOff x="320120" y="1348188"/>
            <a:chExt cx="3266846" cy="4091853"/>
          </a:xfrm>
        </p:grpSpPr>
        <p:pic>
          <p:nvPicPr>
            <p:cNvPr id="39946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67"/>
            <a:stretch/>
          </p:blipFill>
          <p:spPr bwMode="auto">
            <a:xfrm>
              <a:off x="320120" y="1348188"/>
              <a:ext cx="3266846" cy="3745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7" name="TextBox 1"/>
            <p:cNvSpPr txBox="1">
              <a:spLocks noChangeArrowheads="1"/>
            </p:cNvSpPr>
            <p:nvPr/>
          </p:nvSpPr>
          <p:spPr bwMode="auto">
            <a:xfrm>
              <a:off x="1183744" y="5163042"/>
              <a:ext cx="24032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 dirty="0">
                  <a:latin typeface="Arial" panose="020B0604020202020204" pitchFamily="34" charset="0"/>
                </a:rPr>
                <a:t>(Marchetti and Guo, Cells 2020)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C6B808-7FA0-9B47-AF9B-02E3A56AD08C}"/>
                </a:ext>
              </a:extLst>
            </p:cNvPr>
            <p:cNvSpPr/>
            <p:nvPr/>
          </p:nvSpPr>
          <p:spPr>
            <a:xfrm>
              <a:off x="320120" y="1348188"/>
              <a:ext cx="257396" cy="3041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BD3BB346-E979-4746-A80B-C194AC2C3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8" name="Image 3">
            <a:extLst>
              <a:ext uri="{FF2B5EF4-FFF2-40B4-BE49-F238E27FC236}">
                <a16:creationId xmlns:a16="http://schemas.microsoft.com/office/drawing/2014/main" id="{55D72F14-C955-2547-B466-B2567713E5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4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3D70231-F70A-C642-915E-6BD7EBEB8DC0}"/>
              </a:ext>
            </a:extLst>
          </p:cNvPr>
          <p:cNvGrpSpPr/>
          <p:nvPr/>
        </p:nvGrpSpPr>
        <p:grpSpPr>
          <a:xfrm>
            <a:off x="945763" y="1605162"/>
            <a:ext cx="3266846" cy="4091853"/>
            <a:chOff x="320120" y="1348188"/>
            <a:chExt cx="3266846" cy="4091853"/>
          </a:xfrm>
        </p:grpSpPr>
        <p:pic>
          <p:nvPicPr>
            <p:cNvPr id="39946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67"/>
            <a:stretch/>
          </p:blipFill>
          <p:spPr bwMode="auto">
            <a:xfrm>
              <a:off x="320120" y="1348188"/>
              <a:ext cx="3266846" cy="3745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7" name="TextBox 1"/>
            <p:cNvSpPr txBox="1">
              <a:spLocks noChangeArrowheads="1"/>
            </p:cNvSpPr>
            <p:nvPr/>
          </p:nvSpPr>
          <p:spPr bwMode="auto">
            <a:xfrm>
              <a:off x="1183744" y="5163042"/>
              <a:ext cx="24032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i="1" dirty="0">
                  <a:latin typeface="Arial" panose="020B0604020202020204" pitchFamily="34" charset="0"/>
                </a:rPr>
                <a:t>(Marchetti and Guo, Cells 2020)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C6B808-7FA0-9B47-AF9B-02E3A56AD08C}"/>
                </a:ext>
              </a:extLst>
            </p:cNvPr>
            <p:cNvSpPr/>
            <p:nvPr/>
          </p:nvSpPr>
          <p:spPr>
            <a:xfrm>
              <a:off x="320120" y="1348188"/>
              <a:ext cx="257396" cy="3041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B940B9-0567-C54A-8406-B4479A919FBA}"/>
              </a:ext>
            </a:extLst>
          </p:cNvPr>
          <p:cNvSpPr txBox="1"/>
          <p:nvPr/>
        </p:nvSpPr>
        <p:spPr>
          <a:xfrm>
            <a:off x="3934478" y="148904"/>
            <a:ext cx="432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Targeting cccDNA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0C4E00-0037-6649-B13C-690D15A5AB82}"/>
              </a:ext>
            </a:extLst>
          </p:cNvPr>
          <p:cNvSpPr txBox="1"/>
          <p:nvPr/>
        </p:nvSpPr>
        <p:spPr>
          <a:xfrm>
            <a:off x="5396260" y="2081429"/>
            <a:ext cx="5595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Pros: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combination with NUCs and other replication inhibitors: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1. Block de novo HBV infection;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2. Additional layer of blocking intracellular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recycling 3. Block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repair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4. Inhibitors of DNA repair enzymes are used in cancer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E3F344-6BB4-E847-81F5-E42D2A3B476E}"/>
              </a:ext>
            </a:extLst>
          </p:cNvPr>
          <p:cNvSpPr txBox="1"/>
          <p:nvPr/>
        </p:nvSpPr>
        <p:spPr>
          <a:xfrm>
            <a:off x="5396260" y="3872943"/>
            <a:ext cx="49454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Cons: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 direct effect on preexisting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Uncertain long-term efficacy and toxicity</a:t>
            </a:r>
          </a:p>
          <a:p>
            <a:pPr marL="342900" indent="-342900"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Redundant functions among DNA repair factors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AFD47A-A414-B644-9230-A1CA3D9A4224}"/>
              </a:ext>
            </a:extLst>
          </p:cNvPr>
          <p:cNvSpPr txBox="1"/>
          <p:nvPr/>
        </p:nvSpPr>
        <p:spPr>
          <a:xfrm>
            <a:off x="9557910" y="5327683"/>
            <a:ext cx="143430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b="1">
                <a:solidFill>
                  <a:srgbClr val="0070C0"/>
                </a:solidFill>
              </a:rPr>
              <a:t>all preclinical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7120C9CA-2441-A042-8789-A7357FAEF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DDAB4016-4A03-C144-8158-3259BC4E22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5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9055430" y="1447953"/>
            <a:ext cx="18473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125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442" y="1271322"/>
            <a:ext cx="5434389" cy="1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10">
            <a:extLst>
              <a:ext uri="{FF2B5EF4-FFF2-40B4-BE49-F238E27FC236}">
                <a16:creationId xmlns:a16="http://schemas.microsoft.com/office/drawing/2014/main" id="{90DD899C-5E02-394B-BC3F-8CBE06642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924" y="3512067"/>
            <a:ext cx="291118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7622465" y="3512067"/>
            <a:ext cx="2558476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stability</a:t>
            </a:r>
          </a:p>
          <a:p>
            <a:pPr algn="ctr">
              <a:defRPr/>
            </a:pPr>
            <a:endParaRPr lang="en-US" sz="1200" b="1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DNA sequence targeted antivirals</a:t>
            </a: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- </a:t>
            </a:r>
            <a:r>
              <a:rPr lang="en-US" sz="1200" dirty="0">
                <a:ea typeface="宋体" charset="-122"/>
              </a:rPr>
              <a:t>deaminases</a:t>
            </a:r>
            <a:endParaRPr lang="en-US" sz="800" b="1" dirty="0">
              <a:ea typeface="宋体" charset="-122"/>
            </a:endParaRPr>
          </a:p>
          <a:p>
            <a:pPr>
              <a:defRPr/>
            </a:pPr>
            <a:r>
              <a:rPr lang="en-US" sz="1200" dirty="0">
                <a:ea typeface="宋体" charset="-122"/>
              </a:rPr>
              <a:t>- designer nucleases </a:t>
            </a:r>
          </a:p>
          <a:p>
            <a:pPr>
              <a:defRPr/>
            </a:pPr>
            <a:r>
              <a:rPr lang="en-US" sz="1200" dirty="0">
                <a:ea typeface="宋体" charset="-122"/>
              </a:rPr>
              <a:t>(ZFN, TALEN, CRISPR/Cas9)</a:t>
            </a:r>
          </a:p>
          <a:p>
            <a:pPr>
              <a:defRPr/>
            </a:pPr>
            <a:endParaRPr lang="en-US" sz="800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cytokines-induced DNA deaminases </a:t>
            </a:r>
          </a:p>
          <a:p>
            <a:pPr>
              <a:defRPr/>
            </a:pPr>
            <a:r>
              <a:rPr lang="en-US" sz="1200" dirty="0">
                <a:ea typeface="宋体" charset="-122"/>
              </a:rPr>
              <a:t>(A3A/B, AID…) </a:t>
            </a:r>
          </a:p>
          <a:p>
            <a:pPr>
              <a:defRPr/>
            </a:pPr>
            <a:endParaRPr lang="en-US" sz="1200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cccDNA destabilizers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174" y="1580681"/>
            <a:ext cx="772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75" y="2571336"/>
            <a:ext cx="986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370" y="2749475"/>
            <a:ext cx="85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10273869" y="3512067"/>
            <a:ext cx="17871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transcription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6102514" y="2293025"/>
            <a:ext cx="422013" cy="1219042"/>
            <a:chOff x="5732205" y="4829170"/>
            <a:chExt cx="422013" cy="121904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  <a:endCxn id="66" idx="0"/>
            </p:cNvCxnSpPr>
            <p:nvPr/>
          </p:nvCxnSpPr>
          <p:spPr>
            <a:xfrm flipH="1">
              <a:off x="5732205" y="4831538"/>
              <a:ext cx="331766" cy="12166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8901703" y="2385949"/>
            <a:ext cx="695478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9863717" y="2385949"/>
            <a:ext cx="1303724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83C0CC6-3ED3-1A46-BCAC-E3E8E0EE7BEC}"/>
              </a:ext>
            </a:extLst>
          </p:cNvPr>
          <p:cNvSpPr txBox="1"/>
          <p:nvPr/>
        </p:nvSpPr>
        <p:spPr>
          <a:xfrm>
            <a:off x="3476180" y="525564"/>
            <a:ext cx="5106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i="1" dirty="0">
                <a:solidFill>
                  <a:srgbClr val="0070C0"/>
                </a:solidFill>
                <a:ea typeface="宋体" charset="-122"/>
              </a:rPr>
              <a:t>Strategies to target pharmacologically the cccDNA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7A8DE5-A6D9-CF42-ADC8-966F2658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9" y="1857680"/>
            <a:ext cx="4295924" cy="3548807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1E0F1270-A25B-C54D-B5B0-8A0518FD9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0" name="Image 3">
            <a:extLst>
              <a:ext uri="{FF2B5EF4-FFF2-40B4-BE49-F238E27FC236}">
                <a16:creationId xmlns:a16="http://schemas.microsoft.com/office/drawing/2014/main" id="{9CB33DB0-0B1D-A34F-92D5-6FDB4A0BCD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68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907204B-9123-6148-A423-3F807BFE4382}"/>
              </a:ext>
            </a:extLst>
          </p:cNvPr>
          <p:cNvSpPr/>
          <p:nvPr/>
        </p:nvSpPr>
        <p:spPr>
          <a:xfrm>
            <a:off x="4124002" y="214393"/>
            <a:ext cx="4022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Arial" charset="0"/>
                <a:cs typeface="Arial" charset="0"/>
              </a:rPr>
              <a:t>cccDNA direct targeting .1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13C4B1-5569-0840-B538-52A9A07439F0}"/>
              </a:ext>
            </a:extLst>
          </p:cNvPr>
          <p:cNvSpPr/>
          <p:nvPr/>
        </p:nvSpPr>
        <p:spPr>
          <a:xfrm>
            <a:off x="6317979" y="1384521"/>
            <a:ext cx="2295820" cy="6091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679" b="1" dirty="0">
                <a:solidFill>
                  <a:srgbClr val="404040"/>
                </a:solidFill>
                <a:latin typeface="Arial"/>
                <a:cs typeface="Arial"/>
              </a:rPr>
              <a:t>Cytokine-directed </a:t>
            </a:r>
          </a:p>
          <a:p>
            <a:pPr lvl="0" algn="ctr">
              <a:defRPr/>
            </a:pPr>
            <a:r>
              <a:rPr lang="en-US" sz="1679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en-US" sz="1679" b="1" dirty="0">
                <a:solidFill>
                  <a:srgbClr val="404040"/>
                </a:solidFill>
                <a:latin typeface="Arial"/>
                <a:cs typeface="Arial"/>
              </a:rPr>
              <a:t> degradation</a:t>
            </a:r>
          </a:p>
        </p:txBody>
      </p:sp>
      <p:pic>
        <p:nvPicPr>
          <p:cNvPr id="43" name="Grafik 12">
            <a:extLst>
              <a:ext uri="{FF2B5EF4-FFF2-40B4-BE49-F238E27FC236}">
                <a16:creationId xmlns:a16="http://schemas.microsoft.com/office/drawing/2014/main" id="{00B206E7-30B1-0340-A1CE-3D36B7641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057" y="2647934"/>
            <a:ext cx="1898692" cy="92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19">
            <a:extLst>
              <a:ext uri="{FF2B5EF4-FFF2-40B4-BE49-F238E27FC236}">
                <a16:creationId xmlns:a16="http://schemas.microsoft.com/office/drawing/2014/main" id="{D89F3864-31A7-8046-93AA-0FBF7E683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38" y="3819144"/>
            <a:ext cx="1786332" cy="81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Grafik 20">
            <a:extLst>
              <a:ext uri="{FF2B5EF4-FFF2-40B4-BE49-F238E27FC236}">
                <a16:creationId xmlns:a16="http://schemas.microsoft.com/office/drawing/2014/main" id="{3EB8A8BB-C100-CB4A-8682-9ACA103E9C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951" y="4877991"/>
            <a:ext cx="1774905" cy="69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feld 15">
            <a:extLst>
              <a:ext uri="{FF2B5EF4-FFF2-40B4-BE49-F238E27FC236}">
                <a16:creationId xmlns:a16="http://schemas.microsoft.com/office/drawing/2014/main" id="{1668C08F-3437-0846-8D7A-8565E662D117}"/>
              </a:ext>
            </a:extLst>
          </p:cNvPr>
          <p:cNvSpPr txBox="1"/>
          <p:nvPr/>
        </p:nvSpPr>
        <p:spPr>
          <a:xfrm>
            <a:off x="6674183" y="2470924"/>
            <a:ext cx="1440523" cy="28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60" dirty="0">
                <a:latin typeface="Arial"/>
                <a:cs typeface="Arial"/>
              </a:rPr>
              <a:t>DNA </a:t>
            </a:r>
            <a:r>
              <a:rPr lang="de-DE" sz="1260" dirty="0" err="1">
                <a:latin typeface="Arial"/>
                <a:cs typeface="Arial"/>
              </a:rPr>
              <a:t>deamination</a:t>
            </a:r>
            <a:endParaRPr lang="de-DE" sz="1260" dirty="0">
              <a:latin typeface="Arial"/>
              <a:cs typeface="Arial"/>
            </a:endParaRPr>
          </a:p>
        </p:txBody>
      </p:sp>
      <p:sp>
        <p:nvSpPr>
          <p:cNvPr id="47" name="Textfeld 21">
            <a:extLst>
              <a:ext uri="{FF2B5EF4-FFF2-40B4-BE49-F238E27FC236}">
                <a16:creationId xmlns:a16="http://schemas.microsoft.com/office/drawing/2014/main" id="{0F5CD615-7321-F048-9598-DFAA065590A7}"/>
              </a:ext>
            </a:extLst>
          </p:cNvPr>
          <p:cNvSpPr txBox="1"/>
          <p:nvPr/>
        </p:nvSpPr>
        <p:spPr>
          <a:xfrm>
            <a:off x="6813009" y="4598998"/>
            <a:ext cx="1285929" cy="28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60" dirty="0" err="1">
                <a:latin typeface="Arial"/>
                <a:cs typeface="Arial"/>
              </a:rPr>
              <a:t>Endonucléases</a:t>
            </a:r>
            <a:endParaRPr lang="de-DE" sz="1260" dirty="0">
              <a:latin typeface="Arial"/>
              <a:cs typeface="Arial"/>
            </a:endParaRPr>
          </a:p>
        </p:txBody>
      </p:sp>
      <p:sp>
        <p:nvSpPr>
          <p:cNvPr id="48" name="Textfeld 23">
            <a:extLst>
              <a:ext uri="{FF2B5EF4-FFF2-40B4-BE49-F238E27FC236}">
                <a16:creationId xmlns:a16="http://schemas.microsoft.com/office/drawing/2014/main" id="{4C2A35E8-263C-604D-A6AD-5905D8CCA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700695"/>
            <a:ext cx="278954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Stenglein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 et al </a:t>
            </a:r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Nat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 </a:t>
            </a:r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Struct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 Mol </a:t>
            </a:r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Biol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. 2010</a:t>
            </a:r>
            <a:b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</a:br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Lucifora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 et al Science 2014</a:t>
            </a:r>
          </a:p>
          <a:p>
            <a:pPr eaLnBrk="1" hangingPunct="1"/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Xia et al </a:t>
            </a:r>
            <a:r>
              <a:rPr lang="de-DE" sz="1080" b="1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Gastrroenterology</a:t>
            </a:r>
            <a:r>
              <a:rPr lang="de-DE" sz="1080" b="1" i="1" dirty="0">
                <a:solidFill>
                  <a:srgbClr val="404040"/>
                </a:solidFill>
                <a:latin typeface="Arial" charset="0"/>
                <a:cs typeface="Arial" charset="0"/>
              </a:rPr>
              <a:t> 2015</a:t>
            </a:r>
          </a:p>
        </p:txBody>
      </p:sp>
      <p:sp>
        <p:nvSpPr>
          <p:cNvPr id="49" name="Lightning Bolt 48">
            <a:extLst>
              <a:ext uri="{FF2B5EF4-FFF2-40B4-BE49-F238E27FC236}">
                <a16:creationId xmlns:a16="http://schemas.microsoft.com/office/drawing/2014/main" id="{2F533CE2-1AE1-5249-B8A2-CEE3F3AF2C44}"/>
              </a:ext>
            </a:extLst>
          </p:cNvPr>
          <p:cNvSpPr/>
          <p:nvPr/>
        </p:nvSpPr>
        <p:spPr>
          <a:xfrm>
            <a:off x="7365286" y="2135648"/>
            <a:ext cx="274234" cy="274234"/>
          </a:xfrm>
          <a:prstGeom prst="lightningBol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9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D021079-B1C2-984E-B5F6-B867606319F0}"/>
              </a:ext>
            </a:extLst>
          </p:cNvPr>
          <p:cNvSpPr/>
          <p:nvPr/>
        </p:nvSpPr>
        <p:spPr>
          <a:xfrm>
            <a:off x="2198623" y="4120685"/>
            <a:ext cx="2263760" cy="387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919" b="1" dirty="0" err="1">
                <a:solidFill>
                  <a:srgbClr val="404040"/>
                </a:solidFill>
                <a:latin typeface="Arial"/>
                <a:cs typeface="Arial"/>
              </a:rPr>
              <a:t>Specificity</a:t>
            </a:r>
            <a:r>
              <a:rPr lang="de-DE" sz="1919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919" b="1" i="1" dirty="0">
                <a:solidFill>
                  <a:srgbClr val="404040"/>
                </a:solidFill>
                <a:latin typeface="Arial"/>
                <a:cs typeface="Arial"/>
              </a:rPr>
              <a:t>in vivo</a:t>
            </a:r>
          </a:p>
        </p:txBody>
      </p:sp>
      <p:sp>
        <p:nvSpPr>
          <p:cNvPr id="51" name="ZoneTexte 3">
            <a:extLst>
              <a:ext uri="{FF2B5EF4-FFF2-40B4-BE49-F238E27FC236}">
                <a16:creationId xmlns:a16="http://schemas.microsoft.com/office/drawing/2014/main" id="{A2733763-1A66-B14A-959D-AD8B801B1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3576" y="3178178"/>
            <a:ext cx="11560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FR" sz="1200" i="1" dirty="0" err="1">
                <a:latin typeface="Arial"/>
                <a:cs typeface="Arial"/>
              </a:rPr>
              <a:t>Lucifora</a:t>
            </a:r>
            <a:r>
              <a:rPr lang="fr-FR" sz="1200" i="1" dirty="0">
                <a:latin typeface="Arial"/>
                <a:cs typeface="Arial"/>
              </a:rPr>
              <a:t>, 2014</a:t>
            </a:r>
          </a:p>
        </p:txBody>
      </p:sp>
      <p:grpSp>
        <p:nvGrpSpPr>
          <p:cNvPr id="52" name="Groupe 13">
            <a:extLst>
              <a:ext uri="{FF2B5EF4-FFF2-40B4-BE49-F238E27FC236}">
                <a16:creationId xmlns:a16="http://schemas.microsoft.com/office/drawing/2014/main" id="{024F584E-A154-1B4D-83CE-27ED574BA6A1}"/>
              </a:ext>
            </a:extLst>
          </p:cNvPr>
          <p:cNvGrpSpPr>
            <a:grpSpLocks/>
          </p:cNvGrpSpPr>
          <p:nvPr/>
        </p:nvGrpSpPr>
        <p:grpSpPr bwMode="auto">
          <a:xfrm>
            <a:off x="9159079" y="1352397"/>
            <a:ext cx="2483298" cy="1840737"/>
            <a:chOff x="683568" y="2132856"/>
            <a:chExt cx="2268261" cy="1512189"/>
          </a:xfrm>
        </p:grpSpPr>
        <p:pic>
          <p:nvPicPr>
            <p:cNvPr id="53" name="Image 7">
              <a:extLst>
                <a:ext uri="{FF2B5EF4-FFF2-40B4-BE49-F238E27FC236}">
                  <a16:creationId xmlns:a16="http://schemas.microsoft.com/office/drawing/2014/main" id="{5DFD0070-B2BB-DA43-99DB-F4812A0D3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12" t="25430" r="13382" b="48109"/>
            <a:stretch>
              <a:fillRect/>
            </a:stretch>
          </p:blipFill>
          <p:spPr bwMode="auto">
            <a:xfrm>
              <a:off x="683568" y="2132856"/>
              <a:ext cx="2268261" cy="151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07479DF-2CBF-0E4B-BD4A-67A7BECCA953}"/>
                </a:ext>
              </a:extLst>
            </p:cNvPr>
            <p:cNvSpPr/>
            <p:nvPr/>
          </p:nvSpPr>
          <p:spPr>
            <a:xfrm>
              <a:off x="683568" y="2132856"/>
              <a:ext cx="144444" cy="144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2399">
                <a:latin typeface="Arial"/>
                <a:cs typeface="Arial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01D690-F96B-414B-B232-5AD772299447}"/>
              </a:ext>
            </a:extLst>
          </p:cNvPr>
          <p:cNvGrpSpPr>
            <a:grpSpLocks noChangeAspect="1"/>
          </p:cNvGrpSpPr>
          <p:nvPr/>
        </p:nvGrpSpPr>
        <p:grpSpPr>
          <a:xfrm>
            <a:off x="9317217" y="3621723"/>
            <a:ext cx="2642209" cy="2222824"/>
            <a:chOff x="4778375" y="3484297"/>
            <a:chExt cx="3598863" cy="3027628"/>
          </a:xfrm>
        </p:grpSpPr>
        <p:pic>
          <p:nvPicPr>
            <p:cNvPr id="56" name="Picture 3">
              <a:extLst>
                <a:ext uri="{FF2B5EF4-FFF2-40B4-BE49-F238E27FC236}">
                  <a16:creationId xmlns:a16="http://schemas.microsoft.com/office/drawing/2014/main" id="{0173CDFC-61FB-BA45-8DA4-A02656381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8375" y="3552825"/>
              <a:ext cx="3598863" cy="29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7" name="Gruppierung 32">
              <a:extLst>
                <a:ext uri="{FF2B5EF4-FFF2-40B4-BE49-F238E27FC236}">
                  <a16:creationId xmlns:a16="http://schemas.microsoft.com/office/drawing/2014/main" id="{273DC553-9366-D84D-82BA-7A9EB4B972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68926" y="3484297"/>
              <a:ext cx="1596936" cy="1803666"/>
              <a:chOff x="6687892" y="3349784"/>
              <a:chExt cx="2129659" cy="1804337"/>
            </a:xfrm>
          </p:grpSpPr>
          <p:sp>
            <p:nvSpPr>
              <p:cNvPr id="58" name="Rechteck 31">
                <a:extLst>
                  <a:ext uri="{FF2B5EF4-FFF2-40B4-BE49-F238E27FC236}">
                    <a16:creationId xmlns:a16="http://schemas.microsoft.com/office/drawing/2014/main" id="{4D167484-C85C-D34F-B5F6-0FCE864C796B}"/>
                  </a:ext>
                </a:extLst>
              </p:cNvPr>
              <p:cNvSpPr/>
              <p:nvPr/>
            </p:nvSpPr>
            <p:spPr>
              <a:xfrm>
                <a:off x="6687892" y="3383398"/>
                <a:ext cx="1761407" cy="611415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960" b="1">
                  <a:solidFill>
                    <a:srgbClr val="FFFFFF"/>
                  </a:solidFill>
                  <a:latin typeface="Verdana"/>
                </a:endParaRPr>
              </a:p>
            </p:txBody>
          </p:sp>
          <p:grpSp>
            <p:nvGrpSpPr>
              <p:cNvPr id="59" name="Gruppierung 25">
                <a:extLst>
                  <a:ext uri="{FF2B5EF4-FFF2-40B4-BE49-F238E27FC236}">
                    <a16:creationId xmlns:a16="http://schemas.microsoft.com/office/drawing/2014/main" id="{61CF1C5F-71DF-BC47-82AB-459FC574E0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56147" y="3349784"/>
                <a:ext cx="1761404" cy="1804337"/>
                <a:chOff x="1511862" y="2750623"/>
                <a:chExt cx="1457027" cy="1492538"/>
              </a:xfrm>
            </p:grpSpPr>
            <p:cxnSp>
              <p:nvCxnSpPr>
                <p:cNvPr id="60" name="Gerade Verbindung mit Pfeil 24">
                  <a:extLst>
                    <a:ext uri="{FF2B5EF4-FFF2-40B4-BE49-F238E27FC236}">
                      <a16:creationId xmlns:a16="http://schemas.microsoft.com/office/drawing/2014/main" id="{5CA7CE66-9ECC-E349-B465-7544ECD97E94}"/>
                    </a:ext>
                  </a:extLst>
                </p:cNvPr>
                <p:cNvCxnSpPr/>
                <p:nvPr/>
              </p:nvCxnSpPr>
              <p:spPr>
                <a:xfrm>
                  <a:off x="2207200" y="3590272"/>
                  <a:ext cx="0" cy="65288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Gerade Verbindung mit Pfeil 29">
                  <a:extLst>
                    <a:ext uri="{FF2B5EF4-FFF2-40B4-BE49-F238E27FC236}">
                      <a16:creationId xmlns:a16="http://schemas.microsoft.com/office/drawing/2014/main" id="{29D327BF-85AE-DD4D-A2AE-075F84B5D6A7}"/>
                    </a:ext>
                  </a:extLst>
                </p:cNvPr>
                <p:cNvCxnSpPr/>
                <p:nvPr/>
              </p:nvCxnSpPr>
              <p:spPr>
                <a:xfrm>
                  <a:off x="2694044" y="2958401"/>
                  <a:ext cx="0" cy="1049614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feld 30">
                  <a:extLst>
                    <a:ext uri="{FF2B5EF4-FFF2-40B4-BE49-F238E27FC236}">
                      <a16:creationId xmlns:a16="http://schemas.microsoft.com/office/drawing/2014/main" id="{6A4D4AFE-0FBB-C347-9B32-9240D8E6245E}"/>
                    </a:ext>
                  </a:extLst>
                </p:cNvPr>
                <p:cNvSpPr txBox="1"/>
                <p:nvPr/>
              </p:nvSpPr>
              <p:spPr>
                <a:xfrm>
                  <a:off x="1634398" y="3241202"/>
                  <a:ext cx="1204849" cy="43709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960" b="1" dirty="0" err="1">
                      <a:ln w="0"/>
                      <a:solidFill>
                        <a:srgbClr val="FF0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cytolytic</a:t>
                  </a:r>
                  <a:r>
                    <a:rPr lang="en-US" sz="960" b="1" dirty="0">
                      <a:ln w="0"/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 </a:t>
                  </a:r>
                  <a:r>
                    <a:rPr lang="en-US" sz="960" b="1" dirty="0">
                      <a:ln w="0"/>
                      <a:solidFill>
                        <a:srgbClr val="FF0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killing</a:t>
                  </a:r>
                </a:p>
              </p:txBody>
            </p:sp>
            <p:sp>
              <p:nvSpPr>
                <p:cNvPr id="63" name="Textfeld 10">
                  <a:extLst>
                    <a:ext uri="{FF2B5EF4-FFF2-40B4-BE49-F238E27FC236}">
                      <a16:creationId xmlns:a16="http://schemas.microsoft.com/office/drawing/2014/main" id="{3047D7ED-6159-734A-9D75-473C340023C5}"/>
                    </a:ext>
                  </a:extLst>
                </p:cNvPr>
                <p:cNvSpPr txBox="1"/>
                <p:nvPr/>
              </p:nvSpPr>
              <p:spPr>
                <a:xfrm>
                  <a:off x="1511862" y="2750623"/>
                  <a:ext cx="1457027" cy="270581"/>
                </a:xfrm>
                <a:prstGeom prst="rect">
                  <a:avLst/>
                </a:prstGeom>
                <a:noFill/>
                <a:ln>
                  <a:solidFill>
                    <a:srgbClr val="FFFFFF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960" b="1" dirty="0">
                      <a:ln w="0"/>
                      <a:solidFill>
                        <a:srgbClr val="00B05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non-</a:t>
                  </a:r>
                  <a:r>
                    <a:rPr lang="en-US" sz="960" b="1" dirty="0" err="1">
                      <a:ln w="0"/>
                      <a:solidFill>
                        <a:srgbClr val="00B05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cytolytic</a:t>
                  </a:r>
                  <a:endParaRPr lang="en-US" sz="960" b="1" dirty="0">
                    <a:ln w="0"/>
                    <a:solidFill>
                      <a:srgbClr val="00B05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"/>
                    <a:cs typeface="Arial"/>
                  </a:endParaRPr>
                </a:p>
              </p:txBody>
            </p:sp>
            <p:cxnSp>
              <p:nvCxnSpPr>
                <p:cNvPr id="64" name="Gerade Verbindung mit Pfeil 136">
                  <a:extLst>
                    <a:ext uri="{FF2B5EF4-FFF2-40B4-BE49-F238E27FC236}">
                      <a16:creationId xmlns:a16="http://schemas.microsoft.com/office/drawing/2014/main" id="{C039AB0D-565C-C447-8138-70D7F0273472}"/>
                    </a:ext>
                  </a:extLst>
                </p:cNvPr>
                <p:cNvCxnSpPr/>
                <p:nvPr/>
              </p:nvCxnSpPr>
              <p:spPr>
                <a:xfrm flipH="1">
                  <a:off x="1744874" y="2951833"/>
                  <a:ext cx="7005" cy="1115298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3148C118-D85D-C548-B9AA-F2B45C4844C1}"/>
              </a:ext>
            </a:extLst>
          </p:cNvPr>
          <p:cNvSpPr/>
          <p:nvPr/>
        </p:nvSpPr>
        <p:spPr>
          <a:xfrm>
            <a:off x="10836943" y="5722504"/>
            <a:ext cx="8322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 err="1">
                <a:solidFill>
                  <a:prstClr val="black"/>
                </a:solidFill>
                <a:latin typeface="Arial"/>
                <a:cs typeface="Arial"/>
              </a:rPr>
              <a:t>Xia</a:t>
            </a:r>
            <a:r>
              <a:rPr lang="fr-FR" sz="1200" i="1" dirty="0">
                <a:solidFill>
                  <a:prstClr val="black"/>
                </a:solidFill>
                <a:latin typeface="Arial"/>
                <a:cs typeface="Arial"/>
              </a:rPr>
              <a:t>, 2015</a:t>
            </a:r>
            <a:endParaRPr lang="en-US" sz="1919" i="1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B08E1CB-9874-D345-A094-ED5C6931675F}"/>
              </a:ext>
            </a:extLst>
          </p:cNvPr>
          <p:cNvSpPr/>
          <p:nvPr/>
        </p:nvSpPr>
        <p:spPr>
          <a:xfrm>
            <a:off x="1355057" y="4699129"/>
            <a:ext cx="3950892" cy="7200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679" b="1" dirty="0">
                <a:solidFill>
                  <a:srgbClr val="404040"/>
                </a:solidFill>
                <a:latin typeface="Arial"/>
                <a:cs typeface="Arial"/>
              </a:rPr>
              <a:t>Partial </a:t>
            </a:r>
            <a:r>
              <a:rPr lang="de-DE" sz="1679" b="1" dirty="0" err="1">
                <a:solidFill>
                  <a:srgbClr val="404040"/>
                </a:solidFill>
                <a:latin typeface="Arial"/>
                <a:cs typeface="Arial"/>
              </a:rPr>
              <a:t>effect</a:t>
            </a:r>
            <a:endParaRPr lang="de-DE" sz="1679" b="1" dirty="0">
              <a:solidFill>
                <a:srgbClr val="40404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only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a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subset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molecules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de-DE" sz="1200" b="1" dirty="0" err="1">
                <a:solidFill>
                  <a:srgbClr val="404040"/>
                </a:solidFill>
                <a:latin typeface="Arial"/>
                <a:cs typeface="Arial"/>
              </a:rPr>
              <a:t>targeted</a:t>
            </a: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 ?</a:t>
            </a:r>
          </a:p>
          <a:p>
            <a:pPr algn="ctr">
              <a:defRPr/>
            </a:pPr>
            <a:r>
              <a:rPr lang="de-DE" sz="1200" b="1" dirty="0">
                <a:solidFill>
                  <a:srgbClr val="404040"/>
                </a:solidFill>
                <a:latin typeface="Arial"/>
                <a:cs typeface="Arial"/>
              </a:rPr>
              <a:t>selection of a resistant cccDNA pool ?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80CD729-6313-3D4C-AE71-4679076B3D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4" y="1030677"/>
            <a:ext cx="5486400" cy="2286000"/>
          </a:xfrm>
          <a:prstGeom prst="rect">
            <a:avLst/>
          </a:prstGeom>
        </p:spPr>
      </p:pic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FE228EF6-AE20-3B4B-8913-BD8B68E0F9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31" name="Image 3">
            <a:extLst>
              <a:ext uri="{FF2B5EF4-FFF2-40B4-BE49-F238E27FC236}">
                <a16:creationId xmlns:a16="http://schemas.microsoft.com/office/drawing/2014/main" id="{289C50EA-5542-AD48-A739-5865B916981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09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80CD729-6313-3D4C-AE71-4679076B3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3" y="2014133"/>
            <a:ext cx="5486400" cy="2286000"/>
          </a:xfrm>
          <a:prstGeom prst="rect">
            <a:avLst/>
          </a:prstGeom>
        </p:spPr>
      </p:pic>
      <p:sp>
        <p:nvSpPr>
          <p:cNvPr id="30" name="Textfeld 6">
            <a:extLst>
              <a:ext uri="{FF2B5EF4-FFF2-40B4-BE49-F238E27FC236}">
                <a16:creationId xmlns:a16="http://schemas.microsoft.com/office/drawing/2014/main" id="{AF148564-F295-B04F-A631-B188D1949786}"/>
              </a:ext>
            </a:extLst>
          </p:cNvPr>
          <p:cNvSpPr txBox="1"/>
          <p:nvPr/>
        </p:nvSpPr>
        <p:spPr>
          <a:xfrm>
            <a:off x="6500804" y="4122225"/>
            <a:ext cx="4481455" cy="4801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260" dirty="0">
                <a:latin typeface="Arial"/>
                <a:cs typeface="Arial"/>
              </a:rPr>
              <a:t>Cluster </a:t>
            </a:r>
            <a:r>
              <a:rPr lang="de-DE" sz="1260" dirty="0" err="1">
                <a:latin typeface="Arial"/>
                <a:cs typeface="Arial"/>
              </a:rPr>
              <a:t>of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regularly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interspaced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short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palindromic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repeats</a:t>
            </a:r>
            <a:r>
              <a:rPr lang="de-DE" sz="1260" dirty="0">
                <a:latin typeface="Arial"/>
                <a:cs typeface="Arial"/>
              </a:rPr>
              <a:t> /</a:t>
            </a:r>
          </a:p>
          <a:p>
            <a:pPr algn="ctr">
              <a:defRPr/>
            </a:pPr>
            <a:r>
              <a:rPr lang="de-DE" sz="1260" dirty="0" err="1">
                <a:latin typeface="Arial"/>
                <a:cs typeface="Arial"/>
              </a:rPr>
              <a:t>Cas</a:t>
            </a:r>
            <a:r>
              <a:rPr lang="de-DE" sz="1260" dirty="0">
                <a:latin typeface="Arial"/>
                <a:cs typeface="Arial"/>
              </a:rPr>
              <a:t> </a:t>
            </a:r>
            <a:r>
              <a:rPr lang="de-DE" sz="1260" dirty="0" err="1">
                <a:latin typeface="Arial"/>
                <a:cs typeface="Arial"/>
              </a:rPr>
              <a:t>nucleases</a:t>
            </a:r>
            <a:endParaRPr lang="de-DE" sz="1260" dirty="0">
              <a:latin typeface="Arial"/>
              <a:cs typeface="Arial"/>
            </a:endParaRPr>
          </a:p>
        </p:txBody>
      </p:sp>
      <p:sp>
        <p:nvSpPr>
          <p:cNvPr id="31" name="Rechteck 25">
            <a:extLst>
              <a:ext uri="{FF2B5EF4-FFF2-40B4-BE49-F238E27FC236}">
                <a16:creationId xmlns:a16="http://schemas.microsoft.com/office/drawing/2014/main" id="{C2DA81CA-8DFA-CD4D-8EBA-C4E29BBA6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598" y="5285962"/>
            <a:ext cx="3363179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Cradick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et al.,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Molecular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Therapy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, 2010</a:t>
            </a:r>
            <a:b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</a:b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Weber et al.,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PLoS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ONE, 2014</a:t>
            </a:r>
            <a:b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</a:b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Seeger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and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Sohn, Mol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Ther-Nucleic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Acids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, 2014</a:t>
            </a:r>
            <a:b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</a:b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Chen et al.,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Molecular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Therapy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, 2014</a:t>
            </a:r>
            <a:b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</a:b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Seeger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and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Sohn, Mol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Ther-Nucleic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 </a:t>
            </a:r>
            <a:r>
              <a:rPr lang="de-DE" sz="1080" i="1" dirty="0" err="1">
                <a:solidFill>
                  <a:srgbClr val="404040"/>
                </a:solidFill>
                <a:latin typeface="Arial" charset="0"/>
                <a:cs typeface="Arial" charset="0"/>
              </a:rPr>
              <a:t>Acids</a:t>
            </a:r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, 2016</a:t>
            </a:r>
          </a:p>
          <a:p>
            <a:pPr algn="r"/>
            <a:r>
              <a:rPr lang="de-DE" sz="1080" i="1" dirty="0">
                <a:solidFill>
                  <a:srgbClr val="404040"/>
                </a:solidFill>
                <a:latin typeface="Arial" charset="0"/>
                <a:cs typeface="Arial" charset="0"/>
              </a:rPr>
              <a:t>Martinez, HBV Meeting 2021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3D83262-2A54-5441-B2B9-4B311A401B5D}"/>
              </a:ext>
            </a:extLst>
          </p:cNvPr>
          <p:cNvSpPr/>
          <p:nvPr/>
        </p:nvSpPr>
        <p:spPr>
          <a:xfrm>
            <a:off x="8148799" y="1741687"/>
            <a:ext cx="1136850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de-DE" sz="1260" b="1" dirty="0">
                <a:solidFill>
                  <a:srgbClr val="FF0000"/>
                </a:solidFill>
                <a:latin typeface="Arial"/>
                <a:cs typeface="Arial"/>
              </a:rPr>
              <a:t>CRISPR/</a:t>
            </a:r>
            <a:r>
              <a:rPr lang="de-DE" sz="1260" b="1" dirty="0" err="1">
                <a:solidFill>
                  <a:srgbClr val="FF0000"/>
                </a:solidFill>
                <a:latin typeface="Arial"/>
                <a:cs typeface="Arial"/>
              </a:rPr>
              <a:t>Cas</a:t>
            </a:r>
            <a:endParaRPr lang="de-DE" sz="126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4" name="ZoneTexte 3">
            <a:extLst>
              <a:ext uri="{FF2B5EF4-FFF2-40B4-BE49-F238E27FC236}">
                <a16:creationId xmlns:a16="http://schemas.microsoft.com/office/drawing/2014/main" id="{4DBD252D-EEE2-7744-9A80-7941CBDAAE87}"/>
              </a:ext>
            </a:extLst>
          </p:cNvPr>
          <p:cNvSpPr txBox="1"/>
          <p:nvPr/>
        </p:nvSpPr>
        <p:spPr>
          <a:xfrm>
            <a:off x="7686589" y="3691696"/>
            <a:ext cx="1989199" cy="3139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440" b="1" dirty="0" err="1">
                <a:solidFill>
                  <a:srgbClr val="000000"/>
                </a:solidFill>
                <a:latin typeface="Arial"/>
                <a:cs typeface="Arial"/>
              </a:rPr>
              <a:t>cccDNA</a:t>
            </a:r>
            <a:r>
              <a:rPr lang="fr-FR" sz="144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r-FR" sz="1440" b="1" dirty="0" err="1">
                <a:solidFill>
                  <a:srgbClr val="000000"/>
                </a:solidFill>
                <a:latin typeface="Arial"/>
                <a:cs typeface="Arial"/>
              </a:rPr>
              <a:t>degradation</a:t>
            </a:r>
            <a:endParaRPr lang="fr-FR" sz="144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5" name="Image 5">
            <a:extLst>
              <a:ext uri="{FF2B5EF4-FFF2-40B4-BE49-F238E27FC236}">
                <a16:creationId xmlns:a16="http://schemas.microsoft.com/office/drawing/2014/main" id="{6B50EA0B-CA3A-3C42-A5B8-2ABE19C12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55" y="1954880"/>
            <a:ext cx="2473735" cy="168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CA294AF-A506-9A4F-898C-B3D2B3491B22}"/>
              </a:ext>
            </a:extLst>
          </p:cNvPr>
          <p:cNvSpPr/>
          <p:nvPr/>
        </p:nvSpPr>
        <p:spPr>
          <a:xfrm>
            <a:off x="2317711" y="4955798"/>
            <a:ext cx="2158347" cy="3876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919" b="1" i="1" dirty="0">
                <a:solidFill>
                  <a:srgbClr val="404040"/>
                </a:solidFill>
                <a:latin typeface="Arial"/>
                <a:cs typeface="Arial"/>
              </a:rPr>
              <a:t>Off-target </a:t>
            </a:r>
            <a:r>
              <a:rPr lang="de-DE" sz="1919" b="1" dirty="0" err="1">
                <a:solidFill>
                  <a:srgbClr val="404040"/>
                </a:solidFill>
                <a:latin typeface="Arial"/>
                <a:cs typeface="Arial"/>
              </a:rPr>
              <a:t>effects</a:t>
            </a:r>
            <a:endParaRPr lang="de-DE" sz="1919" b="1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EB9C9C-4D93-DF46-95B1-A828C0899DFE}"/>
              </a:ext>
            </a:extLst>
          </p:cNvPr>
          <p:cNvSpPr/>
          <p:nvPr/>
        </p:nvSpPr>
        <p:spPr>
          <a:xfrm>
            <a:off x="7461772" y="1209001"/>
            <a:ext cx="2559520" cy="544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79" b="1" dirty="0">
                <a:solidFill>
                  <a:srgbClr val="404040"/>
                </a:solidFill>
                <a:latin typeface="Arial"/>
                <a:cs typeface="Arial"/>
              </a:rPr>
              <a:t>“molecular scissors”</a:t>
            </a:r>
          </a:p>
          <a:p>
            <a:pPr algn="ctr">
              <a:defRPr/>
            </a:pPr>
            <a:r>
              <a:rPr lang="en-US" sz="1260" b="1" i="1" dirty="0">
                <a:solidFill>
                  <a:srgbClr val="404040"/>
                </a:solidFill>
                <a:latin typeface="Arial"/>
                <a:cs typeface="Arial"/>
              </a:rPr>
              <a:t>CRISPR-</a:t>
            </a:r>
            <a:r>
              <a:rPr lang="en-US" sz="1260" b="1" i="1" dirty="0" err="1">
                <a:solidFill>
                  <a:srgbClr val="404040"/>
                </a:solidFill>
                <a:latin typeface="Arial"/>
                <a:cs typeface="Arial"/>
              </a:rPr>
              <a:t>Cas</a:t>
            </a:r>
            <a:r>
              <a:rPr lang="en-US" sz="1260" b="1" i="1" dirty="0">
                <a:solidFill>
                  <a:srgbClr val="404040"/>
                </a:solidFill>
                <a:latin typeface="Arial"/>
                <a:cs typeface="Arial"/>
              </a:rPr>
              <a:t>, TALEN, </a:t>
            </a:r>
            <a:r>
              <a:rPr lang="en-US" sz="1260" b="1" i="1" dirty="0" err="1">
                <a:solidFill>
                  <a:srgbClr val="404040"/>
                </a:solidFill>
                <a:latin typeface="Arial"/>
                <a:cs typeface="Arial"/>
              </a:rPr>
              <a:t>NgAgo</a:t>
            </a:r>
            <a:endParaRPr lang="en-US" sz="1260" b="1" i="1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sp>
        <p:nvSpPr>
          <p:cNvPr id="38" name="Textfeld 6">
            <a:extLst>
              <a:ext uri="{FF2B5EF4-FFF2-40B4-BE49-F238E27FC236}">
                <a16:creationId xmlns:a16="http://schemas.microsoft.com/office/drawing/2014/main" id="{30AA18C8-4BD8-BD43-9B1F-38C31DBEF4FF}"/>
              </a:ext>
            </a:extLst>
          </p:cNvPr>
          <p:cNvSpPr txBox="1"/>
          <p:nvPr/>
        </p:nvSpPr>
        <p:spPr>
          <a:xfrm>
            <a:off x="7715943" y="4718953"/>
            <a:ext cx="1770036" cy="2862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260" dirty="0">
                <a:latin typeface="Arial"/>
                <a:cs typeface="Arial"/>
              </a:rPr>
              <a:t>Cytosine Base Editors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F80887-C4E7-4249-9664-00F2150377FE}"/>
              </a:ext>
            </a:extLst>
          </p:cNvPr>
          <p:cNvSpPr/>
          <p:nvPr/>
        </p:nvSpPr>
        <p:spPr>
          <a:xfrm>
            <a:off x="2317711" y="5413107"/>
            <a:ext cx="2158347" cy="3507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679" b="1" dirty="0">
                <a:solidFill>
                  <a:srgbClr val="404040"/>
                </a:solidFill>
                <a:latin typeface="Arial"/>
                <a:cs typeface="Arial"/>
              </a:rPr>
              <a:t>Partial </a:t>
            </a:r>
            <a:r>
              <a:rPr lang="de-DE" sz="1679" b="1" dirty="0" err="1">
                <a:solidFill>
                  <a:srgbClr val="404040"/>
                </a:solidFill>
                <a:latin typeface="Arial"/>
                <a:cs typeface="Arial"/>
              </a:rPr>
              <a:t>effect</a:t>
            </a:r>
            <a:endParaRPr lang="de-DE" sz="1679" b="1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3D324F-E7FE-2448-ACC6-D3EC26DBD5B4}"/>
              </a:ext>
            </a:extLst>
          </p:cNvPr>
          <p:cNvSpPr/>
          <p:nvPr/>
        </p:nvSpPr>
        <p:spPr>
          <a:xfrm>
            <a:off x="4124002" y="214393"/>
            <a:ext cx="4022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Arial" charset="0"/>
                <a:cs typeface="Arial" charset="0"/>
              </a:rPr>
              <a:t>cccDNA direct targeting .2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313DD889-104A-B843-B2D1-714D68F3C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5" name="Image 3">
            <a:extLst>
              <a:ext uri="{FF2B5EF4-FFF2-40B4-BE49-F238E27FC236}">
                <a16:creationId xmlns:a16="http://schemas.microsoft.com/office/drawing/2014/main" id="{E32585DF-1500-7849-8A2B-127047C351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40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27482843-5662-3F4D-9369-9B788C53777D}"/>
              </a:ext>
            </a:extLst>
          </p:cNvPr>
          <p:cNvSpPr txBox="1"/>
          <p:nvPr/>
        </p:nvSpPr>
        <p:spPr>
          <a:xfrm>
            <a:off x="7122178" y="5541086"/>
            <a:ext cx="3029997" cy="387670"/>
          </a:xfrm>
          <a:prstGeom prst="rect">
            <a:avLst/>
          </a:prstGeom>
          <a:solidFill>
            <a:srgbClr val="F2DCDB"/>
          </a:solidFill>
        </p:spPr>
        <p:txBody>
          <a:bodyPr wrap="none" rtlCol="0">
            <a:spAutoFit/>
          </a:bodyPr>
          <a:lstStyle/>
          <a:p>
            <a:r>
              <a:rPr lang="en-US" sz="1919" b="1" dirty="0">
                <a:solidFill>
                  <a:srgbClr val="404040"/>
                </a:solidFill>
                <a:latin typeface="Arial"/>
                <a:cs typeface="Arial"/>
              </a:rPr>
              <a:t>Risk of </a:t>
            </a:r>
            <a:r>
              <a:rPr lang="en-US" sz="1919" b="1" dirty="0" err="1">
                <a:solidFill>
                  <a:srgbClr val="404040"/>
                </a:solidFill>
                <a:latin typeface="Arial"/>
                <a:cs typeface="Arial"/>
              </a:rPr>
              <a:t>decompensation</a:t>
            </a:r>
            <a:endParaRPr lang="en-US" sz="1919" b="1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202C774-B1E7-2D4D-8D5B-F6C91CDA4FA8}"/>
              </a:ext>
            </a:extLst>
          </p:cNvPr>
          <p:cNvGrpSpPr>
            <a:grpSpLocks noChangeAspect="1"/>
          </p:cNvGrpSpPr>
          <p:nvPr/>
        </p:nvGrpSpPr>
        <p:grpSpPr>
          <a:xfrm>
            <a:off x="1067241" y="2423354"/>
            <a:ext cx="4835549" cy="2061489"/>
            <a:chOff x="228600" y="2743200"/>
            <a:chExt cx="4307239" cy="1836250"/>
          </a:xfrm>
        </p:grpSpPr>
        <p:sp>
          <p:nvSpPr>
            <p:cNvPr id="45" name="Text Box 504">
              <a:extLst>
                <a:ext uri="{FF2B5EF4-FFF2-40B4-BE49-F238E27FC236}">
                  <a16:creationId xmlns:a16="http://schemas.microsoft.com/office/drawing/2014/main" id="{000FCB48-3158-B445-872C-61B3A1AEB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533" y="2743200"/>
              <a:ext cx="1190118" cy="515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960" b="1" dirty="0">
                  <a:latin typeface="Arial"/>
                  <a:cs typeface="Arial"/>
                </a:rPr>
                <a:t>cccDNA </a:t>
              </a:r>
            </a:p>
            <a:p>
              <a:pPr eaLnBrk="0" hangingPunct="0"/>
              <a:r>
                <a:rPr lang="en-US" sz="960" b="1" dirty="0">
                  <a:latin typeface="Arial"/>
                  <a:cs typeface="Arial"/>
                </a:rPr>
                <a:t>dilution</a:t>
              </a:r>
            </a:p>
          </p:txBody>
        </p:sp>
        <p:sp>
          <p:nvSpPr>
            <p:cNvPr id="46" name="Text Box 510">
              <a:extLst>
                <a:ext uri="{FF2B5EF4-FFF2-40B4-BE49-F238E27FC236}">
                  <a16:creationId xmlns:a16="http://schemas.microsoft.com/office/drawing/2014/main" id="{87EF71D8-7824-1045-B236-3A8661CBE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533" y="4131582"/>
              <a:ext cx="1364306" cy="319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960" b="1" dirty="0">
                  <a:latin typeface="Arial"/>
                  <a:cs typeface="Arial"/>
                </a:rPr>
                <a:t>cccDNA loss</a:t>
              </a:r>
            </a:p>
          </p:txBody>
        </p:sp>
        <p:sp>
          <p:nvSpPr>
            <p:cNvPr id="47" name="Text Box 504">
              <a:extLst>
                <a:ext uri="{FF2B5EF4-FFF2-40B4-BE49-F238E27FC236}">
                  <a16:creationId xmlns:a16="http://schemas.microsoft.com/office/drawing/2014/main" id="{73A46A61-BD1C-8D4C-A679-80EE4FE6D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533" y="3410522"/>
              <a:ext cx="1268064" cy="515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960" b="1" dirty="0">
                  <a:latin typeface="Arial"/>
                  <a:cs typeface="Arial"/>
                </a:rPr>
                <a:t>unequal </a:t>
              </a:r>
            </a:p>
            <a:p>
              <a:pPr eaLnBrk="0" hangingPunct="0"/>
              <a:r>
                <a:rPr lang="en-US" sz="960" b="1" dirty="0">
                  <a:latin typeface="Arial"/>
                  <a:cs typeface="Arial"/>
                </a:rPr>
                <a:t>distribution</a:t>
              </a:r>
            </a:p>
          </p:txBody>
        </p:sp>
        <p:grpSp>
          <p:nvGrpSpPr>
            <p:cNvPr id="48" name="Gruppieren 12">
              <a:extLst>
                <a:ext uri="{FF2B5EF4-FFF2-40B4-BE49-F238E27FC236}">
                  <a16:creationId xmlns:a16="http://schemas.microsoft.com/office/drawing/2014/main" id="{083AAB1D-1887-1042-A6E4-547938F69172}"/>
                </a:ext>
              </a:extLst>
            </p:cNvPr>
            <p:cNvGrpSpPr/>
            <p:nvPr/>
          </p:nvGrpSpPr>
          <p:grpSpPr>
            <a:xfrm>
              <a:off x="228600" y="2743200"/>
              <a:ext cx="2942932" cy="1836250"/>
              <a:chOff x="4139952" y="1242366"/>
              <a:chExt cx="3267265" cy="1970610"/>
            </a:xfrm>
          </p:grpSpPr>
          <p:sp>
            <p:nvSpPr>
              <p:cNvPr id="49" name="Abgerundetes Rechteck 74">
                <a:extLst>
                  <a:ext uri="{FF2B5EF4-FFF2-40B4-BE49-F238E27FC236}">
                    <a16:creationId xmlns:a16="http://schemas.microsoft.com/office/drawing/2014/main" id="{C9280C16-24A9-B046-8331-0987E404E933}"/>
                  </a:ext>
                </a:extLst>
              </p:cNvPr>
              <p:cNvSpPr/>
              <p:nvPr/>
            </p:nvSpPr>
            <p:spPr bwMode="auto">
              <a:xfrm>
                <a:off x="6824768" y="2630750"/>
                <a:ext cx="582449" cy="582226"/>
              </a:xfrm>
              <a:prstGeom prst="roundRect">
                <a:avLst/>
              </a:prstGeom>
              <a:solidFill>
                <a:srgbClr val="92D05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09694" tIns="54847" rIns="109694" bIns="54847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902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e-DE" sz="960">
                  <a:latin typeface="Arial"/>
                  <a:cs typeface="Arial"/>
                </a:endParaRPr>
              </a:p>
            </p:txBody>
          </p:sp>
          <p:grpSp>
            <p:nvGrpSpPr>
              <p:cNvPr id="50" name="Gruppieren 214">
                <a:extLst>
                  <a:ext uri="{FF2B5EF4-FFF2-40B4-BE49-F238E27FC236}">
                    <a16:creationId xmlns:a16="http://schemas.microsoft.com/office/drawing/2014/main" id="{A88AB0A4-2866-854B-AA2B-CE98059962A3}"/>
                  </a:ext>
                </a:extLst>
              </p:cNvPr>
              <p:cNvGrpSpPr/>
              <p:nvPr/>
            </p:nvGrpSpPr>
            <p:grpSpPr>
              <a:xfrm>
                <a:off x="6241883" y="2630750"/>
                <a:ext cx="1161147" cy="582226"/>
                <a:chOff x="24266921" y="12313668"/>
                <a:chExt cx="1866177" cy="936104"/>
              </a:xfrm>
            </p:grpSpPr>
            <p:sp>
              <p:nvSpPr>
                <p:cNvPr id="86" name="Abgerundetes Rechteck 131">
                  <a:extLst>
                    <a:ext uri="{FF2B5EF4-FFF2-40B4-BE49-F238E27FC236}">
                      <a16:creationId xmlns:a16="http://schemas.microsoft.com/office/drawing/2014/main" id="{9C82DA95-B740-4B46-ACBF-5765A319B273}"/>
                    </a:ext>
                  </a:extLst>
                </p:cNvPr>
                <p:cNvSpPr/>
                <p:nvPr/>
              </p:nvSpPr>
              <p:spPr bwMode="auto">
                <a:xfrm>
                  <a:off x="24266921" y="12313668"/>
                  <a:ext cx="936104" cy="936104"/>
                </a:xfrm>
                <a:prstGeom prst="roundRect">
                  <a:avLst/>
                </a:prstGeom>
                <a:solidFill>
                  <a:srgbClr val="92D050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109694" tIns="54847" rIns="109694" bIns="54847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902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sz="960">
                    <a:latin typeface="Arial"/>
                    <a:cs typeface="Arial"/>
                  </a:endParaRPr>
                </a:p>
              </p:txBody>
            </p:sp>
            <p:sp>
              <p:nvSpPr>
                <p:cNvPr id="87" name="Ellipse 132">
                  <a:extLst>
                    <a:ext uri="{FF2B5EF4-FFF2-40B4-BE49-F238E27FC236}">
                      <a16:creationId xmlns:a16="http://schemas.microsoft.com/office/drawing/2014/main" id="{3D8A72D5-9074-944F-B9F0-8A4AEDE8FF5E}"/>
                    </a:ext>
                  </a:extLst>
                </p:cNvPr>
                <p:cNvSpPr/>
                <p:nvPr/>
              </p:nvSpPr>
              <p:spPr bwMode="auto">
                <a:xfrm>
                  <a:off x="24444845" y="12601700"/>
                  <a:ext cx="576064" cy="576064"/>
                </a:xfrm>
                <a:prstGeom prst="ellipse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109694" tIns="54847" rIns="109694" bIns="54847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902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de-DE" sz="960">
                    <a:latin typeface="Arial"/>
                    <a:cs typeface="Arial"/>
                  </a:endParaRPr>
                </a:p>
              </p:txBody>
            </p:sp>
            <p:sp>
              <p:nvSpPr>
                <p:cNvPr id="88" name="Text Box 496">
                  <a:extLst>
                    <a:ext uri="{FF2B5EF4-FFF2-40B4-BE49-F238E27FC236}">
                      <a16:creationId xmlns:a16="http://schemas.microsoft.com/office/drawing/2014/main" id="{91891E33-EC8A-5D43-B4C2-E67E2C119F7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4561750" y="12670522"/>
                  <a:ext cx="258461" cy="5696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0" hangingPunct="0"/>
                  <a:r>
                    <a:rPr lang="de-DE" sz="960" b="1" dirty="0">
                      <a:latin typeface="Arial"/>
                      <a:cs typeface="Arial"/>
                    </a:rPr>
                    <a:t>8</a:t>
                  </a:r>
                </a:p>
              </p:txBody>
            </p:sp>
            <p:sp>
              <p:nvSpPr>
                <p:cNvPr id="89" name="Text Box 496">
                  <a:extLst>
                    <a:ext uri="{FF2B5EF4-FFF2-40B4-BE49-F238E27FC236}">
                      <a16:creationId xmlns:a16="http://schemas.microsoft.com/office/drawing/2014/main" id="{9D8F7815-788C-E040-B27E-2CD709F46F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5719052" y="12336075"/>
                  <a:ext cx="258461" cy="5696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0" hangingPunct="0"/>
                  <a:r>
                    <a:rPr lang="de-DE" sz="960" b="1" dirty="0">
                      <a:latin typeface="Arial"/>
                      <a:cs typeface="Arial"/>
                    </a:rPr>
                    <a:t>8</a:t>
                  </a:r>
                </a:p>
              </p:txBody>
            </p:sp>
          </p:grpSp>
          <p:sp>
            <p:nvSpPr>
              <p:cNvPr id="51" name="Ellipse 76">
                <a:extLst>
                  <a:ext uri="{FF2B5EF4-FFF2-40B4-BE49-F238E27FC236}">
                    <a16:creationId xmlns:a16="http://schemas.microsoft.com/office/drawing/2014/main" id="{3FA87111-FDBB-B740-9AEB-8068B9FE3CCC}"/>
                  </a:ext>
                </a:extLst>
              </p:cNvPr>
              <p:cNvSpPr/>
              <p:nvPr/>
            </p:nvSpPr>
            <p:spPr bwMode="auto">
              <a:xfrm>
                <a:off x="6923573" y="2809897"/>
                <a:ext cx="358431" cy="358293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09694" tIns="54847" rIns="109694" bIns="54847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902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e-DE" sz="960">
                  <a:latin typeface="Arial"/>
                  <a:cs typeface="Arial"/>
                </a:endParaRPr>
              </a:p>
            </p:txBody>
          </p:sp>
          <p:grpSp>
            <p:nvGrpSpPr>
              <p:cNvPr id="52" name="Gruppieren 222">
                <a:extLst>
                  <a:ext uri="{FF2B5EF4-FFF2-40B4-BE49-F238E27FC236}">
                    <a16:creationId xmlns:a16="http://schemas.microsoft.com/office/drawing/2014/main" id="{01BCC472-D1BC-3F40-9D25-9383015035CE}"/>
                  </a:ext>
                </a:extLst>
              </p:cNvPr>
              <p:cNvGrpSpPr/>
              <p:nvPr/>
            </p:nvGrpSpPr>
            <p:grpSpPr>
              <a:xfrm>
                <a:off x="4287454" y="1936558"/>
                <a:ext cx="1148642" cy="531650"/>
                <a:chOff x="24266921" y="12313668"/>
                <a:chExt cx="1872208" cy="936104"/>
              </a:xfrm>
            </p:grpSpPr>
            <p:grpSp>
              <p:nvGrpSpPr>
                <p:cNvPr id="76" name="Gruppieren 214">
                  <a:extLst>
                    <a:ext uri="{FF2B5EF4-FFF2-40B4-BE49-F238E27FC236}">
                      <a16:creationId xmlns:a16="http://schemas.microsoft.com/office/drawing/2014/main" id="{CDE33BC3-F224-7648-8093-1633613D8C97}"/>
                    </a:ext>
                  </a:extLst>
                </p:cNvPr>
                <p:cNvGrpSpPr/>
                <p:nvPr/>
              </p:nvGrpSpPr>
              <p:grpSpPr>
                <a:xfrm>
                  <a:off x="24266921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82" name="Abgerundetes Rechteck 127">
                    <a:extLst>
                      <a:ext uri="{FF2B5EF4-FFF2-40B4-BE49-F238E27FC236}">
                        <a16:creationId xmlns:a16="http://schemas.microsoft.com/office/drawing/2014/main" id="{1560A99E-B6C7-FD41-895C-671ED9CA82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3" name="Ellipse 128">
                    <a:extLst>
                      <a:ext uri="{FF2B5EF4-FFF2-40B4-BE49-F238E27FC236}">
                        <a16:creationId xmlns:a16="http://schemas.microsoft.com/office/drawing/2014/main" id="{47069574-7521-3142-99CD-AFC6DFF98F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4" name="Text Box 496">
                    <a:extLst>
                      <a:ext uri="{FF2B5EF4-FFF2-40B4-BE49-F238E27FC236}">
                        <a16:creationId xmlns:a16="http://schemas.microsoft.com/office/drawing/2014/main" id="{573E5F5D-A156-BC46-BB7B-AD8A023622C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22993" y="12514090"/>
                    <a:ext cx="258459" cy="5776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  <p:sp>
                <p:nvSpPr>
                  <p:cNvPr id="85" name="Text Box 496">
                    <a:extLst>
                      <a:ext uri="{FF2B5EF4-FFF2-40B4-BE49-F238E27FC236}">
                        <a16:creationId xmlns:a16="http://schemas.microsoft.com/office/drawing/2014/main" id="{CF2A0F99-9DE1-374C-9784-43571E658FC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675392" y="12666489"/>
                    <a:ext cx="258459" cy="5776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</p:grpSp>
            <p:grpSp>
              <p:nvGrpSpPr>
                <p:cNvPr id="77" name="Gruppieren 217">
                  <a:extLst>
                    <a:ext uri="{FF2B5EF4-FFF2-40B4-BE49-F238E27FC236}">
                      <a16:creationId xmlns:a16="http://schemas.microsoft.com/office/drawing/2014/main" id="{086F4CFD-7B65-E44D-B527-3159444A7557}"/>
                    </a:ext>
                  </a:extLst>
                </p:cNvPr>
                <p:cNvGrpSpPr/>
                <p:nvPr/>
              </p:nvGrpSpPr>
              <p:grpSpPr>
                <a:xfrm>
                  <a:off x="25203025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78" name="Abgerundetes Rechteck 123">
                    <a:extLst>
                      <a:ext uri="{FF2B5EF4-FFF2-40B4-BE49-F238E27FC236}">
                        <a16:creationId xmlns:a16="http://schemas.microsoft.com/office/drawing/2014/main" id="{6353C7EE-1966-F043-A86B-37E2E6727A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9" name="Ellipse 124">
                    <a:extLst>
                      <a:ext uri="{FF2B5EF4-FFF2-40B4-BE49-F238E27FC236}">
                        <a16:creationId xmlns:a16="http://schemas.microsoft.com/office/drawing/2014/main" id="{957371C9-BA0B-1943-A3D8-8B1431CF58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0" name="Text Box 496">
                    <a:extLst>
                      <a:ext uri="{FF2B5EF4-FFF2-40B4-BE49-F238E27FC236}">
                        <a16:creationId xmlns:a16="http://schemas.microsoft.com/office/drawing/2014/main" id="{ED578CB8-C841-3B49-9A16-5CB2629E5F8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03975" y="12573668"/>
                    <a:ext cx="258459" cy="5776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  <p:sp>
                <p:nvSpPr>
                  <p:cNvPr id="81" name="Text Box 496">
                    <a:extLst>
                      <a:ext uri="{FF2B5EF4-FFF2-40B4-BE49-F238E27FC236}">
                        <a16:creationId xmlns:a16="http://schemas.microsoft.com/office/drawing/2014/main" id="{05EFE317-8247-FC4F-AD7F-4384859CCEC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36295" y="12762530"/>
                    <a:ext cx="258459" cy="57769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</p:grpSp>
          </p:grpSp>
          <p:grpSp>
            <p:nvGrpSpPr>
              <p:cNvPr id="53" name="Gruppieren 234">
                <a:extLst>
                  <a:ext uri="{FF2B5EF4-FFF2-40B4-BE49-F238E27FC236}">
                    <a16:creationId xmlns:a16="http://schemas.microsoft.com/office/drawing/2014/main" id="{0F40FB79-24F3-794D-8CC4-7733761126DF}"/>
                  </a:ext>
                </a:extLst>
              </p:cNvPr>
              <p:cNvGrpSpPr/>
              <p:nvPr/>
            </p:nvGrpSpPr>
            <p:grpSpPr>
              <a:xfrm>
                <a:off x="6242318" y="1936558"/>
                <a:ext cx="1164898" cy="582226"/>
                <a:chOff x="24266921" y="12313668"/>
                <a:chExt cx="1872208" cy="936104"/>
              </a:xfrm>
            </p:grpSpPr>
            <p:grpSp>
              <p:nvGrpSpPr>
                <p:cNvPr id="68" name="Gruppieren 214">
                  <a:extLst>
                    <a:ext uri="{FF2B5EF4-FFF2-40B4-BE49-F238E27FC236}">
                      <a16:creationId xmlns:a16="http://schemas.microsoft.com/office/drawing/2014/main" id="{627AE245-4AA9-354E-B710-E9C75F76B58E}"/>
                    </a:ext>
                  </a:extLst>
                </p:cNvPr>
                <p:cNvGrpSpPr/>
                <p:nvPr/>
              </p:nvGrpSpPr>
              <p:grpSpPr>
                <a:xfrm>
                  <a:off x="24266921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72" name="Abgerundetes Rechteck 117">
                    <a:extLst>
                      <a:ext uri="{FF2B5EF4-FFF2-40B4-BE49-F238E27FC236}">
                        <a16:creationId xmlns:a16="http://schemas.microsoft.com/office/drawing/2014/main" id="{9FFF8F8D-F1C7-DB49-83C3-A7A15FB43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3" name="Ellipse 118">
                    <a:extLst>
                      <a:ext uri="{FF2B5EF4-FFF2-40B4-BE49-F238E27FC236}">
                        <a16:creationId xmlns:a16="http://schemas.microsoft.com/office/drawing/2014/main" id="{47A09CF3-BFFE-D740-B86A-2B7408403F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4" name="Text Box 496">
                    <a:extLst>
                      <a:ext uri="{FF2B5EF4-FFF2-40B4-BE49-F238E27FC236}">
                        <a16:creationId xmlns:a16="http://schemas.microsoft.com/office/drawing/2014/main" id="{F6D975E4-27B2-024D-88A6-DCBD6557469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22993" y="12607975"/>
                    <a:ext cx="258461" cy="5696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  <p:sp>
                <p:nvSpPr>
                  <p:cNvPr id="75" name="Text Box 496">
                    <a:extLst>
                      <a:ext uri="{FF2B5EF4-FFF2-40B4-BE49-F238E27FC236}">
                        <a16:creationId xmlns:a16="http://schemas.microsoft.com/office/drawing/2014/main" id="{993CDDE7-5113-9D47-B8B8-5B262736429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61048" y="12757550"/>
                    <a:ext cx="258461" cy="5696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</p:grpSp>
            <p:grpSp>
              <p:nvGrpSpPr>
                <p:cNvPr id="69" name="Gruppieren 217">
                  <a:extLst>
                    <a:ext uri="{FF2B5EF4-FFF2-40B4-BE49-F238E27FC236}">
                      <a16:creationId xmlns:a16="http://schemas.microsoft.com/office/drawing/2014/main" id="{BB60B14E-C330-4041-9B01-DB10FE2C063F}"/>
                    </a:ext>
                  </a:extLst>
                </p:cNvPr>
                <p:cNvGrpSpPr/>
                <p:nvPr/>
              </p:nvGrpSpPr>
              <p:grpSpPr>
                <a:xfrm>
                  <a:off x="25203025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70" name="Abgerundetes Rechteck 115">
                    <a:extLst>
                      <a:ext uri="{FF2B5EF4-FFF2-40B4-BE49-F238E27FC236}">
                        <a16:creationId xmlns:a16="http://schemas.microsoft.com/office/drawing/2014/main" id="{032C9FC1-0EF3-5148-A3E9-F42215BD93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1" name="Ellipse 116">
                    <a:extLst>
                      <a:ext uri="{FF2B5EF4-FFF2-40B4-BE49-F238E27FC236}">
                        <a16:creationId xmlns:a16="http://schemas.microsoft.com/office/drawing/2014/main" id="{2F023ED4-6C78-7041-8503-234CD0A0E1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4" name="Gruppieren 245">
                <a:extLst>
                  <a:ext uri="{FF2B5EF4-FFF2-40B4-BE49-F238E27FC236}">
                    <a16:creationId xmlns:a16="http://schemas.microsoft.com/office/drawing/2014/main" id="{0ADE061F-7B21-0143-B99D-C5319630767E}"/>
                  </a:ext>
                </a:extLst>
              </p:cNvPr>
              <p:cNvGrpSpPr/>
              <p:nvPr/>
            </p:nvGrpSpPr>
            <p:grpSpPr>
              <a:xfrm>
                <a:off x="6242318" y="1242366"/>
                <a:ext cx="1164898" cy="582226"/>
                <a:chOff x="24266921" y="12313668"/>
                <a:chExt cx="1872208" cy="936104"/>
              </a:xfrm>
            </p:grpSpPr>
            <p:grpSp>
              <p:nvGrpSpPr>
                <p:cNvPr id="60" name="Gruppieren 214">
                  <a:extLst>
                    <a:ext uri="{FF2B5EF4-FFF2-40B4-BE49-F238E27FC236}">
                      <a16:creationId xmlns:a16="http://schemas.microsoft.com/office/drawing/2014/main" id="{41696E6D-6817-4642-A85C-E1410C9DE6F0}"/>
                    </a:ext>
                  </a:extLst>
                </p:cNvPr>
                <p:cNvGrpSpPr/>
                <p:nvPr/>
              </p:nvGrpSpPr>
              <p:grpSpPr>
                <a:xfrm>
                  <a:off x="24266921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65" name="Abgerundetes Rechteck 110">
                    <a:extLst>
                      <a:ext uri="{FF2B5EF4-FFF2-40B4-BE49-F238E27FC236}">
                        <a16:creationId xmlns:a16="http://schemas.microsoft.com/office/drawing/2014/main" id="{4D40104B-9F8E-4C48-8806-5A00E38FC3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6" name="Ellipse 111">
                    <a:extLst>
                      <a:ext uri="{FF2B5EF4-FFF2-40B4-BE49-F238E27FC236}">
                        <a16:creationId xmlns:a16="http://schemas.microsoft.com/office/drawing/2014/main" id="{AE43F4C1-A0E4-054F-8DE0-373623B625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7" name="Text Box 496">
                    <a:extLst>
                      <a:ext uri="{FF2B5EF4-FFF2-40B4-BE49-F238E27FC236}">
                        <a16:creationId xmlns:a16="http://schemas.microsoft.com/office/drawing/2014/main" id="{CADBE9AE-4763-6348-8EDE-3C427B9BAB7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22993" y="12600156"/>
                    <a:ext cx="258461" cy="5696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</p:grpSp>
            <p:grpSp>
              <p:nvGrpSpPr>
                <p:cNvPr id="61" name="Gruppieren 217">
                  <a:extLst>
                    <a:ext uri="{FF2B5EF4-FFF2-40B4-BE49-F238E27FC236}">
                      <a16:creationId xmlns:a16="http://schemas.microsoft.com/office/drawing/2014/main" id="{9AB6A758-16D8-524C-A579-0E9E36E6DC09}"/>
                    </a:ext>
                  </a:extLst>
                </p:cNvPr>
                <p:cNvGrpSpPr/>
                <p:nvPr/>
              </p:nvGrpSpPr>
              <p:grpSpPr>
                <a:xfrm>
                  <a:off x="25203025" y="12313668"/>
                  <a:ext cx="936104" cy="936104"/>
                  <a:chOff x="24266921" y="12313668"/>
                  <a:chExt cx="936104" cy="936104"/>
                </a:xfrm>
              </p:grpSpPr>
              <p:sp>
                <p:nvSpPr>
                  <p:cNvPr id="62" name="Abgerundetes Rechteck 106">
                    <a:extLst>
                      <a:ext uri="{FF2B5EF4-FFF2-40B4-BE49-F238E27FC236}">
                        <a16:creationId xmlns:a16="http://schemas.microsoft.com/office/drawing/2014/main" id="{DBE9B995-0745-3844-BF31-2ABEEAC7B9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66921" y="12313668"/>
                    <a:ext cx="936104" cy="936104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3" name="Ellipse 107">
                    <a:extLst>
                      <a:ext uri="{FF2B5EF4-FFF2-40B4-BE49-F238E27FC236}">
                        <a16:creationId xmlns:a16="http://schemas.microsoft.com/office/drawing/2014/main" id="{2A628343-24F5-9247-A7CC-19CC70BDF4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444845" y="12601700"/>
                    <a:ext cx="576064" cy="576064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09694" tIns="54847" rIns="109694" bIns="54847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902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de-DE" sz="96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4" name="Text Box 496">
                    <a:extLst>
                      <a:ext uri="{FF2B5EF4-FFF2-40B4-BE49-F238E27FC236}">
                        <a16:creationId xmlns:a16="http://schemas.microsoft.com/office/drawing/2014/main" id="{44C4075D-CBE3-9D46-A33D-D65C89AD1AA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24522993" y="12600156"/>
                    <a:ext cx="258461" cy="5696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0" hangingPunct="0"/>
                    <a:r>
                      <a:rPr lang="de-DE" sz="960" b="1" dirty="0">
                        <a:latin typeface="Arial"/>
                        <a:cs typeface="Arial"/>
                      </a:rPr>
                      <a:t>8</a:t>
                    </a:r>
                  </a:p>
                </p:txBody>
              </p:sp>
            </p:grpSp>
          </p:grpSp>
          <p:sp>
            <p:nvSpPr>
              <p:cNvPr id="55" name="Line 512">
                <a:extLst>
                  <a:ext uri="{FF2B5EF4-FFF2-40B4-BE49-F238E27FC236}">
                    <a16:creationId xmlns:a16="http://schemas.microsoft.com/office/drawing/2014/main" id="{B4ED3530-8D3B-1F43-8042-818A4049B5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3201" y="2227671"/>
                <a:ext cx="5940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 sz="960">
                  <a:latin typeface="Arial"/>
                  <a:cs typeface="Arial"/>
                </a:endParaRPr>
              </a:p>
            </p:txBody>
          </p:sp>
          <p:sp>
            <p:nvSpPr>
              <p:cNvPr id="56" name="Line 512">
                <a:extLst>
                  <a:ext uri="{FF2B5EF4-FFF2-40B4-BE49-F238E27FC236}">
                    <a16:creationId xmlns:a16="http://schemas.microsoft.com/office/drawing/2014/main" id="{46052099-4D80-1A46-90CC-AB841A2997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700000">
                <a:off x="5514537" y="2507237"/>
                <a:ext cx="53738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 sz="960">
                  <a:latin typeface="Arial"/>
                  <a:cs typeface="Arial"/>
                </a:endParaRPr>
              </a:p>
            </p:txBody>
          </p:sp>
          <p:sp>
            <p:nvSpPr>
              <p:cNvPr id="57" name="Line 512">
                <a:extLst>
                  <a:ext uri="{FF2B5EF4-FFF2-40B4-BE49-F238E27FC236}">
                    <a16:creationId xmlns:a16="http://schemas.microsoft.com/office/drawing/2014/main" id="{DAAB86AF-EB85-ED4C-9DBB-740E382C2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8900000" flipV="1">
                <a:off x="5514537" y="1971797"/>
                <a:ext cx="53738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de-DE" sz="960">
                  <a:latin typeface="Arial"/>
                  <a:cs typeface="Arial"/>
                </a:endParaRPr>
              </a:p>
            </p:txBody>
          </p:sp>
          <p:cxnSp>
            <p:nvCxnSpPr>
              <p:cNvPr id="58" name="Gerade Verbindung 102">
                <a:extLst>
                  <a:ext uri="{FF2B5EF4-FFF2-40B4-BE49-F238E27FC236}">
                    <a16:creationId xmlns:a16="http://schemas.microsoft.com/office/drawing/2014/main" id="{7E06DCCB-AF10-4948-85EC-0E2B08BDAEC4}"/>
                  </a:ext>
                </a:extLst>
              </p:cNvPr>
              <p:cNvCxnSpPr/>
              <p:nvPr/>
            </p:nvCxnSpPr>
            <p:spPr bwMode="auto">
              <a:xfrm>
                <a:off x="4214631" y="1875540"/>
                <a:ext cx="792141" cy="761372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Gerade Verbindung 103">
                <a:extLst>
                  <a:ext uri="{FF2B5EF4-FFF2-40B4-BE49-F238E27FC236}">
                    <a16:creationId xmlns:a16="http://schemas.microsoft.com/office/drawing/2014/main" id="{17D59CD2-CEB2-3D4D-A235-609F39E107D8}"/>
                  </a:ext>
                </a:extLst>
              </p:cNvPr>
              <p:cNvCxnSpPr/>
              <p:nvPr/>
            </p:nvCxnSpPr>
            <p:spPr bwMode="auto">
              <a:xfrm flipH="1">
                <a:off x="4139952" y="1875540"/>
                <a:ext cx="792141" cy="761372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90" name="Gruppieren 2">
            <a:extLst>
              <a:ext uri="{FF2B5EF4-FFF2-40B4-BE49-F238E27FC236}">
                <a16:creationId xmlns:a16="http://schemas.microsoft.com/office/drawing/2014/main" id="{309D8F44-A2C2-6E48-B7C4-F88576C3795F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0" y="1452816"/>
            <a:ext cx="4991041" cy="1781950"/>
            <a:chOff x="2665425" y="1900874"/>
            <a:chExt cx="4542472" cy="1621803"/>
          </a:xfrm>
        </p:grpSpPr>
        <p:pic>
          <p:nvPicPr>
            <p:cNvPr id="91" name="Picture 3" descr="C:\Daten\Documents\Doktorarbeit\Verteidigung\Spritze.png">
              <a:extLst>
                <a:ext uri="{FF2B5EF4-FFF2-40B4-BE49-F238E27FC236}">
                  <a16:creationId xmlns:a16="http://schemas.microsoft.com/office/drawing/2014/main" id="{C283C8AA-0F2B-084A-9CC4-395BC8FEC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633269" flipH="1">
              <a:off x="3747884" y="2019429"/>
              <a:ext cx="305628" cy="465087"/>
            </a:xfrm>
            <a:prstGeom prst="rect">
              <a:avLst/>
            </a:prstGeom>
            <a:noFill/>
          </p:spPr>
        </p:pic>
        <p:sp>
          <p:nvSpPr>
            <p:cNvPr id="92" name="Text Box 151">
              <a:extLst>
                <a:ext uri="{FF2B5EF4-FFF2-40B4-BE49-F238E27FC236}">
                  <a16:creationId xmlns:a16="http://schemas.microsoft.com/office/drawing/2014/main" id="{EE25D91E-E3B4-8547-92BE-5BE0B4249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5425" y="3024794"/>
              <a:ext cx="1574583" cy="39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de-DE" sz="1200" b="1" dirty="0"/>
                <a:t>1. </a:t>
              </a:r>
              <a:r>
                <a:rPr lang="de-DE" sz="1200" b="1" dirty="0" err="1"/>
                <a:t>recipient</a:t>
              </a:r>
              <a:endParaRPr lang="de-DE" sz="1200" b="1" dirty="0"/>
            </a:p>
          </p:txBody>
        </p:sp>
        <p:sp>
          <p:nvSpPr>
            <p:cNvPr id="93" name="Text Box 162">
              <a:extLst>
                <a:ext uri="{FF2B5EF4-FFF2-40B4-BE49-F238E27FC236}">
                  <a16:creationId xmlns:a16="http://schemas.microsoft.com/office/drawing/2014/main" id="{12424AA1-69D4-A34D-89CA-4F9F52967C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9353" y="1900874"/>
              <a:ext cx="685965" cy="419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320" b="1" dirty="0"/>
                <a:t>HBV</a:t>
              </a:r>
            </a:p>
          </p:txBody>
        </p:sp>
        <p:pic>
          <p:nvPicPr>
            <p:cNvPr id="94" name="Picture 10" descr="C:\Daten\Documents\Doktorarbeit\Verteidigung\Maus.png">
              <a:extLst>
                <a:ext uri="{FF2B5EF4-FFF2-40B4-BE49-F238E27FC236}">
                  <a16:creationId xmlns:a16="http://schemas.microsoft.com/office/drawing/2014/main" id="{C7782C74-6D0F-5E45-8B41-9BA157C07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2572697"/>
              <a:ext cx="1114135" cy="347321"/>
            </a:xfrm>
            <a:prstGeom prst="rect">
              <a:avLst/>
            </a:prstGeom>
            <a:noFill/>
          </p:spPr>
        </p:pic>
        <p:pic>
          <p:nvPicPr>
            <p:cNvPr id="95" name="Picture 3" descr="C:\Daten\Documents\Doktorarbeit\Verteidigung\viele Mäuse.png">
              <a:extLst>
                <a:ext uri="{FF2B5EF4-FFF2-40B4-BE49-F238E27FC236}">
                  <a16:creationId xmlns:a16="http://schemas.microsoft.com/office/drawing/2014/main" id="{472272C7-517A-FC48-A4DA-C9779E4F40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91021" y="1933812"/>
              <a:ext cx="1681626" cy="1128459"/>
            </a:xfrm>
            <a:prstGeom prst="rect">
              <a:avLst/>
            </a:prstGeom>
            <a:noFill/>
          </p:spPr>
        </p:pic>
        <p:sp>
          <p:nvSpPr>
            <p:cNvPr id="96" name="Line 163">
              <a:extLst>
                <a:ext uri="{FF2B5EF4-FFF2-40B4-BE49-F238E27FC236}">
                  <a16:creationId xmlns:a16="http://schemas.microsoft.com/office/drawing/2014/main" id="{DEDC4808-C783-5E40-B459-4F6C180C7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3672" y="2659087"/>
              <a:ext cx="2635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 sz="1440"/>
            </a:p>
          </p:txBody>
        </p:sp>
        <p:sp>
          <p:nvSpPr>
            <p:cNvPr id="97" name="Textfeld 19">
              <a:extLst>
                <a:ext uri="{FF2B5EF4-FFF2-40B4-BE49-F238E27FC236}">
                  <a16:creationId xmlns:a16="http://schemas.microsoft.com/office/drawing/2014/main" id="{0EAEAEB6-F338-AA44-9ABE-0160B7DDE949}"/>
                </a:ext>
              </a:extLst>
            </p:cNvPr>
            <p:cNvSpPr txBox="1"/>
            <p:nvPr/>
          </p:nvSpPr>
          <p:spPr>
            <a:xfrm>
              <a:off x="5670587" y="3024794"/>
              <a:ext cx="1372929" cy="393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/>
                <a:t>2. </a:t>
              </a:r>
              <a:r>
                <a:rPr lang="de-DE" sz="1200" b="1" dirty="0" err="1"/>
                <a:t>recipients</a:t>
              </a:r>
              <a:endParaRPr lang="de-DE" sz="1200" b="1" dirty="0"/>
            </a:p>
          </p:txBody>
        </p:sp>
        <p:sp>
          <p:nvSpPr>
            <p:cNvPr id="98" name="Line 164">
              <a:extLst>
                <a:ext uri="{FF2B5EF4-FFF2-40B4-BE49-F238E27FC236}">
                  <a16:creationId xmlns:a16="http://schemas.microsoft.com/office/drawing/2014/main" id="{298E51AA-678C-C34D-9380-CD1113F30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5625" y="2659087"/>
              <a:ext cx="2635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 sz="1440"/>
            </a:p>
          </p:txBody>
        </p:sp>
        <p:sp>
          <p:nvSpPr>
            <p:cNvPr id="99" name="Line 163">
              <a:extLst>
                <a:ext uri="{FF2B5EF4-FFF2-40B4-BE49-F238E27FC236}">
                  <a16:creationId xmlns:a16="http://schemas.microsoft.com/office/drawing/2014/main" id="{086C88CC-5CC0-9242-B901-64D131DF77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4386" y="2659087"/>
              <a:ext cx="2635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de-DE" sz="1440"/>
            </a:p>
          </p:txBody>
        </p:sp>
        <p:sp>
          <p:nvSpPr>
            <p:cNvPr id="100" name="Text Box 151">
              <a:extLst>
                <a:ext uri="{FF2B5EF4-FFF2-40B4-BE49-F238E27FC236}">
                  <a16:creationId xmlns:a16="http://schemas.microsoft.com/office/drawing/2014/main" id="{1EF23919-2777-C346-B76E-E4DBB77BC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5683" y="2867208"/>
              <a:ext cx="1434432" cy="655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de-DE" sz="1200" b="1" dirty="0"/>
                <a:t>HBV-</a:t>
              </a:r>
              <a:r>
                <a:rPr lang="de-DE" sz="1200" b="1" dirty="0" err="1"/>
                <a:t>inf.</a:t>
              </a:r>
              <a:r>
                <a:rPr lang="de-DE" sz="1200" b="1" dirty="0"/>
                <a:t> PHHs</a:t>
              </a:r>
            </a:p>
          </p:txBody>
        </p:sp>
        <p:pic>
          <p:nvPicPr>
            <p:cNvPr id="101" name="Picture 2" descr="C:\Daten\Documents\Doktorarbeit\Verteidigung\Zellen grün.png">
              <a:extLst>
                <a:ext uri="{FF2B5EF4-FFF2-40B4-BE49-F238E27FC236}">
                  <a16:creationId xmlns:a16="http://schemas.microsoft.com/office/drawing/2014/main" id="{B7A3B68F-9BC3-3449-9043-B5D985741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44008" y="2508573"/>
              <a:ext cx="515435" cy="368656"/>
            </a:xfrm>
            <a:prstGeom prst="rect">
              <a:avLst/>
            </a:prstGeom>
            <a:noFill/>
          </p:spPr>
        </p:pic>
      </p:grpSp>
      <p:pic>
        <p:nvPicPr>
          <p:cNvPr id="102" name="Picture 2">
            <a:extLst>
              <a:ext uri="{FF2B5EF4-FFF2-40B4-BE49-F238E27FC236}">
                <a16:creationId xmlns:a16="http://schemas.microsoft.com/office/drawing/2014/main" id="{4C8EA208-D4F5-CF45-B14E-967293BEE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607" y="3636584"/>
            <a:ext cx="3207733" cy="169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3" name="Textfeld 4">
            <a:extLst>
              <a:ext uri="{FF2B5EF4-FFF2-40B4-BE49-F238E27FC236}">
                <a16:creationId xmlns:a16="http://schemas.microsoft.com/office/drawing/2014/main" id="{D99523E9-2175-7340-B00F-FDBFB1DC0874}"/>
              </a:ext>
            </a:extLst>
          </p:cNvPr>
          <p:cNvSpPr txBox="1"/>
          <p:nvPr/>
        </p:nvSpPr>
        <p:spPr>
          <a:xfrm>
            <a:off x="4649266" y="85725"/>
            <a:ext cx="2893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Targeting the cccDNA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</a:rPr>
              <a:t>Hepatocytes turnover</a:t>
            </a:r>
          </a:p>
        </p:txBody>
      </p:sp>
      <p:pic>
        <p:nvPicPr>
          <p:cNvPr id="105" name="Picture 104" descr="Logo, company name&#10;&#10;Description automatically generated">
            <a:extLst>
              <a:ext uri="{FF2B5EF4-FFF2-40B4-BE49-F238E27FC236}">
                <a16:creationId xmlns:a16="http://schemas.microsoft.com/office/drawing/2014/main" id="{7BC74A73-3E2C-1345-84E6-35021B038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06" name="Image 3">
            <a:extLst>
              <a:ext uri="{FF2B5EF4-FFF2-40B4-BE49-F238E27FC236}">
                <a16:creationId xmlns:a16="http://schemas.microsoft.com/office/drawing/2014/main" id="{18EB99D8-40BD-9B4C-ADC6-3A1CCFD478A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34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feld 4">
            <a:extLst>
              <a:ext uri="{FF2B5EF4-FFF2-40B4-BE49-F238E27FC236}">
                <a16:creationId xmlns:a16="http://schemas.microsoft.com/office/drawing/2014/main" id="{D99523E9-2175-7340-B00F-FDBFB1DC0874}"/>
              </a:ext>
            </a:extLst>
          </p:cNvPr>
          <p:cNvSpPr txBox="1"/>
          <p:nvPr/>
        </p:nvSpPr>
        <p:spPr>
          <a:xfrm>
            <a:off x="4649266" y="85725"/>
            <a:ext cx="2893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Targeting the cccDNA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3522134-019E-FF4A-8243-C4E01A5E54F2}"/>
              </a:ext>
            </a:extLst>
          </p:cNvPr>
          <p:cNvSpPr/>
          <p:nvPr/>
        </p:nvSpPr>
        <p:spPr>
          <a:xfrm>
            <a:off x="2856652" y="5863972"/>
            <a:ext cx="6821486" cy="6091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679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efficiency is not 100 % be</a:t>
            </a:r>
            <a:r>
              <a:rPr lang="fr-FR" sz="1679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79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fr-FR" sz="1679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679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</a:t>
            </a:r>
            <a:r>
              <a:rPr lang="fr-FR" sz="1679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79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and the possible </a:t>
            </a:r>
            <a:r>
              <a:rPr lang="it-IT" sz="1679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generation of a </a:t>
            </a:r>
            <a:r>
              <a:rPr lang="it-IT" sz="1679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protected / resistant</a:t>
            </a:r>
            <a:r>
              <a:rPr lang="it-IT" sz="1679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cccDNA pool ??!!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E921D7-8F32-B04D-BBB4-19C99385B635}"/>
              </a:ext>
            </a:extLst>
          </p:cNvPr>
          <p:cNvGrpSpPr/>
          <p:nvPr/>
        </p:nvGrpSpPr>
        <p:grpSpPr>
          <a:xfrm>
            <a:off x="6463563" y="1010471"/>
            <a:ext cx="5013358" cy="4304155"/>
            <a:chOff x="705701" y="1443669"/>
            <a:chExt cx="5013358" cy="4304155"/>
          </a:xfrm>
        </p:grpSpPr>
        <p:sp>
          <p:nvSpPr>
            <p:cNvPr id="105" name="Text Placeholder 3">
              <a:extLst>
                <a:ext uri="{FF2B5EF4-FFF2-40B4-BE49-F238E27FC236}">
                  <a16:creationId xmlns:a16="http://schemas.microsoft.com/office/drawing/2014/main" id="{5A890D8C-10BC-2A4B-9F6F-972DAB8C6E75}"/>
                </a:ext>
              </a:extLst>
            </p:cNvPr>
            <p:cNvSpPr txBox="1">
              <a:spLocks/>
            </p:cNvSpPr>
            <p:nvPr/>
          </p:nvSpPr>
          <p:spPr>
            <a:xfrm>
              <a:off x="705701" y="1443669"/>
              <a:ext cx="5013358" cy="430415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895" indent="-342895"/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Decrease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cccDNA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synthesis</a:t>
              </a:r>
              <a:endParaRPr lang="fr-FR" sz="1919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endPara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endPara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pPr marL="342895" indent="-342895"/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Non-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cytolytic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curing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of the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infected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hepatocyte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</a:p>
            <a:p>
              <a:pPr lvl="1"/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cytokines :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IFN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ymbol" pitchFamily="2" charset="2"/>
                  <a:ea typeface="American Typewriter" charset="0"/>
                  <a:cs typeface="Arial" panose="020B0604020202020204" pitchFamily="34" charset="0"/>
                </a:rPr>
                <a:t>a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,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IFN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ymbol" pitchFamily="2" charset="2"/>
                  <a:ea typeface="American Typewriter" charset="0"/>
                  <a:cs typeface="Arial" panose="020B0604020202020204" pitchFamily="34" charset="0"/>
                </a:rPr>
                <a:t>g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,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TNF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ymbol" pitchFamily="2" charset="2"/>
                  <a:ea typeface="American Typewriter" charset="0"/>
                  <a:cs typeface="Arial" panose="020B0604020202020204" pitchFamily="34" charset="0"/>
                </a:rPr>
                <a:t>a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,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LT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Symbol" pitchFamily="2" charset="2"/>
                  <a:ea typeface="American Typewriter" charset="0"/>
                  <a:cs typeface="Arial" panose="020B0604020202020204" pitchFamily="34" charset="0"/>
                </a:rPr>
                <a:t>b</a:t>
              </a:r>
              <a:endParaRPr lang="fr-FR" sz="1440" dirty="0">
                <a:solidFill>
                  <a:schemeClr val="tx1">
                    <a:lumMod val="85000"/>
                    <a:lumOff val="15000"/>
                  </a:schemeClr>
                </a:solidFill>
                <a:latin typeface="Symbol" pitchFamily="2" charset="2"/>
                <a:ea typeface="American Typewriter" charset="0"/>
                <a:cs typeface="Arial" panose="020B0604020202020204" pitchFamily="34" charset="0"/>
              </a:endParaRPr>
            </a:p>
            <a:p>
              <a:pPr lvl="1"/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-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genome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editing</a:t>
              </a:r>
              <a:endParaRPr lang="fr-FR" sz="144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pPr lvl="1"/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-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small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molecules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cccDNA</a:t>
              </a:r>
              <a:r>
                <a:rPr lang="fr-FR" sz="14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44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destabilizers</a:t>
              </a:r>
              <a:endParaRPr lang="fr-FR" sz="144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endPara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endParaRPr lang="fr-F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endParaRPr>
            </a:p>
            <a:p>
              <a:pPr marL="342895" indent="-342895"/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Increased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</a:t>
              </a:r>
              <a:r>
                <a:rPr lang="fr-FR" sz="1919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hepatocyte</a:t>
              </a:r>
              <a:r>
                <a:rPr lang="fr-FR" sz="1919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merican Typewriter" charset="0"/>
                  <a:cs typeface="Arial" panose="020B0604020202020204" pitchFamily="34" charset="0"/>
                </a:rPr>
                <a:t> turnover</a:t>
              </a:r>
            </a:p>
            <a:p>
              <a:endParaRPr lang="en-FR"/>
            </a:p>
          </p:txBody>
        </p:sp>
        <p:sp>
          <p:nvSpPr>
            <p:cNvPr id="125" name="TextBox 4">
              <a:extLst>
                <a:ext uri="{FF2B5EF4-FFF2-40B4-BE49-F238E27FC236}">
                  <a16:creationId xmlns:a16="http://schemas.microsoft.com/office/drawing/2014/main" id="{5E6416C1-811F-DF48-A2DE-9293DC21AC7C}"/>
                </a:ext>
              </a:extLst>
            </p:cNvPr>
            <p:cNvSpPr txBox="1"/>
            <p:nvPr/>
          </p:nvSpPr>
          <p:spPr>
            <a:xfrm>
              <a:off x="1114536" y="1839582"/>
              <a:ext cx="3368230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Efficiency</a:t>
              </a:r>
              <a:r>
                <a:rPr lang="fr-FR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vs duration of </a:t>
              </a:r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therapy</a:t>
              </a:r>
              <a:endPara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TextBox 4">
              <a:extLst>
                <a:ext uri="{FF2B5EF4-FFF2-40B4-BE49-F238E27FC236}">
                  <a16:creationId xmlns:a16="http://schemas.microsoft.com/office/drawing/2014/main" id="{721F7008-C942-8E48-94EA-F36A81A782E3}"/>
                </a:ext>
              </a:extLst>
            </p:cNvPr>
            <p:cNvSpPr txBox="1"/>
            <p:nvPr/>
          </p:nvSpPr>
          <p:spPr>
            <a:xfrm>
              <a:off x="1747165" y="4266721"/>
              <a:ext cx="2090637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Efficiency</a:t>
              </a:r>
              <a:r>
                <a:rPr lang="fr-FR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vs </a:t>
              </a:r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</a:t>
              </a:r>
              <a:endPara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TextBox 4">
              <a:extLst>
                <a:ext uri="{FF2B5EF4-FFF2-40B4-BE49-F238E27FC236}">
                  <a16:creationId xmlns:a16="http://schemas.microsoft.com/office/drawing/2014/main" id="{39BA2D20-0167-3E4A-BD52-3AE29F6774A7}"/>
                </a:ext>
              </a:extLst>
            </p:cNvPr>
            <p:cNvSpPr txBox="1"/>
            <p:nvPr/>
          </p:nvSpPr>
          <p:spPr>
            <a:xfrm>
              <a:off x="1438586" y="5406142"/>
              <a:ext cx="2707793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Efficiency</a:t>
              </a:r>
              <a:r>
                <a:rPr lang="fr-FR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vs </a:t>
              </a:r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</a:t>
              </a:r>
              <a:r>
                <a:rPr lang="fr-FR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reserve</a:t>
              </a:r>
              <a:endPara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8" name="Picture 127" descr="Diagram&#10;&#10;Description automatically generated">
            <a:extLst>
              <a:ext uri="{FF2B5EF4-FFF2-40B4-BE49-F238E27FC236}">
                <a16:creationId xmlns:a16="http://schemas.microsoft.com/office/drawing/2014/main" id="{1BAD179D-4C74-8146-9507-C490D8A41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8" y="1462333"/>
            <a:ext cx="4295924" cy="3548807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405451-2829-8E46-AA52-2D89A55CB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6FA7C8B5-F819-6545-963F-99CBC8A461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37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9055430" y="1447953"/>
            <a:ext cx="184731" cy="265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125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442" y="1271322"/>
            <a:ext cx="5434389" cy="1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7622465" y="3512067"/>
            <a:ext cx="255847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stability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174" y="1580681"/>
            <a:ext cx="7729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75" y="2571336"/>
            <a:ext cx="986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370" y="2749475"/>
            <a:ext cx="8579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10273869" y="3512067"/>
            <a:ext cx="1787143" cy="24006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400" b="1" dirty="0" err="1">
                <a:ea typeface="宋体" charset="-122"/>
              </a:rPr>
              <a:t>cccDNA</a:t>
            </a:r>
            <a:r>
              <a:rPr lang="en-US" sz="1400" b="1" dirty="0">
                <a:ea typeface="宋体" charset="-122"/>
              </a:rPr>
              <a:t> transcription</a:t>
            </a:r>
          </a:p>
          <a:p>
            <a:pPr algn="ctr">
              <a:defRPr/>
            </a:pPr>
            <a:endParaRPr lang="en-US" sz="1400" b="1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Epigenetic modifiers </a:t>
            </a:r>
          </a:p>
          <a:p>
            <a:pPr>
              <a:defRPr/>
            </a:pPr>
            <a:r>
              <a:rPr lang="en-US" sz="1200" dirty="0">
                <a:ea typeface="宋体" charset="-122"/>
              </a:rPr>
              <a:t>- cytokines</a:t>
            </a:r>
          </a:p>
          <a:p>
            <a:pPr>
              <a:defRPr/>
            </a:pPr>
            <a:r>
              <a:rPr lang="en-US" sz="1200" dirty="0">
                <a:ea typeface="宋体" charset="-122"/>
              </a:rPr>
              <a:t>- small molecules</a:t>
            </a:r>
          </a:p>
          <a:p>
            <a:pPr>
              <a:defRPr/>
            </a:pPr>
            <a:r>
              <a:rPr lang="en-US" sz="1200" dirty="0">
                <a:ea typeface="宋体" charset="-122"/>
              </a:rPr>
              <a:t>- CRISPR/dCas9…</a:t>
            </a:r>
          </a:p>
          <a:p>
            <a:pPr>
              <a:defRPr/>
            </a:pPr>
            <a:endParaRPr lang="en-US" sz="1200" b="1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Target Liver-enriched transcription factors</a:t>
            </a:r>
          </a:p>
          <a:p>
            <a:pPr>
              <a:defRPr/>
            </a:pPr>
            <a:endParaRPr lang="en-US" sz="1200" b="1" dirty="0">
              <a:ea typeface="宋体" charset="-122"/>
            </a:endParaRPr>
          </a:p>
          <a:p>
            <a:pPr>
              <a:defRPr/>
            </a:pPr>
            <a:r>
              <a:rPr lang="en-US" sz="1200" b="1" dirty="0">
                <a:ea typeface="宋体" charset="-122"/>
              </a:rPr>
              <a:t>HBx inhibitors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6102514" y="2293025"/>
            <a:ext cx="422013" cy="1219042"/>
            <a:chOff x="5732205" y="4829170"/>
            <a:chExt cx="422013" cy="121904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32205" y="4831538"/>
              <a:ext cx="331766" cy="12166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8901703" y="2385949"/>
            <a:ext cx="695478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9863717" y="2385949"/>
            <a:ext cx="1303724" cy="112611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83C0CC6-3ED3-1A46-BCAC-E3E8E0EE7BEC}"/>
              </a:ext>
            </a:extLst>
          </p:cNvPr>
          <p:cNvSpPr txBox="1"/>
          <p:nvPr/>
        </p:nvSpPr>
        <p:spPr>
          <a:xfrm>
            <a:off x="3476180" y="545162"/>
            <a:ext cx="5106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i="1" dirty="0">
                <a:solidFill>
                  <a:srgbClr val="0070C0"/>
                </a:solidFill>
                <a:ea typeface="宋体" charset="-122"/>
              </a:rPr>
              <a:t>Strategies to target pharmacologically the cccDNA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7A8DE5-A6D9-CF42-ADC8-966F2658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9" y="1857680"/>
            <a:ext cx="4295924" cy="3548807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2639744" y="94302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F7400F4-51D7-874E-A0D6-5965C695A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924" y="3512067"/>
            <a:ext cx="291118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</a:rPr>
              <a:t>cccDNA biosynthesis</a:t>
            </a:r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BDBEE3B3-B51B-9841-A3A5-B1276D569B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21" name="Image 3">
            <a:extLst>
              <a:ext uri="{FF2B5EF4-FFF2-40B4-BE49-F238E27FC236}">
                <a16:creationId xmlns:a16="http://schemas.microsoft.com/office/drawing/2014/main" id="{3787FDDB-DDAB-9749-938F-1FA911A34D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21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2654045" y="14257"/>
            <a:ext cx="6779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grpSp>
        <p:nvGrpSpPr>
          <p:cNvPr id="4" name="Gruppieren 33">
            <a:extLst>
              <a:ext uri="{FF2B5EF4-FFF2-40B4-BE49-F238E27FC236}">
                <a16:creationId xmlns:a16="http://schemas.microsoft.com/office/drawing/2014/main" id="{514D7483-2122-BA42-9852-4A2D37B0A24E}"/>
              </a:ext>
            </a:extLst>
          </p:cNvPr>
          <p:cNvGrpSpPr>
            <a:grpSpLocks/>
          </p:cNvGrpSpPr>
          <p:nvPr/>
        </p:nvGrpSpPr>
        <p:grpSpPr bwMode="auto">
          <a:xfrm>
            <a:off x="286292" y="2030052"/>
            <a:ext cx="2945108" cy="2028181"/>
            <a:chOff x="874371" y="4223333"/>
            <a:chExt cx="3303497" cy="22534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DA40D0-ABB3-394F-BA87-6176F2257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371" y="4223333"/>
              <a:ext cx="3303497" cy="225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49">
              <a:extLst>
                <a:ext uri="{FF2B5EF4-FFF2-40B4-BE49-F238E27FC236}">
                  <a16:creationId xmlns:a16="http://schemas.microsoft.com/office/drawing/2014/main" id="{4A7045E3-782B-BF40-A31C-510131ED8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01" y="4866005"/>
              <a:ext cx="849011" cy="347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700" b="1" dirty="0">
                  <a:solidFill>
                    <a:srgbClr val="FF0000"/>
                  </a:solidFill>
                </a:rPr>
                <a:t>+ IFN</a:t>
              </a:r>
              <a:r>
                <a:rPr lang="el-GR" altLang="de-DE" sz="1700" b="1" dirty="0">
                  <a:solidFill>
                    <a:srgbClr val="FF0000"/>
                  </a:solidFill>
                </a:rPr>
                <a:t>α</a:t>
              </a:r>
              <a:endParaRPr lang="de-DE" altLang="de-DE" sz="17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Gewitterblitz 36">
              <a:extLst>
                <a:ext uri="{FF2B5EF4-FFF2-40B4-BE49-F238E27FC236}">
                  <a16:creationId xmlns:a16="http://schemas.microsoft.com/office/drawing/2014/main" id="{608ED2EB-B177-2F41-BCE3-CB3752E7E6DE}"/>
                </a:ext>
              </a:extLst>
            </p:cNvPr>
            <p:cNvSpPr/>
            <p:nvPr/>
          </p:nvSpPr>
          <p:spPr>
            <a:xfrm rot="10360145">
              <a:off x="1414930" y="4794535"/>
              <a:ext cx="235837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6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8" name="Gewitterblitz 37">
              <a:extLst>
                <a:ext uri="{FF2B5EF4-FFF2-40B4-BE49-F238E27FC236}">
                  <a16:creationId xmlns:a16="http://schemas.microsoft.com/office/drawing/2014/main" id="{A2773A4D-F062-EA4F-B1F2-96E2634E5AC6}"/>
                </a:ext>
              </a:extLst>
            </p:cNvPr>
            <p:cNvSpPr/>
            <p:nvPr/>
          </p:nvSpPr>
          <p:spPr>
            <a:xfrm>
              <a:off x="1648363" y="5213914"/>
              <a:ext cx="235836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6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uppieren 79">
            <a:extLst>
              <a:ext uri="{FF2B5EF4-FFF2-40B4-BE49-F238E27FC236}">
                <a16:creationId xmlns:a16="http://schemas.microsoft.com/office/drawing/2014/main" id="{95B3E1A3-9839-B248-8A7A-3504C2BC08DD}"/>
              </a:ext>
            </a:extLst>
          </p:cNvPr>
          <p:cNvGrpSpPr/>
          <p:nvPr/>
        </p:nvGrpSpPr>
        <p:grpSpPr>
          <a:xfrm>
            <a:off x="4627949" y="1920292"/>
            <a:ext cx="5786238" cy="2324228"/>
            <a:chOff x="6349012" y="4460491"/>
            <a:chExt cx="4871944" cy="1808511"/>
          </a:xfrm>
        </p:grpSpPr>
        <p:sp>
          <p:nvSpPr>
            <p:cNvPr id="10" name="Textfeld 80">
              <a:extLst>
                <a:ext uri="{FF2B5EF4-FFF2-40B4-BE49-F238E27FC236}">
                  <a16:creationId xmlns:a16="http://schemas.microsoft.com/office/drawing/2014/main" id="{7B410CC7-1B09-5C41-B138-091AE599C2BC}"/>
                </a:ext>
              </a:extLst>
            </p:cNvPr>
            <p:cNvSpPr txBox="1"/>
            <p:nvPr/>
          </p:nvSpPr>
          <p:spPr>
            <a:xfrm>
              <a:off x="6349012" y="6053466"/>
              <a:ext cx="4741524" cy="2155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err="1"/>
                <a:t>Belloni</a:t>
              </a:r>
              <a:r>
                <a:rPr lang="en-US" sz="1200" i="1" dirty="0"/>
                <a:t>, Allweiss et al. JCI 2012; Allweiss et al. J </a:t>
              </a:r>
              <a:r>
                <a:rPr lang="en-US" sz="1200" i="1" dirty="0" err="1"/>
                <a:t>Hepatol</a:t>
              </a:r>
              <a:r>
                <a:rPr lang="en-US" sz="1200" i="1" dirty="0"/>
                <a:t>. 2014;  Uchida et al. AAC 2017; </a:t>
              </a:r>
            </a:p>
          </p:txBody>
        </p:sp>
        <p:pic>
          <p:nvPicPr>
            <p:cNvPr id="11" name="Grafik 81">
              <a:extLst>
                <a:ext uri="{FF2B5EF4-FFF2-40B4-BE49-F238E27FC236}">
                  <a16:creationId xmlns:a16="http://schemas.microsoft.com/office/drawing/2014/main" id="{95354727-E4E1-484F-87B6-93342392F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2" t="35753" r="27256" b="32747"/>
            <a:stretch/>
          </p:blipFill>
          <p:spPr>
            <a:xfrm>
              <a:off x="8424752" y="4460491"/>
              <a:ext cx="2796204" cy="1497967"/>
            </a:xfrm>
            <a:prstGeom prst="rect">
              <a:avLst/>
            </a:prstGeom>
          </p:spPr>
        </p:pic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6AE94F99-5208-6B4D-A68F-613F78F6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572" y="1895465"/>
            <a:ext cx="2382741" cy="200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uppieren 38">
            <a:extLst>
              <a:ext uri="{FF2B5EF4-FFF2-40B4-BE49-F238E27FC236}">
                <a16:creationId xmlns:a16="http://schemas.microsoft.com/office/drawing/2014/main" id="{3B84A940-FA97-9047-A7C1-B07A80BEB6D0}"/>
              </a:ext>
            </a:extLst>
          </p:cNvPr>
          <p:cNvGrpSpPr>
            <a:grpSpLocks/>
          </p:cNvGrpSpPr>
          <p:nvPr/>
        </p:nvGrpSpPr>
        <p:grpSpPr bwMode="auto">
          <a:xfrm>
            <a:off x="3075383" y="2551686"/>
            <a:ext cx="1239837" cy="806450"/>
            <a:chOff x="940023" y="2514382"/>
            <a:chExt cx="1255713" cy="842610"/>
          </a:xfrm>
        </p:grpSpPr>
        <p:grpSp>
          <p:nvGrpSpPr>
            <p:cNvPr id="15" name="Group 242">
              <a:extLst>
                <a:ext uri="{FF2B5EF4-FFF2-40B4-BE49-F238E27FC236}">
                  <a16:creationId xmlns:a16="http://schemas.microsoft.com/office/drawing/2014/main" id="{23580EB8-B1BF-5748-AC98-422A01156B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023" y="2975992"/>
              <a:ext cx="1255713" cy="381000"/>
              <a:chOff x="1508" y="2625"/>
              <a:chExt cx="809" cy="240"/>
            </a:xfrm>
          </p:grpSpPr>
          <p:grpSp>
            <p:nvGrpSpPr>
              <p:cNvPr id="18" name="Group 9">
                <a:extLst>
                  <a:ext uri="{FF2B5EF4-FFF2-40B4-BE49-F238E27FC236}">
                    <a16:creationId xmlns:a16="http://schemas.microsoft.com/office/drawing/2014/main" id="{17C81A1F-01AF-CA48-A4D3-D6FE74AC4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08" y="2625"/>
                <a:ext cx="809" cy="240"/>
                <a:chOff x="1604" y="3259"/>
                <a:chExt cx="1078" cy="404"/>
              </a:xfrm>
            </p:grpSpPr>
            <p:pic>
              <p:nvPicPr>
                <p:cNvPr id="23" name="Picture 10" descr="Mouse_white">
                  <a:extLst>
                    <a:ext uri="{FF2B5EF4-FFF2-40B4-BE49-F238E27FC236}">
                      <a16:creationId xmlns:a16="http://schemas.microsoft.com/office/drawing/2014/main" id="{CE42C584-7D57-224B-8096-4DCF17F185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604" y="3259"/>
                  <a:ext cx="1078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11" descr="liver">
                  <a:extLst>
                    <a:ext uri="{FF2B5EF4-FFF2-40B4-BE49-F238E27FC236}">
                      <a16:creationId xmlns:a16="http://schemas.microsoft.com/office/drawing/2014/main" id="{D959C57F-388E-F541-8CD2-FDEAEA7D4A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6" y="3349"/>
                  <a:ext cx="255" cy="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9" name="AutoShape 12">
                <a:extLst>
                  <a:ext uri="{FF2B5EF4-FFF2-40B4-BE49-F238E27FC236}">
                    <a16:creationId xmlns:a16="http://schemas.microsoft.com/office/drawing/2014/main" id="{95748A77-6C01-C94F-A5B9-1F271F588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365059">
                <a:off x="1903" y="2693"/>
                <a:ext cx="51" cy="34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/>
              </a:p>
            </p:txBody>
          </p:sp>
          <p:sp>
            <p:nvSpPr>
              <p:cNvPr id="20" name="AutoShape 13">
                <a:extLst>
                  <a:ext uri="{FF2B5EF4-FFF2-40B4-BE49-F238E27FC236}">
                    <a16:creationId xmlns:a16="http://schemas.microsoft.com/office/drawing/2014/main" id="{6921F1FD-98B2-9C4B-A19C-8FAB1F48C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700"/>
                <a:ext cx="46" cy="51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/>
              </a:p>
            </p:txBody>
          </p:sp>
          <p:sp>
            <p:nvSpPr>
              <p:cNvPr id="21" name="AutoShape 14">
                <a:extLst>
                  <a:ext uri="{FF2B5EF4-FFF2-40B4-BE49-F238E27FC236}">
                    <a16:creationId xmlns:a16="http://schemas.microsoft.com/office/drawing/2014/main" id="{38BD0677-09F7-AF4A-B95B-D201EC234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" y="2720"/>
                <a:ext cx="48" cy="37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/>
              </a:p>
            </p:txBody>
          </p:sp>
          <p:sp>
            <p:nvSpPr>
              <p:cNvPr id="22" name="AutoShape 15">
                <a:extLst>
                  <a:ext uri="{FF2B5EF4-FFF2-40B4-BE49-F238E27FC236}">
                    <a16:creationId xmlns:a16="http://schemas.microsoft.com/office/drawing/2014/main" id="{FCB0C179-B590-E748-99A0-2591B4EC8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742"/>
                <a:ext cx="35" cy="40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/>
              </a:p>
            </p:txBody>
          </p:sp>
        </p:grpSp>
        <p:sp>
          <p:nvSpPr>
            <p:cNvPr id="16" name="Rechteck 40">
              <a:extLst>
                <a:ext uri="{FF2B5EF4-FFF2-40B4-BE49-F238E27FC236}">
                  <a16:creationId xmlns:a16="http://schemas.microsoft.com/office/drawing/2014/main" id="{AF9E04BE-607C-894F-849C-0F896F35D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2514382"/>
              <a:ext cx="9717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de-DE" sz="1600" b="1">
                  <a:latin typeface="Calibri" panose="020F0502020204030204" pitchFamily="34" charset="0"/>
                </a:rPr>
                <a:t>peg-IFN</a:t>
              </a:r>
              <a:r>
                <a:rPr lang="en-US" altLang="de-DE" sz="1600" b="1">
                  <a:latin typeface="Symbol" panose="05050102010706020507" pitchFamily="18" charset="2"/>
                </a:rPr>
                <a:t>a</a:t>
              </a:r>
              <a:endParaRPr lang="en-US" altLang="de-DE" sz="1600" b="1"/>
            </a:p>
          </p:txBody>
        </p:sp>
        <p:pic>
          <p:nvPicPr>
            <p:cNvPr id="17" name="Picture 111" descr="needle">
              <a:extLst>
                <a:ext uri="{FF2B5EF4-FFF2-40B4-BE49-F238E27FC236}">
                  <a16:creationId xmlns:a16="http://schemas.microsoft.com/office/drawing/2014/main" id="{819DAB1B-22EF-2A4D-ADE0-ABD4C95E9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083984">
              <a:off x="1200757" y="2839661"/>
              <a:ext cx="188913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" name="Textfeld 1">
            <a:extLst>
              <a:ext uri="{FF2B5EF4-FFF2-40B4-BE49-F238E27FC236}">
                <a16:creationId xmlns:a16="http://schemas.microsoft.com/office/drawing/2014/main" id="{8DD8F45F-C1C1-A642-8927-C2C91E4DB6DE}"/>
              </a:ext>
            </a:extLst>
          </p:cNvPr>
          <p:cNvSpPr txBox="1"/>
          <p:nvPr/>
        </p:nvSpPr>
        <p:spPr>
          <a:xfrm>
            <a:off x="1238561" y="503788"/>
            <a:ext cx="986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solidFill>
                  <a:srgbClr val="0070C0"/>
                </a:solidFill>
              </a:rPr>
              <a:t>Dual MoA</a:t>
            </a:r>
            <a:r>
              <a:rPr lang="en-US" b="1" i="1" dirty="0">
                <a:solidFill>
                  <a:srgbClr val="0070C0"/>
                </a:solidFill>
              </a:rPr>
              <a:t> of IFN alpha : epigenetic cccDNA regulation / RNA containing capsids destabilization</a:t>
            </a:r>
          </a:p>
        </p:txBody>
      </p:sp>
      <p:pic>
        <p:nvPicPr>
          <p:cNvPr id="56" name="Picture 172">
            <a:extLst>
              <a:ext uri="{FF2B5EF4-FFF2-40B4-BE49-F238E27FC236}">
                <a16:creationId xmlns:a16="http://schemas.microsoft.com/office/drawing/2014/main" id="{546DF2F1-A1FE-7B42-927C-598EE89FA0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2118" y="2193289"/>
            <a:ext cx="1491595" cy="180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feld 173">
            <a:extLst>
              <a:ext uri="{FF2B5EF4-FFF2-40B4-BE49-F238E27FC236}">
                <a16:creationId xmlns:a16="http://schemas.microsoft.com/office/drawing/2014/main" id="{1124F63D-90B2-2A4D-B196-A51D16ABE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8061" y="4919705"/>
            <a:ext cx="2042245" cy="10926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indent="-285750" algn="ctr" eaLnBrk="0" hangingPunct="0">
              <a:defRPr/>
            </a:pPr>
            <a:r>
              <a:rPr lang="it-IT" sz="1400" b="1" i="1" dirty="0" err="1">
                <a:latin typeface="Arial" charset="0"/>
                <a:ea typeface="ＭＳ Ｐゴシック" charset="0"/>
                <a:cs typeface="Symbol" charset="0"/>
              </a:rPr>
              <a:t>Warnings</a:t>
            </a:r>
            <a:r>
              <a:rPr lang="it-IT" sz="1400" b="1" i="1" dirty="0">
                <a:latin typeface="Arial" charset="0"/>
                <a:ea typeface="ＭＳ Ｐゴシック" charset="0"/>
                <a:cs typeface="Symbol" charset="0"/>
              </a:rPr>
              <a:t>    </a:t>
            </a:r>
          </a:p>
          <a:p>
            <a:pPr indent="-285750" algn="ctr" eaLnBrk="0" hangingPunct="0">
              <a:defRPr/>
            </a:pPr>
            <a:endParaRPr lang="it-IT" sz="70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57150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 complexity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of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responses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57150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 functional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redundancy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57150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duration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of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response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57150" algn="ctr" eaLnBrk="0" hangingPunct="0">
              <a:buFontTx/>
              <a:buChar char="-"/>
              <a:defRPr/>
            </a:pP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off target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effects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3DD6EBE-A4E2-DF46-9753-EDF3A48F8E49}"/>
              </a:ext>
            </a:extLst>
          </p:cNvPr>
          <p:cNvSpPr txBox="1"/>
          <p:nvPr/>
        </p:nvSpPr>
        <p:spPr>
          <a:xfrm>
            <a:off x="681694" y="4986723"/>
            <a:ext cx="841786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Different classes of compounds acting as </a:t>
            </a:r>
            <a:r>
              <a:rPr lang="en-US" sz="1400" b="1" i="1" dirty="0" err="1"/>
              <a:t>epidrugs</a:t>
            </a:r>
            <a:r>
              <a:rPr lang="en-US" sz="1400" b="1" i="1" dirty="0"/>
              <a:t> (</a:t>
            </a:r>
            <a:r>
              <a:rPr lang="en-US" sz="1400" i="1" dirty="0"/>
              <a:t>PCAF/p300 inhibitor, Sirt3 agonist, JMD3 inhibitors)</a:t>
            </a:r>
            <a:endParaRPr lang="en-US" sz="1400" b="1" dirty="0"/>
          </a:p>
          <a:p>
            <a:pPr marL="285750" indent="-285750">
              <a:buFont typeface="Arial"/>
              <a:buChar char="•"/>
              <a:defRPr/>
            </a:pPr>
            <a:r>
              <a:rPr lang="en-US" sz="1400" b="1" dirty="0"/>
              <a:t>inhibit </a:t>
            </a:r>
            <a:r>
              <a:rPr lang="en-US" sz="1400" b="1" dirty="0" err="1"/>
              <a:t>cccDNA</a:t>
            </a:r>
            <a:r>
              <a:rPr lang="en-US" sz="1400" b="1" dirty="0"/>
              <a:t> transcription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400" b="1" dirty="0"/>
              <a:t>modulate acetylation/methylation of </a:t>
            </a:r>
            <a:r>
              <a:rPr lang="en-US" sz="1400" b="1" dirty="0" err="1"/>
              <a:t>cccDNA</a:t>
            </a:r>
            <a:r>
              <a:rPr lang="en-US" sz="1400" b="1" dirty="0"/>
              <a:t>-bound histones </a:t>
            </a:r>
          </a:p>
          <a:p>
            <a:pPr algn="r">
              <a:defRPr/>
            </a:pPr>
            <a:r>
              <a:rPr lang="en-US" sz="1400" i="1" dirty="0" err="1"/>
              <a:t>Tropberger</a:t>
            </a:r>
            <a:r>
              <a:rPr lang="en-US" sz="1400" i="1" dirty="0"/>
              <a:t>, 2015; Palumbo unpublished</a:t>
            </a:r>
          </a:p>
        </p:txBody>
      </p:sp>
      <p:pic>
        <p:nvPicPr>
          <p:cNvPr id="58" name="Picture 57" descr="Logo, company name&#10;&#10;Description automatically generated">
            <a:extLst>
              <a:ext uri="{FF2B5EF4-FFF2-40B4-BE49-F238E27FC236}">
                <a16:creationId xmlns:a16="http://schemas.microsoft.com/office/drawing/2014/main" id="{82A67ACE-EF8F-084D-A76F-81AEB3BD2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66" name="Image 3">
            <a:extLst>
              <a:ext uri="{FF2B5EF4-FFF2-40B4-BE49-F238E27FC236}">
                <a16:creationId xmlns:a16="http://schemas.microsoft.com/office/drawing/2014/main" id="{2C947E51-9771-D34C-A188-CD05F2581F2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2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Groupe 234"/>
          <p:cNvGrpSpPr>
            <a:grpSpLocks noChangeAspect="1"/>
          </p:cNvGrpSpPr>
          <p:nvPr/>
        </p:nvGrpSpPr>
        <p:grpSpPr bwMode="auto">
          <a:xfrm>
            <a:off x="3742815" y="1968765"/>
            <a:ext cx="2700337" cy="1100139"/>
            <a:chOff x="5936646" y="5992504"/>
            <a:chExt cx="6429375" cy="2815015"/>
          </a:xfrm>
        </p:grpSpPr>
        <p:sp>
          <p:nvSpPr>
            <p:cNvPr id="296" name="ZoneTexte 164"/>
            <p:cNvSpPr txBox="1">
              <a:spLocks noChangeArrowheads="1"/>
            </p:cNvSpPr>
            <p:nvPr/>
          </p:nvSpPr>
          <p:spPr bwMode="auto">
            <a:xfrm>
              <a:off x="7440992" y="6471830"/>
              <a:ext cx="3660953" cy="650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fr-FR" sz="1051" b="1" i="1"/>
                <a:t>Decorsière, Nature 2016</a:t>
              </a:r>
            </a:p>
          </p:txBody>
        </p:sp>
        <p:pic>
          <p:nvPicPr>
            <p:cNvPr id="1749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557"/>
            <a:stretch>
              <a:fillRect/>
            </a:stretch>
          </p:blipFill>
          <p:spPr bwMode="auto">
            <a:xfrm>
              <a:off x="5936646" y="5992504"/>
              <a:ext cx="6429375" cy="2815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8" name="Ellipse 237"/>
            <p:cNvSpPr/>
            <p:nvPr/>
          </p:nvSpPr>
          <p:spPr>
            <a:xfrm>
              <a:off x="6435575" y="6085933"/>
              <a:ext cx="2071310" cy="4671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900" dirty="0">
                  <a:solidFill>
                    <a:schemeClr val="tx1"/>
                  </a:solidFill>
                </a:rPr>
                <a:t>Smc5/6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99" name="Ellipse 238"/>
            <p:cNvSpPr/>
            <p:nvPr/>
          </p:nvSpPr>
          <p:spPr>
            <a:xfrm>
              <a:off x="9051170" y="6033125"/>
              <a:ext cx="2082648" cy="5199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900" dirty="0">
                  <a:solidFill>
                    <a:schemeClr val="tx1"/>
                  </a:solidFill>
                </a:rPr>
                <a:t>Smc5/6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01" name="Table 3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554012"/>
              </p:ext>
            </p:extLst>
          </p:nvPr>
        </p:nvGraphicFramePr>
        <p:xfrm>
          <a:off x="5831963" y="3921391"/>
          <a:ext cx="752475" cy="700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3555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/>
                          <a:cs typeface="Arial"/>
                        </a:rPr>
                        <a:t>H3K4me3</a:t>
                      </a:r>
                    </a:p>
                  </a:txBody>
                  <a:tcPr marL="91513" marR="91513" marT="45657" marB="4565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55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/>
                          <a:cs typeface="Arial"/>
                        </a:rPr>
                        <a:t>H3K27ac</a:t>
                      </a:r>
                    </a:p>
                  </a:txBody>
                  <a:tcPr marL="91513" marR="91513" marT="45657" marB="4565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555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/>
                          <a:cs typeface="Arial"/>
                        </a:rPr>
                        <a:t>H3K122ac</a:t>
                      </a:r>
                    </a:p>
                  </a:txBody>
                  <a:tcPr marL="91513" marR="91513" marT="45657" marB="4565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22" name="Rectangle 199"/>
          <p:cNvSpPr>
            <a:spLocks noChangeArrowheads="1"/>
          </p:cNvSpPr>
          <p:nvPr/>
        </p:nvSpPr>
        <p:spPr bwMode="auto">
          <a:xfrm>
            <a:off x="6806389" y="2966103"/>
            <a:ext cx="14845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404040"/>
                </a:solidFill>
                <a:cs typeface="Arial" charset="0"/>
              </a:rPr>
              <a:t>Transcription </a:t>
            </a:r>
          </a:p>
          <a:p>
            <a:pPr algn="ctr"/>
            <a:r>
              <a:rPr lang="en-US" b="1">
                <a:solidFill>
                  <a:srgbClr val="404040"/>
                </a:solidFill>
                <a:cs typeface="Arial" charset="0"/>
              </a:rPr>
              <a:t>+++</a:t>
            </a:r>
          </a:p>
        </p:txBody>
      </p:sp>
      <p:cxnSp>
        <p:nvCxnSpPr>
          <p:cNvPr id="303" name="Straight Arrow Connector 302"/>
          <p:cNvCxnSpPr>
            <a:stCxn id="17435" idx="3"/>
          </p:cNvCxnSpPr>
          <p:nvPr/>
        </p:nvCxnSpPr>
        <p:spPr>
          <a:xfrm flipV="1">
            <a:off x="2850849" y="2522806"/>
            <a:ext cx="874713" cy="796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424" name="Group 52246"/>
          <p:cNvGrpSpPr>
            <a:grpSpLocks noChangeAspect="1"/>
          </p:cNvGrpSpPr>
          <p:nvPr/>
        </p:nvGrpSpPr>
        <p:grpSpPr bwMode="auto">
          <a:xfrm>
            <a:off x="3930140" y="3649930"/>
            <a:ext cx="2546531" cy="1639885"/>
            <a:chOff x="203485" y="3238006"/>
            <a:chExt cx="2708504" cy="1744478"/>
          </a:xfrm>
        </p:grpSpPr>
        <p:grpSp>
          <p:nvGrpSpPr>
            <p:cNvPr id="17437" name="Group 52240"/>
            <p:cNvGrpSpPr>
              <a:grpSpLocks/>
            </p:cNvGrpSpPr>
            <p:nvPr/>
          </p:nvGrpSpPr>
          <p:grpSpPr bwMode="auto">
            <a:xfrm>
              <a:off x="203485" y="3257630"/>
              <a:ext cx="1937001" cy="988874"/>
              <a:chOff x="203485" y="3257630"/>
              <a:chExt cx="1937001" cy="988874"/>
            </a:xfrm>
          </p:grpSpPr>
          <p:grpSp>
            <p:nvGrpSpPr>
              <p:cNvPr id="17458" name="Group 74"/>
              <p:cNvGrpSpPr>
                <a:grpSpLocks/>
              </p:cNvGrpSpPr>
              <p:nvPr/>
            </p:nvGrpSpPr>
            <p:grpSpPr bwMode="auto">
              <a:xfrm>
                <a:off x="811568" y="3257630"/>
                <a:ext cx="456045" cy="246199"/>
                <a:chOff x="1405" y="1776"/>
                <a:chExt cx="394" cy="213"/>
              </a:xfrm>
            </p:grpSpPr>
            <p:sp>
              <p:nvSpPr>
                <p:cNvPr id="17493" name="AutoShape 75"/>
                <p:cNvSpPr>
                  <a:spLocks noChangeAspect="1" noChangeArrowheads="1"/>
                </p:cNvSpPr>
                <p:nvPr/>
              </p:nvSpPr>
              <p:spPr bwMode="auto">
                <a:xfrm>
                  <a:off x="1490" y="1776"/>
                  <a:ext cx="21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4" name="Text Box 76"/>
                <p:cNvSpPr txBox="1">
                  <a:spLocks noChangeArrowheads="1"/>
                </p:cNvSpPr>
                <p:nvPr/>
              </p:nvSpPr>
              <p:spPr bwMode="auto">
                <a:xfrm rot="21470016" flipH="1">
                  <a:off x="1405" y="1790"/>
                  <a:ext cx="394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Set1A</a:t>
                  </a:r>
                </a:p>
              </p:txBody>
            </p:sp>
          </p:grpSp>
          <p:grpSp>
            <p:nvGrpSpPr>
              <p:cNvPr id="17459" name="Group 77"/>
              <p:cNvGrpSpPr>
                <a:grpSpLocks/>
              </p:cNvGrpSpPr>
              <p:nvPr/>
            </p:nvGrpSpPr>
            <p:grpSpPr bwMode="auto">
              <a:xfrm>
                <a:off x="278703" y="3308431"/>
                <a:ext cx="394700" cy="247355"/>
                <a:chOff x="1026" y="1776"/>
                <a:chExt cx="341" cy="214"/>
              </a:xfrm>
            </p:grpSpPr>
            <p:sp>
              <p:nvSpPr>
                <p:cNvPr id="17491" name="AutoShape 78"/>
                <p:cNvSpPr>
                  <a:spLocks noChangeAspect="1" noChangeArrowheads="1"/>
                </p:cNvSpPr>
                <p:nvPr/>
              </p:nvSpPr>
              <p:spPr bwMode="auto">
                <a:xfrm>
                  <a:off x="1056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D99694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2" name="Rectangle 79"/>
                <p:cNvSpPr>
                  <a:spLocks noChangeArrowheads="1"/>
                </p:cNvSpPr>
                <p:nvPr/>
              </p:nvSpPr>
              <p:spPr bwMode="auto">
                <a:xfrm>
                  <a:off x="1026" y="1806"/>
                  <a:ext cx="341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HATs</a:t>
                  </a: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0" name="Group 80"/>
              <p:cNvGrpSpPr>
                <a:grpSpLocks/>
              </p:cNvGrpSpPr>
              <p:nvPr/>
            </p:nvGrpSpPr>
            <p:grpSpPr bwMode="auto">
              <a:xfrm>
                <a:off x="581966" y="3280810"/>
                <a:ext cx="388913" cy="249667"/>
                <a:chOff x="1224" y="1776"/>
                <a:chExt cx="336" cy="216"/>
              </a:xfrm>
            </p:grpSpPr>
            <p:sp>
              <p:nvSpPr>
                <p:cNvPr id="17489" name="AutoShape 81"/>
                <p:cNvSpPr>
                  <a:spLocks noChangeAspect="1" noChangeArrowheads="1"/>
                </p:cNvSpPr>
                <p:nvPr/>
              </p:nvSpPr>
              <p:spPr bwMode="auto">
                <a:xfrm>
                  <a:off x="1248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E9020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0" name="Rectangle 82"/>
                <p:cNvSpPr>
                  <a:spLocks noChangeArrowheads="1"/>
                </p:cNvSpPr>
                <p:nvPr/>
              </p:nvSpPr>
              <p:spPr bwMode="auto">
                <a:xfrm>
                  <a:off x="1224" y="1808"/>
                  <a:ext cx="3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p300</a:t>
                  </a: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1" name="Group 90"/>
              <p:cNvGrpSpPr>
                <a:grpSpLocks/>
              </p:cNvGrpSpPr>
              <p:nvPr/>
            </p:nvGrpSpPr>
            <p:grpSpPr bwMode="auto">
              <a:xfrm>
                <a:off x="1684440" y="3382280"/>
                <a:ext cx="456046" cy="246198"/>
                <a:chOff x="1403" y="1776"/>
                <a:chExt cx="394" cy="213"/>
              </a:xfrm>
            </p:grpSpPr>
            <p:sp>
              <p:nvSpPr>
                <p:cNvPr id="17487" name="AutoShape 91"/>
                <p:cNvSpPr>
                  <a:spLocks noChangeAspect="1" noChangeArrowheads="1"/>
                </p:cNvSpPr>
                <p:nvPr/>
              </p:nvSpPr>
              <p:spPr bwMode="auto">
                <a:xfrm>
                  <a:off x="1488" y="1776"/>
                  <a:ext cx="21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8" name="Text Box 92"/>
                <p:cNvSpPr txBox="1">
                  <a:spLocks noChangeArrowheads="1"/>
                </p:cNvSpPr>
                <p:nvPr/>
              </p:nvSpPr>
              <p:spPr bwMode="auto">
                <a:xfrm rot="21470016" flipH="1">
                  <a:off x="1403" y="1785"/>
                  <a:ext cx="394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Set1A</a:t>
                  </a:r>
                </a:p>
              </p:txBody>
            </p:sp>
          </p:grpSp>
          <p:grpSp>
            <p:nvGrpSpPr>
              <p:cNvPr id="17462" name="Group 93"/>
              <p:cNvGrpSpPr>
                <a:grpSpLocks/>
              </p:cNvGrpSpPr>
              <p:nvPr/>
            </p:nvGrpSpPr>
            <p:grpSpPr bwMode="auto">
              <a:xfrm>
                <a:off x="1134638" y="3285827"/>
                <a:ext cx="394700" cy="236951"/>
                <a:chOff x="1024" y="1787"/>
                <a:chExt cx="341" cy="205"/>
              </a:xfrm>
            </p:grpSpPr>
            <p:sp>
              <p:nvSpPr>
                <p:cNvPr id="354" name="AutoShape 94"/>
                <p:cNvSpPr>
                  <a:spLocks noChangeAspect="1" noChangeArrowheads="1"/>
                </p:cNvSpPr>
                <p:nvPr/>
              </p:nvSpPr>
              <p:spPr bwMode="auto">
                <a:xfrm>
                  <a:off x="1054" y="1787"/>
                  <a:ext cx="255" cy="205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6" name="Rectangle 95"/>
                <p:cNvSpPr>
                  <a:spLocks noChangeArrowheads="1"/>
                </p:cNvSpPr>
                <p:nvPr/>
              </p:nvSpPr>
              <p:spPr bwMode="auto">
                <a:xfrm>
                  <a:off x="1024" y="1808"/>
                  <a:ext cx="341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700">
                      <a:solidFill>
                        <a:srgbClr val="000000"/>
                      </a:solidFill>
                      <a:cs typeface="Arial" charset="0"/>
                    </a:rPr>
                    <a:t>HATs</a:t>
                  </a:r>
                </a:p>
              </p:txBody>
            </p:sp>
          </p:grpSp>
          <p:grpSp>
            <p:nvGrpSpPr>
              <p:cNvPr id="17463" name="Group 96"/>
              <p:cNvGrpSpPr>
                <a:grpSpLocks/>
              </p:cNvGrpSpPr>
              <p:nvPr/>
            </p:nvGrpSpPr>
            <p:grpSpPr bwMode="auto">
              <a:xfrm>
                <a:off x="1449476" y="3280694"/>
                <a:ext cx="388913" cy="249667"/>
                <a:chOff x="1224" y="1776"/>
                <a:chExt cx="336" cy="216"/>
              </a:xfrm>
            </p:grpSpPr>
            <p:sp>
              <p:nvSpPr>
                <p:cNvPr id="17483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1248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E9020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4" name="Rectangle 98"/>
                <p:cNvSpPr>
                  <a:spLocks noChangeArrowheads="1"/>
                </p:cNvSpPr>
                <p:nvPr/>
              </p:nvSpPr>
              <p:spPr bwMode="auto">
                <a:xfrm>
                  <a:off x="1224" y="1808"/>
                  <a:ext cx="3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p300</a:t>
                  </a: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pic>
            <p:nvPicPr>
              <p:cNvPr id="17464" name="Image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614" y="3706077"/>
                <a:ext cx="1619998" cy="540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465" name="Group 6"/>
              <p:cNvGrpSpPr>
                <a:grpSpLocks/>
              </p:cNvGrpSpPr>
              <p:nvPr/>
            </p:nvGrpSpPr>
            <p:grpSpPr bwMode="auto">
              <a:xfrm>
                <a:off x="948012" y="3491319"/>
                <a:ext cx="312349" cy="259008"/>
                <a:chOff x="3725927" y="4083727"/>
                <a:chExt cx="312349" cy="259008"/>
              </a:xfrm>
            </p:grpSpPr>
            <p:sp>
              <p:nvSpPr>
                <p:cNvPr id="350" name="Oval 349"/>
                <p:cNvSpPr/>
                <p:nvPr/>
              </p:nvSpPr>
              <p:spPr>
                <a:xfrm>
                  <a:off x="3764852" y="4083727"/>
                  <a:ext cx="246517" cy="253312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82" name="Rectangle 98"/>
                <p:cNvSpPr>
                  <a:spLocks noChangeArrowheads="1"/>
                </p:cNvSpPr>
                <p:nvPr/>
              </p:nvSpPr>
              <p:spPr bwMode="auto">
                <a:xfrm>
                  <a:off x="3725927" y="4097180"/>
                  <a:ext cx="312349" cy="2455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900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9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6" name="Group 99"/>
              <p:cNvGrpSpPr>
                <a:grpSpLocks/>
              </p:cNvGrpSpPr>
              <p:nvPr/>
            </p:nvGrpSpPr>
            <p:grpSpPr bwMode="auto">
              <a:xfrm>
                <a:off x="1154296" y="3525094"/>
                <a:ext cx="372023" cy="251623"/>
                <a:chOff x="3692061" y="4084322"/>
                <a:chExt cx="372023" cy="251623"/>
              </a:xfrm>
            </p:grpSpPr>
            <p:sp>
              <p:nvSpPr>
                <p:cNvPr id="348" name="Oval 347"/>
                <p:cNvSpPr/>
                <p:nvPr/>
              </p:nvSpPr>
              <p:spPr>
                <a:xfrm>
                  <a:off x="3764465" y="4084322"/>
                  <a:ext cx="244828" cy="251623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80" name="Rectangle 101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372023" cy="2291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8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7" name="Group 102"/>
              <p:cNvGrpSpPr>
                <a:grpSpLocks/>
              </p:cNvGrpSpPr>
              <p:nvPr/>
            </p:nvGrpSpPr>
            <p:grpSpPr bwMode="auto">
              <a:xfrm>
                <a:off x="203485" y="3582511"/>
                <a:ext cx="372023" cy="249935"/>
                <a:chOff x="3692061" y="4086588"/>
                <a:chExt cx="372023" cy="249935"/>
              </a:xfrm>
            </p:grpSpPr>
            <p:sp>
              <p:nvSpPr>
                <p:cNvPr id="346" name="Oval 345"/>
                <p:cNvSpPr/>
                <p:nvPr/>
              </p:nvSpPr>
              <p:spPr>
                <a:xfrm>
                  <a:off x="3764665" y="4086588"/>
                  <a:ext cx="244829" cy="24993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7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372023" cy="2291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8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8" name="Group 105"/>
              <p:cNvGrpSpPr>
                <a:grpSpLocks/>
              </p:cNvGrpSpPr>
              <p:nvPr/>
            </p:nvGrpSpPr>
            <p:grpSpPr bwMode="auto">
              <a:xfrm>
                <a:off x="1521103" y="3525094"/>
                <a:ext cx="312349" cy="258413"/>
                <a:chOff x="3725927" y="4084322"/>
                <a:chExt cx="312349" cy="258413"/>
              </a:xfrm>
            </p:grpSpPr>
            <p:sp>
              <p:nvSpPr>
                <p:cNvPr id="344" name="Oval 343"/>
                <p:cNvSpPr/>
                <p:nvPr/>
              </p:nvSpPr>
              <p:spPr>
                <a:xfrm>
                  <a:off x="3764152" y="4084322"/>
                  <a:ext cx="246517" cy="251623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76" name="Rectangle 107"/>
                <p:cNvSpPr>
                  <a:spLocks noChangeArrowheads="1"/>
                </p:cNvSpPr>
                <p:nvPr/>
              </p:nvSpPr>
              <p:spPr bwMode="auto">
                <a:xfrm>
                  <a:off x="3725927" y="4097180"/>
                  <a:ext cx="312349" cy="2455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900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9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9" name="Group 114"/>
              <p:cNvGrpSpPr>
                <a:grpSpLocks/>
              </p:cNvGrpSpPr>
              <p:nvPr/>
            </p:nvGrpSpPr>
            <p:grpSpPr bwMode="auto">
              <a:xfrm>
                <a:off x="478400" y="3509894"/>
                <a:ext cx="312349" cy="261757"/>
                <a:chOff x="3725927" y="4083872"/>
                <a:chExt cx="312349" cy="261757"/>
              </a:xfrm>
            </p:grpSpPr>
            <p:sp>
              <p:nvSpPr>
                <p:cNvPr id="342" name="Oval 341"/>
                <p:cNvSpPr/>
                <p:nvPr/>
              </p:nvSpPr>
              <p:spPr>
                <a:xfrm>
                  <a:off x="3763379" y="4083872"/>
                  <a:ext cx="246517" cy="261757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74" name="Rectangle 116"/>
                <p:cNvSpPr>
                  <a:spLocks noChangeArrowheads="1"/>
                </p:cNvSpPr>
                <p:nvPr/>
              </p:nvSpPr>
              <p:spPr bwMode="auto">
                <a:xfrm>
                  <a:off x="3725927" y="4097181"/>
                  <a:ext cx="312349" cy="2455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900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9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70" name="Group 117"/>
              <p:cNvGrpSpPr>
                <a:grpSpLocks/>
              </p:cNvGrpSpPr>
              <p:nvPr/>
            </p:nvGrpSpPr>
            <p:grpSpPr bwMode="auto">
              <a:xfrm>
                <a:off x="1696155" y="3575756"/>
                <a:ext cx="372023" cy="251623"/>
                <a:chOff x="3692061" y="4084182"/>
                <a:chExt cx="372023" cy="251623"/>
              </a:xfrm>
            </p:grpSpPr>
            <p:sp>
              <p:nvSpPr>
                <p:cNvPr id="340" name="Oval 339"/>
                <p:cNvSpPr/>
                <p:nvPr/>
              </p:nvSpPr>
              <p:spPr>
                <a:xfrm>
                  <a:off x="3764604" y="4084182"/>
                  <a:ext cx="244829" cy="251623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472" name="Rectangle 119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372023" cy="2291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8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8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17438" name="TextBox 52236"/>
            <p:cNvSpPr txBox="1">
              <a:spLocks noChangeArrowheads="1"/>
            </p:cNvSpPr>
            <p:nvPr/>
          </p:nvSpPr>
          <p:spPr bwMode="auto">
            <a:xfrm>
              <a:off x="2352420" y="3238006"/>
              <a:ext cx="559569" cy="2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00" b="1">
                  <a:cs typeface="Arial" charset="0"/>
                </a:rPr>
                <a:t>PMTs</a:t>
              </a:r>
            </a:p>
          </p:txBody>
        </p:sp>
        <p:grpSp>
          <p:nvGrpSpPr>
            <p:cNvPr id="17439" name="Group 52241"/>
            <p:cNvGrpSpPr>
              <a:grpSpLocks/>
            </p:cNvGrpSpPr>
            <p:nvPr/>
          </p:nvGrpSpPr>
          <p:grpSpPr bwMode="auto">
            <a:xfrm>
              <a:off x="276183" y="3752349"/>
              <a:ext cx="2086662" cy="1230135"/>
              <a:chOff x="276183" y="3752349"/>
              <a:chExt cx="2086662" cy="1230135"/>
            </a:xfrm>
          </p:grpSpPr>
          <p:grpSp>
            <p:nvGrpSpPr>
              <p:cNvPr id="17440" name="Group 52224"/>
              <p:cNvGrpSpPr>
                <a:grpSpLocks/>
              </p:cNvGrpSpPr>
              <p:nvPr/>
            </p:nvGrpSpPr>
            <p:grpSpPr bwMode="auto">
              <a:xfrm>
                <a:off x="276183" y="3752349"/>
                <a:ext cx="287997" cy="936013"/>
                <a:chOff x="885769" y="4226474"/>
                <a:chExt cx="544588" cy="792016"/>
              </a:xfrm>
            </p:grpSpPr>
            <p:cxnSp>
              <p:nvCxnSpPr>
                <p:cNvPr id="325" name="Elbow Connector 324"/>
                <p:cNvCxnSpPr/>
                <p:nvPr/>
              </p:nvCxnSpPr>
              <p:spPr>
                <a:xfrm rot="10800000" flipH="1" flipV="1">
                  <a:off x="885590" y="4227088"/>
                  <a:ext cx="517237" cy="648744"/>
                </a:xfrm>
                <a:prstGeom prst="bentConnector4">
                  <a:avLst>
                    <a:gd name="adj1" fmla="val -44134"/>
                    <a:gd name="adj2" fmla="val 101340"/>
                  </a:avLst>
                </a:prstGeom>
                <a:ln>
                  <a:solidFill>
                    <a:srgbClr val="000000"/>
                  </a:solidFill>
                  <a:headEnd type="non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Arrow Connector 325"/>
                <p:cNvCxnSpPr/>
                <p:nvPr/>
              </p:nvCxnSpPr>
              <p:spPr>
                <a:xfrm>
                  <a:off x="1431564" y="4767231"/>
                  <a:ext cx="0" cy="25149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41" name="Group 62"/>
              <p:cNvGrpSpPr>
                <a:grpSpLocks/>
              </p:cNvGrpSpPr>
              <p:nvPr/>
            </p:nvGrpSpPr>
            <p:grpSpPr bwMode="auto">
              <a:xfrm>
                <a:off x="1030044" y="4693708"/>
                <a:ext cx="377137" cy="275266"/>
                <a:chOff x="4475013" y="4966798"/>
                <a:chExt cx="377137" cy="275266"/>
              </a:xfrm>
            </p:grpSpPr>
            <p:sp>
              <p:nvSpPr>
                <p:cNvPr id="323" name="Oval 106"/>
                <p:cNvSpPr>
                  <a:spLocks noChangeArrowheads="1"/>
                </p:cNvSpPr>
                <p:nvPr/>
              </p:nvSpPr>
              <p:spPr bwMode="auto">
                <a:xfrm>
                  <a:off x="4492690" y="4966798"/>
                  <a:ext cx="322498" cy="275266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5" name="Rectangle 107"/>
                <p:cNvSpPr>
                  <a:spLocks noChangeArrowheads="1"/>
                </p:cNvSpPr>
                <p:nvPr/>
              </p:nvSpPr>
              <p:spPr bwMode="auto">
                <a:xfrm>
                  <a:off x="4475013" y="4993690"/>
                  <a:ext cx="377137" cy="2128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Sirt1</a:t>
                  </a:r>
                </a:p>
              </p:txBody>
            </p:sp>
          </p:grpSp>
          <p:grpSp>
            <p:nvGrpSpPr>
              <p:cNvPr id="17442" name="Group 114"/>
              <p:cNvGrpSpPr>
                <a:grpSpLocks noChangeAspect="1"/>
              </p:cNvGrpSpPr>
              <p:nvPr/>
            </p:nvGrpSpPr>
            <p:grpSpPr bwMode="auto">
              <a:xfrm>
                <a:off x="810936" y="4430382"/>
                <a:ext cx="467749" cy="320381"/>
                <a:chOff x="4183" y="336"/>
                <a:chExt cx="350" cy="240"/>
              </a:xfrm>
            </p:grpSpPr>
            <p:sp>
              <p:nvSpPr>
                <p:cNvPr id="17452" name="Oval 115"/>
                <p:cNvSpPr>
                  <a:spLocks noChangeArrowheads="1"/>
                </p:cNvSpPr>
                <p:nvPr/>
              </p:nvSpPr>
              <p:spPr bwMode="auto">
                <a:xfrm>
                  <a:off x="4191" y="336"/>
                  <a:ext cx="321" cy="240"/>
                </a:xfrm>
                <a:prstGeom prst="ellipse">
                  <a:avLst/>
                </a:prstGeom>
                <a:solidFill>
                  <a:srgbClr val="B3A2C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3" name="Rectangle 116"/>
                <p:cNvSpPr>
                  <a:spLocks noChangeArrowheads="1"/>
                </p:cNvSpPr>
                <p:nvPr/>
              </p:nvSpPr>
              <p:spPr bwMode="auto">
                <a:xfrm>
                  <a:off x="4183" y="374"/>
                  <a:ext cx="350" cy="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GB" sz="700">
                      <a:solidFill>
                        <a:srgbClr val="000000"/>
                      </a:solidFill>
                      <a:cs typeface="Arial" charset="0"/>
                    </a:rPr>
                    <a:t>HDAC1</a:t>
                  </a:r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43" name="Group 42"/>
              <p:cNvGrpSpPr>
                <a:grpSpLocks/>
              </p:cNvGrpSpPr>
              <p:nvPr/>
            </p:nvGrpSpPr>
            <p:grpSpPr bwMode="auto">
              <a:xfrm>
                <a:off x="2009577" y="4438601"/>
                <a:ext cx="353268" cy="249798"/>
                <a:chOff x="9079292" y="4977008"/>
                <a:chExt cx="353268" cy="249798"/>
              </a:xfrm>
            </p:grpSpPr>
            <p:sp>
              <p:nvSpPr>
                <p:cNvPr id="17450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9107047" y="4977008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A6A6A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1" name="Rectangle 98"/>
                <p:cNvSpPr>
                  <a:spLocks noChangeArrowheads="1"/>
                </p:cNvSpPr>
                <p:nvPr/>
              </p:nvSpPr>
              <p:spPr bwMode="auto">
                <a:xfrm>
                  <a:off x="9079292" y="5013992"/>
                  <a:ext cx="353268" cy="21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700">
                      <a:solidFill>
                        <a:srgbClr val="000000"/>
                      </a:solidFill>
                      <a:cs typeface="Arial" charset="0"/>
                    </a:rPr>
                    <a:t>HP1</a:t>
                  </a:r>
                </a:p>
              </p:txBody>
            </p:sp>
          </p:grpSp>
          <p:grpSp>
            <p:nvGrpSpPr>
              <p:cNvPr id="17444" name="Group 44"/>
              <p:cNvGrpSpPr>
                <a:grpSpLocks/>
              </p:cNvGrpSpPr>
              <p:nvPr/>
            </p:nvGrpSpPr>
            <p:grpSpPr bwMode="auto">
              <a:xfrm>
                <a:off x="1811450" y="4733184"/>
                <a:ext cx="428287" cy="246174"/>
                <a:chOff x="10116750" y="4798057"/>
                <a:chExt cx="428287" cy="246174"/>
              </a:xfrm>
            </p:grpSpPr>
            <p:sp>
              <p:nvSpPr>
                <p:cNvPr id="17448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10186827" y="4798057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B19F2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49" name="Rectangle 98"/>
                <p:cNvSpPr>
                  <a:spLocks noChangeArrowheads="1"/>
                </p:cNvSpPr>
                <p:nvPr/>
              </p:nvSpPr>
              <p:spPr bwMode="auto">
                <a:xfrm>
                  <a:off x="10116750" y="4818116"/>
                  <a:ext cx="428287" cy="2128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700">
                      <a:solidFill>
                        <a:srgbClr val="000000"/>
                      </a:solidFill>
                      <a:cs typeface="Arial" charset="0"/>
                    </a:rPr>
                    <a:t>Suv39</a:t>
                  </a:r>
                </a:p>
              </p:txBody>
            </p:sp>
          </p:grpSp>
          <p:grpSp>
            <p:nvGrpSpPr>
              <p:cNvPr id="17445" name="Group 133"/>
              <p:cNvGrpSpPr>
                <a:grpSpLocks noChangeAspect="1"/>
              </p:cNvGrpSpPr>
              <p:nvPr/>
            </p:nvGrpSpPr>
            <p:grpSpPr bwMode="auto">
              <a:xfrm>
                <a:off x="1404146" y="4636986"/>
                <a:ext cx="532290" cy="345498"/>
                <a:chOff x="9055162" y="4977008"/>
                <a:chExt cx="379267" cy="246174"/>
              </a:xfrm>
            </p:grpSpPr>
            <p:sp>
              <p:nvSpPr>
                <p:cNvPr id="17446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9107047" y="4977008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B19F2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7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47" name="Rectangle 98"/>
                <p:cNvSpPr>
                  <a:spLocks noChangeArrowheads="1"/>
                </p:cNvSpPr>
                <p:nvPr/>
              </p:nvSpPr>
              <p:spPr bwMode="auto">
                <a:xfrm>
                  <a:off x="9055162" y="5013992"/>
                  <a:ext cx="379267" cy="1632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800">
                      <a:solidFill>
                        <a:srgbClr val="000000"/>
                      </a:solidFill>
                      <a:cs typeface="Arial" charset="0"/>
                    </a:rPr>
                    <a:t>SETDB1</a:t>
                  </a:r>
                </a:p>
              </p:txBody>
            </p:sp>
          </p:grpSp>
        </p:grpSp>
      </p:grpSp>
      <p:cxnSp>
        <p:nvCxnSpPr>
          <p:cNvPr id="364" name="Straight Arrow Connector 363"/>
          <p:cNvCxnSpPr/>
          <p:nvPr/>
        </p:nvCxnSpPr>
        <p:spPr>
          <a:xfrm>
            <a:off x="2852051" y="3323441"/>
            <a:ext cx="792163" cy="10969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426" name="Group 5"/>
          <p:cNvGrpSpPr>
            <a:grpSpLocks/>
          </p:cNvGrpSpPr>
          <p:nvPr/>
        </p:nvGrpSpPr>
        <p:grpSpPr bwMode="auto">
          <a:xfrm>
            <a:off x="2353963" y="2827604"/>
            <a:ext cx="496887" cy="722312"/>
            <a:chOff x="2549585" y="3300425"/>
            <a:chExt cx="496911" cy="721888"/>
          </a:xfrm>
        </p:grpSpPr>
        <p:pic>
          <p:nvPicPr>
            <p:cNvPr id="17435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9585" y="3559910"/>
              <a:ext cx="496911" cy="46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554347" y="3300425"/>
              <a:ext cx="490864" cy="2768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HBx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68" name="Straight Arrow Connector 367"/>
          <p:cNvCxnSpPr/>
          <p:nvPr/>
        </p:nvCxnSpPr>
        <p:spPr>
          <a:xfrm rot="5400000" flipV="1">
            <a:off x="2038048" y="3192729"/>
            <a:ext cx="0" cy="2952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7" name="Straight Arrow Connector 376"/>
          <p:cNvCxnSpPr/>
          <p:nvPr/>
        </p:nvCxnSpPr>
        <p:spPr>
          <a:xfrm>
            <a:off x="6787065" y="3340367"/>
            <a:ext cx="28733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Arrow Connector 379"/>
          <p:cNvCxnSpPr>
            <a:cxnSpLocks/>
          </p:cNvCxnSpPr>
          <p:nvPr/>
        </p:nvCxnSpPr>
        <p:spPr>
          <a:xfrm>
            <a:off x="6483499" y="3198436"/>
            <a:ext cx="320821" cy="14193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/>
          <p:cNvCxnSpPr>
            <a:cxnSpLocks/>
          </p:cNvCxnSpPr>
          <p:nvPr/>
        </p:nvCxnSpPr>
        <p:spPr>
          <a:xfrm flipV="1">
            <a:off x="6483499" y="3340370"/>
            <a:ext cx="320821" cy="20954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31" name="Rectangle 24"/>
          <p:cNvSpPr>
            <a:spLocks noChangeArrowheads="1"/>
          </p:cNvSpPr>
          <p:nvPr/>
        </p:nvSpPr>
        <p:spPr bwMode="auto">
          <a:xfrm>
            <a:off x="6858776" y="4086492"/>
            <a:ext cx="16652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000">
                <a:solidFill>
                  <a:srgbClr val="404040"/>
                </a:solidFill>
              </a:rPr>
              <a:t>Belloni, PNAS 2009; Benhenda, JVI 2013; </a:t>
            </a:r>
          </a:p>
          <a:p>
            <a:r>
              <a:rPr lang="en-GB" sz="1000">
                <a:solidFill>
                  <a:srgbClr val="404040"/>
                </a:solidFill>
              </a:rPr>
              <a:t>Ducroux, PlosPath 2014; Riviere, J Hepatol 2015; Decorsiere, Nature, 2015; Alarcon, SciRep 2016</a:t>
            </a:r>
          </a:p>
        </p:txBody>
      </p:sp>
      <p:sp>
        <p:nvSpPr>
          <p:cNvPr id="17432" name="Rectangle 25"/>
          <p:cNvSpPr>
            <a:spLocks noChangeArrowheads="1"/>
          </p:cNvSpPr>
          <p:nvPr/>
        </p:nvSpPr>
        <p:spPr bwMode="auto">
          <a:xfrm>
            <a:off x="3136388" y="5431106"/>
            <a:ext cx="3261599" cy="307777"/>
          </a:xfrm>
          <a:prstGeom prst="rect">
            <a:avLst/>
          </a:prstGeom>
          <a:solidFill>
            <a:srgbClr val="FDEAD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400"/>
              <a:t>HBx prevents cccDNA epigenetic silencing </a:t>
            </a:r>
            <a:endParaRPr lang="en-US" sz="1400"/>
          </a:p>
        </p:txBody>
      </p:sp>
      <p:sp>
        <p:nvSpPr>
          <p:cNvPr id="17433" name="Rectangle 26"/>
          <p:cNvSpPr>
            <a:spLocks noChangeArrowheads="1"/>
          </p:cNvSpPr>
          <p:nvPr/>
        </p:nvSpPr>
        <p:spPr bwMode="auto">
          <a:xfrm>
            <a:off x="2961241" y="1144447"/>
            <a:ext cx="3906839" cy="523220"/>
          </a:xfrm>
          <a:prstGeom prst="rect">
            <a:avLst/>
          </a:prstGeom>
          <a:solidFill>
            <a:srgbClr val="FDEAD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400"/>
              <a:t>HBx  degrades the Smc5/6 restriction factor (DDB1 –Cul4 E3 ligase complex)</a:t>
            </a:r>
            <a:endParaRPr lang="en-US" sz="1400"/>
          </a:p>
        </p:txBody>
      </p:sp>
      <p:sp>
        <p:nvSpPr>
          <p:cNvPr id="17434" name="Rectangle 388"/>
          <p:cNvSpPr>
            <a:spLocks noChangeArrowheads="1"/>
          </p:cNvSpPr>
          <p:nvPr/>
        </p:nvSpPr>
        <p:spPr bwMode="auto">
          <a:xfrm>
            <a:off x="6858776" y="2170380"/>
            <a:ext cx="16652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000">
                <a:solidFill>
                  <a:srgbClr val="404040"/>
                </a:solidFill>
              </a:rPr>
              <a:t>Decorsiere, Nature 2016</a:t>
            </a:r>
          </a:p>
          <a:p>
            <a:r>
              <a:rPr lang="en-GB" sz="1000">
                <a:solidFill>
                  <a:srgbClr val="404040"/>
                </a:solidFill>
              </a:rPr>
              <a:t>Murphy, Cell Rep 2016</a:t>
            </a:r>
          </a:p>
          <a:p>
            <a:r>
              <a:rPr lang="en-GB" sz="1000">
                <a:solidFill>
                  <a:srgbClr val="404040"/>
                </a:solidFill>
              </a:rPr>
              <a:t>Kim. JVI 2016</a:t>
            </a:r>
            <a:endParaRPr lang="en-US" sz="1000">
              <a:solidFill>
                <a:srgbClr val="404040"/>
              </a:solidFill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3148E248-235A-D44A-857F-135994F7C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7" y="2576900"/>
            <a:ext cx="1994856" cy="16270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89" name="Picture 88" descr="Logo, company name&#10;&#10;Description automatically generated">
            <a:extLst>
              <a:ext uri="{FF2B5EF4-FFF2-40B4-BE49-F238E27FC236}">
                <a16:creationId xmlns:a16="http://schemas.microsoft.com/office/drawing/2014/main" id="{18CD71B5-8788-DE46-887F-285A8C5C6D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90" name="Image 3">
            <a:extLst>
              <a:ext uri="{FF2B5EF4-FFF2-40B4-BE49-F238E27FC236}">
                <a16:creationId xmlns:a16="http://schemas.microsoft.com/office/drawing/2014/main" id="{1A8101CE-EF54-F445-B758-63A8EE2638C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  <p:sp>
        <p:nvSpPr>
          <p:cNvPr id="87" name="Titre 1">
            <a:extLst>
              <a:ext uri="{FF2B5EF4-FFF2-40B4-BE49-F238E27FC236}">
                <a16:creationId xmlns:a16="http://schemas.microsoft.com/office/drawing/2014/main" id="{C39C5E1E-81A0-4644-84E6-0F551384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17" y="73378"/>
            <a:ext cx="10515600" cy="485107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Targeting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HBx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to silence the cccDNA</a:t>
            </a:r>
          </a:p>
        </p:txBody>
      </p:sp>
      <p:pic>
        <p:nvPicPr>
          <p:cNvPr id="88" name="Picture 2">
            <a:extLst>
              <a:ext uri="{FF2B5EF4-FFF2-40B4-BE49-F238E27FC236}">
                <a16:creationId xmlns:a16="http://schemas.microsoft.com/office/drawing/2014/main" id="{D1D14347-052B-3949-A3B0-D02F0DAD1F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251" y="1894316"/>
            <a:ext cx="2857724" cy="77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3">
            <a:extLst>
              <a:ext uri="{FF2B5EF4-FFF2-40B4-BE49-F238E27FC236}">
                <a16:creationId xmlns:a16="http://schemas.microsoft.com/office/drawing/2014/main" id="{5B083ED2-14F4-164F-BB58-A2AE11D30F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251" y="2892607"/>
            <a:ext cx="2857724" cy="64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4">
            <a:extLst>
              <a:ext uri="{FF2B5EF4-FFF2-40B4-BE49-F238E27FC236}">
                <a16:creationId xmlns:a16="http://schemas.microsoft.com/office/drawing/2014/main" id="{9DE557E7-3EDF-EC4E-966B-CE144511AF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252" y="1220982"/>
            <a:ext cx="2857723" cy="44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CC32FA1A-7802-984C-8D10-6FDC711038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0789" y="3767217"/>
            <a:ext cx="2889186" cy="746444"/>
          </a:xfrm>
          <a:prstGeom prst="rect">
            <a:avLst/>
          </a:prstGeom>
        </p:spPr>
      </p:pic>
      <p:pic>
        <p:nvPicPr>
          <p:cNvPr id="94" name="Picture 9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607F79-7212-2E4E-B659-9D73503D91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789" y="4753158"/>
            <a:ext cx="2892571" cy="112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85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16408D5B-5481-BE4B-A0A7-EDE4741E7F4C}"/>
              </a:ext>
            </a:extLst>
          </p:cNvPr>
          <p:cNvSpPr/>
          <p:nvPr/>
        </p:nvSpPr>
        <p:spPr>
          <a:xfrm>
            <a:off x="1920900" y="4709680"/>
            <a:ext cx="3558796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 </a:t>
            </a:r>
            <a:r>
              <a:rPr lang="en-F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cccDNA silencing</a:t>
            </a:r>
          </a:p>
          <a:p>
            <a:pPr algn="ctr" eaLnBrk="0" hangingPunct="0">
              <a:defRPr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Virus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algn="ctr" eaLnBrk="0" hangingPunct="0">
              <a:defRPr/>
            </a:pP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88" descr="Logo, company name&#10;&#10;Description automatically generated">
            <a:extLst>
              <a:ext uri="{FF2B5EF4-FFF2-40B4-BE49-F238E27FC236}">
                <a16:creationId xmlns:a16="http://schemas.microsoft.com/office/drawing/2014/main" id="{18CD71B5-8788-DE46-887F-285A8C5C6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90" name="Image 3">
            <a:extLst>
              <a:ext uri="{FF2B5EF4-FFF2-40B4-BE49-F238E27FC236}">
                <a16:creationId xmlns:a16="http://schemas.microsoft.com/office/drawing/2014/main" id="{1A8101CE-EF54-F445-B758-63A8EE2638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  <p:sp>
        <p:nvSpPr>
          <p:cNvPr id="87" name="Titre 1">
            <a:extLst>
              <a:ext uri="{FF2B5EF4-FFF2-40B4-BE49-F238E27FC236}">
                <a16:creationId xmlns:a16="http://schemas.microsoft.com/office/drawing/2014/main" id="{C39C5E1E-81A0-4644-84E6-0F551384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17" y="73378"/>
            <a:ext cx="10515600" cy="485107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Targeting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fr-FR" sz="2400" b="1" dirty="0" err="1">
                <a:solidFill>
                  <a:srgbClr val="0070C0"/>
                </a:solidFill>
                <a:latin typeface="+mn-lt"/>
              </a:rPr>
              <a:t>HBx</a:t>
            </a:r>
            <a:r>
              <a:rPr lang="fr-FR" sz="2400" b="1" dirty="0">
                <a:solidFill>
                  <a:srgbClr val="0070C0"/>
                </a:solidFill>
                <a:latin typeface="+mn-lt"/>
              </a:rPr>
              <a:t> to silence the cccDNA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2C518A-15AF-A84B-B41C-0D6A4DB1C4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67" y="1012999"/>
            <a:ext cx="6070600" cy="3606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9668ED-606B-E14B-90E0-BEE7679FA748}"/>
              </a:ext>
            </a:extLst>
          </p:cNvPr>
          <p:cNvSpPr/>
          <p:nvPr/>
        </p:nvSpPr>
        <p:spPr>
          <a:xfrm>
            <a:off x="7073898" y="1012999"/>
            <a:ext cx="4239174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Targeting HBx-DDB1 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Nitazoxanide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NEDD8 agonist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Mabs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ScFv / intrabodies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Cell penetrating peptide (CPP)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Targeting HBx-20S proteasome 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Dicumarol</a:t>
            </a:r>
          </a:p>
          <a:p>
            <a:endParaRPr lang="en-US" b="1" i="1" dirty="0">
              <a:solidFill>
                <a:srgbClr val="0070C0"/>
              </a:solidFill>
            </a:endParaRPr>
          </a:p>
          <a:p>
            <a:r>
              <a:rPr lang="en-US" b="1" i="1" dirty="0">
                <a:solidFill>
                  <a:srgbClr val="0070C0"/>
                </a:solidFill>
              </a:rPr>
              <a:t>RNA interference strategies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siRNA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</a:rPr>
              <a:t>PEG-IFN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F7196-6073-4A4A-BB30-4A55B51B4AE2}"/>
              </a:ext>
            </a:extLst>
          </p:cNvPr>
          <p:cNvSpPr txBox="1"/>
          <p:nvPr/>
        </p:nvSpPr>
        <p:spPr>
          <a:xfrm>
            <a:off x="8488578" y="6052342"/>
            <a:ext cx="143430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b="1">
                <a:solidFill>
                  <a:srgbClr val="0070C0"/>
                </a:solidFill>
              </a:rPr>
              <a:t>all preclinical</a:t>
            </a:r>
          </a:p>
        </p:txBody>
      </p:sp>
      <p:sp>
        <p:nvSpPr>
          <p:cNvPr id="95" name="ZoneTexte 4">
            <a:extLst>
              <a:ext uri="{FF2B5EF4-FFF2-40B4-BE49-F238E27FC236}">
                <a16:creationId xmlns:a16="http://schemas.microsoft.com/office/drawing/2014/main" id="{691F974B-DC01-2B45-A520-31971C34FDF9}"/>
              </a:ext>
            </a:extLst>
          </p:cNvPr>
          <p:cNvSpPr txBox="1"/>
          <p:nvPr/>
        </p:nvSpPr>
        <p:spPr>
          <a:xfrm>
            <a:off x="603811" y="355257"/>
            <a:ext cx="8412173" cy="29310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endParaRPr lang="fr-FR" sz="1000" i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8B752B-186D-2C42-A5E0-3BE5BEAA2014}"/>
              </a:ext>
            </a:extLst>
          </p:cNvPr>
          <p:cNvSpPr/>
          <p:nvPr/>
        </p:nvSpPr>
        <p:spPr>
          <a:xfrm>
            <a:off x="7084821" y="5317602"/>
            <a:ext cx="39313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i="1" dirty="0" err="1">
                <a:solidFill>
                  <a:srgbClr val="000000"/>
                </a:solidFill>
                <a:latin typeface="Arial"/>
              </a:rPr>
              <a:t>Sekiba et al, CMGH, 2019;  Sekiba et al, Hepatology, 2019; Komeyeyev</a:t>
            </a:r>
            <a:r>
              <a:rPr lang="fr-FR" sz="1000" i="1" dirty="0">
                <a:solidFill>
                  <a:srgbClr val="000000"/>
                </a:solidFill>
                <a:latin typeface="Arial"/>
              </a:rPr>
              <a:t> et al, J </a:t>
            </a:r>
            <a:r>
              <a:rPr lang="fr-FR" sz="1000" i="1" dirty="0" err="1">
                <a:solidFill>
                  <a:srgbClr val="000000"/>
                </a:solidFill>
                <a:latin typeface="Arial"/>
              </a:rPr>
              <a:t>Virol</a:t>
            </a:r>
            <a:r>
              <a:rPr lang="fr-FR" sz="1000" i="1" dirty="0">
                <a:solidFill>
                  <a:srgbClr val="000000"/>
                </a:solidFill>
                <a:latin typeface="Arial"/>
              </a:rPr>
              <a:t> 2019; Tao et al, Sci Reports 2019; </a:t>
            </a:r>
            <a:r>
              <a:rPr lang="fr-FR" sz="1000" i="1" dirty="0" err="1">
                <a:solidFill>
                  <a:srgbClr val="000000"/>
                </a:solidFill>
                <a:latin typeface="Arial"/>
              </a:rPr>
              <a:t>Allweiss</a:t>
            </a:r>
            <a:r>
              <a:rPr lang="fr-FR" sz="1000" i="1" dirty="0">
                <a:solidFill>
                  <a:srgbClr val="000000"/>
                </a:solidFill>
                <a:latin typeface="Arial"/>
              </a:rPr>
              <a:t> et al, Gut 2022</a:t>
            </a:r>
          </a:p>
        </p:txBody>
      </p:sp>
    </p:spTree>
    <p:extLst>
      <p:ext uri="{BB962C8B-B14F-4D97-AF65-F5344CB8AC3E}">
        <p14:creationId xmlns:p14="http://schemas.microsoft.com/office/powerpoint/2010/main" val="3854804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1618" y="6336303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Inhibitors of HBx-DDB1 interaction silence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8682" y="6059304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Sekiba CMGH,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820EAD-DBD1-D34C-B40E-3F280976E4A3}"/>
              </a:ext>
            </a:extLst>
          </p:cNvPr>
          <p:cNvGrpSpPr/>
          <p:nvPr/>
        </p:nvGrpSpPr>
        <p:grpSpPr>
          <a:xfrm>
            <a:off x="2447932" y="948923"/>
            <a:ext cx="6978650" cy="2743200"/>
            <a:chOff x="2447932" y="1034648"/>
            <a:chExt cx="6978650" cy="2743200"/>
          </a:xfrm>
        </p:grpSpPr>
        <p:pic>
          <p:nvPicPr>
            <p:cNvPr id="8" name="Picture 2" descr="https://ars.els-cdn.com/content/image/1-s2.0-S2352345X18301565-fx1_lrg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7932" y="1034648"/>
              <a:ext cx="697865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6462488" y="1083340"/>
              <a:ext cx="6524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panose="020B0604020202020204" pitchFamily="34" charset="0"/>
                </a:rPr>
                <a:t>(NTZ)</a:t>
              </a:r>
            </a:p>
          </p:txBody>
        </p:sp>
      </p:grpSp>
      <p:pic>
        <p:nvPicPr>
          <p:cNvPr id="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58" y="4071508"/>
            <a:ext cx="2809875" cy="190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301" y="3963793"/>
            <a:ext cx="2035175" cy="211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479" y="3963793"/>
            <a:ext cx="1849733" cy="211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4">
            <a:extLst>
              <a:ext uri="{FF2B5EF4-FFF2-40B4-BE49-F238E27FC236}">
                <a16:creationId xmlns:a16="http://schemas.microsoft.com/office/drawing/2014/main" id="{57177CEF-6BEF-084C-8449-688FB7000FA0}"/>
              </a:ext>
            </a:extLst>
          </p:cNvPr>
          <p:cNvSpPr txBox="1"/>
          <p:nvPr/>
        </p:nvSpPr>
        <p:spPr>
          <a:xfrm>
            <a:off x="4648424" y="85725"/>
            <a:ext cx="2895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Targeting HBx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</a:rPr>
              <a:t>Targeting HBx-DDB1 interaction</a:t>
            </a:r>
          </a:p>
        </p:txBody>
      </p:sp>
      <p:pic>
        <p:nvPicPr>
          <p:cNvPr id="15" name="Image 3">
            <a:extLst>
              <a:ext uri="{FF2B5EF4-FFF2-40B4-BE49-F238E27FC236}">
                <a16:creationId xmlns:a16="http://schemas.microsoft.com/office/drawing/2014/main" id="{440CEDA8-9815-FC4B-80C9-BF19163001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1111450" y="6488020"/>
            <a:ext cx="1080550" cy="3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72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54" y="893377"/>
            <a:ext cx="4315682" cy="2339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425" y="2372479"/>
            <a:ext cx="2346561" cy="33835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726" y="2383923"/>
            <a:ext cx="3095169" cy="3424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761" y="905821"/>
            <a:ext cx="6196185" cy="13971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713726" y="4101607"/>
            <a:ext cx="1360714" cy="18505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635289" y="6247698"/>
            <a:ext cx="7720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Inhibiting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transcription may lead to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destabilization</a:t>
            </a:r>
          </a:p>
        </p:txBody>
      </p:sp>
      <p:sp>
        <p:nvSpPr>
          <p:cNvPr id="21" name="Textfeld 4">
            <a:extLst>
              <a:ext uri="{FF2B5EF4-FFF2-40B4-BE49-F238E27FC236}">
                <a16:creationId xmlns:a16="http://schemas.microsoft.com/office/drawing/2014/main" id="{60D37C33-379E-EB4D-9A41-915931AC3CB5}"/>
              </a:ext>
            </a:extLst>
          </p:cNvPr>
          <p:cNvSpPr txBox="1"/>
          <p:nvPr/>
        </p:nvSpPr>
        <p:spPr>
          <a:xfrm>
            <a:off x="4648424" y="85725"/>
            <a:ext cx="2895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Targeting HBx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</a:rPr>
              <a:t>Targeting HBx-DDB1 interaction</a:t>
            </a:r>
          </a:p>
        </p:txBody>
      </p:sp>
      <p:pic>
        <p:nvPicPr>
          <p:cNvPr id="3" name="Picture 2" descr="Graphical user interface, diagram, text&#10;&#10;Description automatically generated with medium confidence">
            <a:extLst>
              <a:ext uri="{FF2B5EF4-FFF2-40B4-BE49-F238E27FC236}">
                <a16:creationId xmlns:a16="http://schemas.microsoft.com/office/drawing/2014/main" id="{A8CDBFEC-F314-3B46-9DFC-CBAF23A2D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05" y="3232751"/>
            <a:ext cx="3403580" cy="2843497"/>
          </a:xfrm>
          <a:prstGeom prst="rect">
            <a:avLst/>
          </a:prstGeom>
        </p:spPr>
      </p:pic>
      <p:pic>
        <p:nvPicPr>
          <p:cNvPr id="27" name="Image 3">
            <a:extLst>
              <a:ext uri="{FF2B5EF4-FFF2-40B4-BE49-F238E27FC236}">
                <a16:creationId xmlns:a16="http://schemas.microsoft.com/office/drawing/2014/main" id="{8310CCAB-8054-8547-9013-54442ECC71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1111450" y="6488020"/>
            <a:ext cx="1080550" cy="3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08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AA01615-D81A-C94C-826F-A4CDF9A74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54" y="3675243"/>
            <a:ext cx="4677951" cy="23095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52008-6AEC-2647-89F9-C0287E1CE53A}"/>
              </a:ext>
            </a:extLst>
          </p:cNvPr>
          <p:cNvSpPr txBox="1"/>
          <p:nvPr/>
        </p:nvSpPr>
        <p:spPr>
          <a:xfrm>
            <a:off x="10236062" y="5431908"/>
            <a:ext cx="1789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000000"/>
                </a:solidFill>
                <a:latin typeface="Arial"/>
              </a:rPr>
              <a:t>Allweiss</a:t>
            </a:r>
            <a:r>
              <a:rPr lang="fr-FR" sz="1200" i="1" dirty="0">
                <a:solidFill>
                  <a:srgbClr val="000000"/>
                </a:solidFill>
                <a:latin typeface="Arial"/>
              </a:rPr>
              <a:t> et al, Gut 2022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C466D4-99E0-A644-A063-B9E6DDC623F3}"/>
              </a:ext>
            </a:extLst>
          </p:cNvPr>
          <p:cNvSpPr txBox="1"/>
          <p:nvPr/>
        </p:nvSpPr>
        <p:spPr>
          <a:xfrm>
            <a:off x="903072" y="5501569"/>
            <a:ext cx="21105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 err="1"/>
              <a:t>siRNA</a:t>
            </a:r>
            <a:r>
              <a:rPr lang="fr-FR" sz="1400" dirty="0"/>
              <a:t> </a:t>
            </a:r>
            <a:r>
              <a:rPr lang="fr-FR" sz="1400" dirty="0" err="1"/>
              <a:t>reduces</a:t>
            </a:r>
            <a:r>
              <a:rPr lang="fr-FR" sz="1400" dirty="0"/>
              <a:t> </a:t>
            </a:r>
            <a:r>
              <a:rPr lang="fr-FR" sz="1400" dirty="0" err="1"/>
              <a:t>HBx</a:t>
            </a:r>
            <a:r>
              <a:rPr lang="fr-FR" sz="1400" dirty="0"/>
              <a:t> &amp; </a:t>
            </a:r>
          </a:p>
          <a:p>
            <a:r>
              <a:rPr lang="fr-FR" sz="1400" dirty="0" err="1"/>
              <a:t>recruits</a:t>
            </a:r>
            <a:r>
              <a:rPr lang="fr-FR" sz="1400" dirty="0"/>
              <a:t> smc5/6 to </a:t>
            </a:r>
            <a:r>
              <a:rPr lang="fr-FR" sz="1400" dirty="0" err="1"/>
              <a:t>cccDNA</a:t>
            </a:r>
            <a:endParaRPr lang="fr-FR" sz="14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D213CC-1F58-A54A-9FBA-877BB1E2DBAA}"/>
              </a:ext>
            </a:extLst>
          </p:cNvPr>
          <p:cNvGrpSpPr/>
          <p:nvPr/>
        </p:nvGrpSpPr>
        <p:grpSpPr>
          <a:xfrm>
            <a:off x="4124534" y="1575327"/>
            <a:ext cx="7068233" cy="1822895"/>
            <a:chOff x="2086499" y="3033524"/>
            <a:chExt cx="7068232" cy="1822894"/>
          </a:xfrm>
        </p:grpSpPr>
        <p:sp>
          <p:nvSpPr>
            <p:cNvPr id="12" name="Rechteck 94">
              <a:extLst>
                <a:ext uri="{FF2B5EF4-FFF2-40B4-BE49-F238E27FC236}">
                  <a16:creationId xmlns:a16="http://schemas.microsoft.com/office/drawing/2014/main" id="{E6844E64-6FFF-3C4A-A2CF-D7F4D407EC2E}"/>
                </a:ext>
              </a:extLst>
            </p:cNvPr>
            <p:cNvSpPr/>
            <p:nvPr/>
          </p:nvSpPr>
          <p:spPr>
            <a:xfrm>
              <a:off x="7372488" y="3033524"/>
              <a:ext cx="1385741" cy="2222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4">
              <a:extLst>
                <a:ext uri="{FF2B5EF4-FFF2-40B4-BE49-F238E27FC236}">
                  <a16:creationId xmlns:a16="http://schemas.microsoft.com/office/drawing/2014/main" id="{866D0015-37CC-5D42-B3CF-4531459437F9}"/>
                </a:ext>
              </a:extLst>
            </p:cNvPr>
            <p:cNvSpPr/>
            <p:nvPr/>
          </p:nvSpPr>
          <p:spPr>
            <a:xfrm>
              <a:off x="3088098" y="3342517"/>
              <a:ext cx="1842547" cy="1842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" name="Textfeld 5">
              <a:extLst>
                <a:ext uri="{FF2B5EF4-FFF2-40B4-BE49-F238E27FC236}">
                  <a16:creationId xmlns:a16="http://schemas.microsoft.com/office/drawing/2014/main" id="{7F1DBC5A-1D27-0842-9114-77BB5BC6BC2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372383" y="3314580"/>
              <a:ext cx="1273980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4w siRNA</a:t>
              </a:r>
            </a:p>
          </p:txBody>
        </p:sp>
        <p:sp>
          <p:nvSpPr>
            <p:cNvPr id="15" name="Rechteck 6">
              <a:extLst>
                <a:ext uri="{FF2B5EF4-FFF2-40B4-BE49-F238E27FC236}">
                  <a16:creationId xmlns:a16="http://schemas.microsoft.com/office/drawing/2014/main" id="{C1317DB8-9741-D348-94DE-08468142EEB2}"/>
                </a:ext>
              </a:extLst>
            </p:cNvPr>
            <p:cNvSpPr/>
            <p:nvPr/>
          </p:nvSpPr>
          <p:spPr>
            <a:xfrm>
              <a:off x="4930848" y="3342517"/>
              <a:ext cx="2700000" cy="1842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6" name="Textfeld 7">
              <a:extLst>
                <a:ext uri="{FF2B5EF4-FFF2-40B4-BE49-F238E27FC236}">
                  <a16:creationId xmlns:a16="http://schemas.microsoft.com/office/drawing/2014/main" id="{5FE94A8F-29EE-4A45-93E8-EBCB74DFEAA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844231" y="3314580"/>
              <a:ext cx="790601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Follow up </a:t>
              </a:r>
            </a:p>
          </p:txBody>
        </p:sp>
        <p:sp>
          <p:nvSpPr>
            <p:cNvPr id="17" name="Textfeld 9">
              <a:extLst>
                <a:ext uri="{FF2B5EF4-FFF2-40B4-BE49-F238E27FC236}">
                  <a16:creationId xmlns:a16="http://schemas.microsoft.com/office/drawing/2014/main" id="{74B8435C-D280-F74B-ADEE-48EF1F768F01}"/>
                </a:ext>
              </a:extLst>
            </p:cNvPr>
            <p:cNvSpPr txBox="1"/>
            <p:nvPr/>
          </p:nvSpPr>
          <p:spPr>
            <a:xfrm>
              <a:off x="2086499" y="3202385"/>
              <a:ext cx="10118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HBV infected</a:t>
              </a:r>
            </a:p>
            <a:p>
              <a:pPr algn="ctr"/>
              <a:r>
                <a:rPr lang="en-US" sz="1200" b="1" dirty="0"/>
                <a:t>USG mice</a:t>
              </a:r>
            </a:p>
          </p:txBody>
        </p:sp>
        <p:pic>
          <p:nvPicPr>
            <p:cNvPr id="18" name="Grafik 25">
              <a:extLst>
                <a:ext uri="{FF2B5EF4-FFF2-40B4-BE49-F238E27FC236}">
                  <a16:creationId xmlns:a16="http://schemas.microsoft.com/office/drawing/2014/main" id="{BE7E876E-1C91-3649-B087-A5F73FB1F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6" b="21086"/>
            <a:stretch/>
          </p:blipFill>
          <p:spPr>
            <a:xfrm>
              <a:off x="5140049" y="3569942"/>
              <a:ext cx="1058755" cy="1056633"/>
            </a:xfrm>
            <a:prstGeom prst="rect">
              <a:avLst/>
            </a:prstGeom>
          </p:spPr>
        </p:pic>
        <p:pic>
          <p:nvPicPr>
            <p:cNvPr id="19" name="Grafik 26">
              <a:extLst>
                <a:ext uri="{FF2B5EF4-FFF2-40B4-BE49-F238E27FC236}">
                  <a16:creationId xmlns:a16="http://schemas.microsoft.com/office/drawing/2014/main" id="{00708CA4-4F0C-D843-8298-38780ACF1D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8" t="10057" r="24169" b="11525"/>
            <a:stretch/>
          </p:blipFill>
          <p:spPr>
            <a:xfrm>
              <a:off x="3898659" y="3581140"/>
              <a:ext cx="1042031" cy="1042031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Textfeld 27">
              <a:extLst>
                <a:ext uri="{FF2B5EF4-FFF2-40B4-BE49-F238E27FC236}">
                  <a16:creationId xmlns:a16="http://schemas.microsoft.com/office/drawing/2014/main" id="{7FBE1464-6E47-6947-B11E-FC5F6F6C8A79}"/>
                </a:ext>
              </a:extLst>
            </p:cNvPr>
            <p:cNvSpPr txBox="1"/>
            <p:nvPr/>
          </p:nvSpPr>
          <p:spPr>
            <a:xfrm>
              <a:off x="3995518" y="4583821"/>
              <a:ext cx="84830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+ 4 w siRNA</a:t>
              </a:r>
              <a:endParaRPr lang="en-US" sz="900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1" name="Textfeld 28">
              <a:extLst>
                <a:ext uri="{FF2B5EF4-FFF2-40B4-BE49-F238E27FC236}">
                  <a16:creationId xmlns:a16="http://schemas.microsoft.com/office/drawing/2014/main" id="{7163285E-9504-7645-B6AB-D1F4AB119A6C}"/>
                </a:ext>
              </a:extLst>
            </p:cNvPr>
            <p:cNvSpPr txBox="1"/>
            <p:nvPr/>
          </p:nvSpPr>
          <p:spPr>
            <a:xfrm>
              <a:off x="5086574" y="4625586"/>
              <a:ext cx="11657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weeks follow up</a:t>
              </a:r>
              <a:endParaRPr lang="en-US" sz="900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3" name="Textfeld 30">
              <a:extLst>
                <a:ext uri="{FF2B5EF4-FFF2-40B4-BE49-F238E27FC236}">
                  <a16:creationId xmlns:a16="http://schemas.microsoft.com/office/drawing/2014/main" id="{450B9815-508D-A140-9E90-79E470D696B7}"/>
                </a:ext>
              </a:extLst>
            </p:cNvPr>
            <p:cNvSpPr txBox="1"/>
            <p:nvPr/>
          </p:nvSpPr>
          <p:spPr>
            <a:xfrm>
              <a:off x="6176579" y="3882814"/>
              <a:ext cx="14622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weeks follow up </a:t>
              </a:r>
            </a:p>
            <a:p>
              <a:pPr algn="ctr"/>
              <a:r>
                <a:rPr lang="en-US" sz="11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presence of BLV</a:t>
              </a:r>
              <a:endParaRPr lang="en-US" sz="1100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4" name="Rechteck 29">
              <a:extLst>
                <a:ext uri="{FF2B5EF4-FFF2-40B4-BE49-F238E27FC236}">
                  <a16:creationId xmlns:a16="http://schemas.microsoft.com/office/drawing/2014/main" id="{2414BD53-7B6E-6A46-936A-4EDBFA2E70F2}"/>
                </a:ext>
              </a:extLst>
            </p:cNvPr>
            <p:cNvSpPr/>
            <p:nvPr/>
          </p:nvSpPr>
          <p:spPr>
            <a:xfrm>
              <a:off x="4940690" y="3160573"/>
              <a:ext cx="2700000" cy="17955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5" name="Textfeld 31">
              <a:extLst>
                <a:ext uri="{FF2B5EF4-FFF2-40B4-BE49-F238E27FC236}">
                  <a16:creationId xmlns:a16="http://schemas.microsoft.com/office/drawing/2014/main" id="{EAE5B499-782D-B24E-B30D-935ECDEF1A1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081763" y="3130245"/>
              <a:ext cx="508473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cs typeface="Arial" pitchFamily="34" charset="0"/>
                </a:rPr>
                <a:t>+ BLV</a:t>
              </a:r>
            </a:p>
          </p:txBody>
        </p:sp>
        <p:sp>
          <p:nvSpPr>
            <p:cNvPr id="26" name="Ellipse 34">
              <a:extLst>
                <a:ext uri="{FF2B5EF4-FFF2-40B4-BE49-F238E27FC236}">
                  <a16:creationId xmlns:a16="http://schemas.microsoft.com/office/drawing/2014/main" id="{A06024F6-6DD4-0046-855F-2DAB801188A6}"/>
                </a:ext>
              </a:extLst>
            </p:cNvPr>
            <p:cNvSpPr>
              <a:spLocks/>
            </p:cNvSpPr>
            <p:nvPr/>
          </p:nvSpPr>
          <p:spPr>
            <a:xfrm>
              <a:off x="2638559" y="4137384"/>
              <a:ext cx="216000" cy="216000"/>
            </a:xfrm>
            <a:prstGeom prst="ellipse">
              <a:avLst/>
            </a:prstGeom>
            <a:solidFill>
              <a:srgbClr val="44F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7" name="Textfeld 35">
              <a:extLst>
                <a:ext uri="{FF2B5EF4-FFF2-40B4-BE49-F238E27FC236}">
                  <a16:creationId xmlns:a16="http://schemas.microsoft.com/office/drawing/2014/main" id="{E5FA4601-0F66-8745-89E3-489FD615AEBA}"/>
                </a:ext>
              </a:extLst>
            </p:cNvPr>
            <p:cNvSpPr txBox="1"/>
            <p:nvPr/>
          </p:nvSpPr>
          <p:spPr>
            <a:xfrm>
              <a:off x="2930697" y="4128420"/>
              <a:ext cx="9679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SMC6 protein</a:t>
              </a:r>
            </a:p>
          </p:txBody>
        </p:sp>
        <p:sp>
          <p:nvSpPr>
            <p:cNvPr id="28" name="Textfeld 36">
              <a:extLst>
                <a:ext uri="{FF2B5EF4-FFF2-40B4-BE49-F238E27FC236}">
                  <a16:creationId xmlns:a16="http://schemas.microsoft.com/office/drawing/2014/main" id="{3852E6E7-0AAC-F245-914F-8E60323B63DB}"/>
                </a:ext>
              </a:extLst>
            </p:cNvPr>
            <p:cNvSpPr txBox="1"/>
            <p:nvPr/>
          </p:nvSpPr>
          <p:spPr>
            <a:xfrm>
              <a:off x="2930697" y="3836650"/>
              <a:ext cx="7553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HBV RNAs</a:t>
              </a:r>
            </a:p>
          </p:txBody>
        </p:sp>
        <p:grpSp>
          <p:nvGrpSpPr>
            <p:cNvPr id="29" name="Gruppieren 38">
              <a:extLst>
                <a:ext uri="{FF2B5EF4-FFF2-40B4-BE49-F238E27FC236}">
                  <a16:creationId xmlns:a16="http://schemas.microsoft.com/office/drawing/2014/main" id="{B9DC2530-4326-FE45-BE92-EE5A2EC7679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50992" y="3889559"/>
              <a:ext cx="190736" cy="168480"/>
              <a:chOff x="540010" y="606387"/>
              <a:chExt cx="207164" cy="182985"/>
            </a:xfrm>
          </p:grpSpPr>
          <p:sp>
            <p:nvSpPr>
              <p:cNvPr id="31" name="Ellipse 39">
                <a:extLst>
                  <a:ext uri="{FF2B5EF4-FFF2-40B4-BE49-F238E27FC236}">
                    <a16:creationId xmlns:a16="http://schemas.microsoft.com/office/drawing/2014/main" id="{23C61D16-3D94-F042-AF09-36CA051E5D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2916" y="63221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2" name="Ellipse 40">
                <a:extLst>
                  <a:ext uri="{FF2B5EF4-FFF2-40B4-BE49-F238E27FC236}">
                    <a16:creationId xmlns:a16="http://schemas.microsoft.com/office/drawing/2014/main" id="{A01A41A7-7A3B-5D47-9BD3-165219D40B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1382" y="60638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3" name="Ellipse 41">
                <a:extLst>
                  <a:ext uri="{FF2B5EF4-FFF2-40B4-BE49-F238E27FC236}">
                    <a16:creationId xmlns:a16="http://schemas.microsoft.com/office/drawing/2014/main" id="{9EFCE844-9C2B-9F4B-AE33-E97E771459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4505" y="69626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4" name="Ellipse 42">
                <a:extLst>
                  <a:ext uri="{FF2B5EF4-FFF2-40B4-BE49-F238E27FC236}">
                    <a16:creationId xmlns:a16="http://schemas.microsoft.com/office/drawing/2014/main" id="{5FD8F3F3-EBBF-6845-8BBE-05970433A5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70046" y="63352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5" name="Ellipse 43">
                <a:extLst>
                  <a:ext uri="{FF2B5EF4-FFF2-40B4-BE49-F238E27FC236}">
                    <a16:creationId xmlns:a16="http://schemas.microsoft.com/office/drawing/2014/main" id="{D68F171F-7C92-6E4A-8CB6-F1E57CD27C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010" y="673040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6" name="Ellipse 44">
                <a:extLst>
                  <a:ext uri="{FF2B5EF4-FFF2-40B4-BE49-F238E27FC236}">
                    <a16:creationId xmlns:a16="http://schemas.microsoft.com/office/drawing/2014/main" id="{FC9C6B6B-8D54-4C45-99D0-A8F2E5D0E3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045" y="65439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7" name="Ellipse 45">
                <a:extLst>
                  <a:ext uri="{FF2B5EF4-FFF2-40B4-BE49-F238E27FC236}">
                    <a16:creationId xmlns:a16="http://schemas.microsoft.com/office/drawing/2014/main" id="{4169CF68-E847-8348-838F-E7466055DF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8010" y="72188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8" name="Ellipse 46">
                <a:extLst>
                  <a:ext uri="{FF2B5EF4-FFF2-40B4-BE49-F238E27FC236}">
                    <a16:creationId xmlns:a16="http://schemas.microsoft.com/office/drawing/2014/main" id="{170C1CB9-A403-E242-94AC-80A81AAEC5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045" y="753372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39" name="Ellipse 47">
                <a:extLst>
                  <a:ext uri="{FF2B5EF4-FFF2-40B4-BE49-F238E27FC236}">
                    <a16:creationId xmlns:a16="http://schemas.microsoft.com/office/drawing/2014/main" id="{AEE653D9-6DBF-B644-BC13-55FEA595A9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661098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0" name="Ellipse 48">
                <a:extLst>
                  <a:ext uri="{FF2B5EF4-FFF2-40B4-BE49-F238E27FC236}">
                    <a16:creationId xmlns:a16="http://schemas.microsoft.com/office/drawing/2014/main" id="{67168665-219F-E94A-9723-322C7232A4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70929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1" name="Ellipse 49">
                <a:extLst>
                  <a:ext uri="{FF2B5EF4-FFF2-40B4-BE49-F238E27FC236}">
                    <a16:creationId xmlns:a16="http://schemas.microsoft.com/office/drawing/2014/main" id="{5D397AED-4C6B-4142-ADDE-A4D0BC13CF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93728" y="73495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2" name="Ellipse 50">
                <a:extLst>
                  <a:ext uri="{FF2B5EF4-FFF2-40B4-BE49-F238E27FC236}">
                    <a16:creationId xmlns:a16="http://schemas.microsoft.com/office/drawing/2014/main" id="{18EBA537-FB32-0E4D-BA60-C01331E868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76106" y="68669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3" name="Ellipse 51">
                <a:extLst>
                  <a:ext uri="{FF2B5EF4-FFF2-40B4-BE49-F238E27FC236}">
                    <a16:creationId xmlns:a16="http://schemas.microsoft.com/office/drawing/2014/main" id="{F5FC354C-E07F-064C-BF5F-DC88AD99C5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3971" y="72729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4" name="Ellipse 52">
                <a:extLst>
                  <a:ext uri="{FF2B5EF4-FFF2-40B4-BE49-F238E27FC236}">
                    <a16:creationId xmlns:a16="http://schemas.microsoft.com/office/drawing/2014/main" id="{7125C84B-8BA8-DF46-92F3-63CEEC5828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11174" y="67410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5" name="Ellipse 53">
                <a:extLst>
                  <a:ext uri="{FF2B5EF4-FFF2-40B4-BE49-F238E27FC236}">
                    <a16:creationId xmlns:a16="http://schemas.microsoft.com/office/drawing/2014/main" id="{F22C3695-033C-1944-954F-C98118C73A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5269" y="626075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6" name="Ellipse 54">
                <a:extLst>
                  <a:ext uri="{FF2B5EF4-FFF2-40B4-BE49-F238E27FC236}">
                    <a16:creationId xmlns:a16="http://schemas.microsoft.com/office/drawing/2014/main" id="{EB678D62-1EC4-C143-A57C-A4ADDEDB67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3508" y="620549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47" name="Ellipse 55">
                <a:extLst>
                  <a:ext uri="{FF2B5EF4-FFF2-40B4-BE49-F238E27FC236}">
                    <a16:creationId xmlns:a16="http://schemas.microsoft.com/office/drawing/2014/main" id="{B841362F-3E13-7748-9BAC-5EA02A053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73988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pic>
          <p:nvPicPr>
            <p:cNvPr id="30" name="Picture 29" descr="A picture containing green, scene, laser, colorful&#10;&#10;Description automatically generated">
              <a:extLst>
                <a:ext uri="{FF2B5EF4-FFF2-40B4-BE49-F238E27FC236}">
                  <a16:creationId xmlns:a16="http://schemas.microsoft.com/office/drawing/2014/main" id="{516E8035-72ED-A841-9C1F-9CF06AC71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3574" y="3145111"/>
              <a:ext cx="1341157" cy="1335498"/>
            </a:xfrm>
            <a:prstGeom prst="rect">
              <a:avLst/>
            </a:prstGeom>
          </p:spPr>
        </p:pic>
      </p:grpSp>
      <p:pic>
        <p:nvPicPr>
          <p:cNvPr id="49" name="Picture 48" descr="Chart&#10;&#10;Description automatically generated">
            <a:extLst>
              <a:ext uri="{FF2B5EF4-FFF2-40B4-BE49-F238E27FC236}">
                <a16:creationId xmlns:a16="http://schemas.microsoft.com/office/drawing/2014/main" id="{0C8C2746-C343-384C-A0F4-F41B59428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52" y="3261991"/>
            <a:ext cx="2929491" cy="2227816"/>
          </a:xfrm>
          <a:prstGeom prst="rect">
            <a:avLst/>
          </a:prstGeom>
        </p:spPr>
      </p:pic>
      <p:pic>
        <p:nvPicPr>
          <p:cNvPr id="51" name="Picture 50" descr="Diagram&#10;&#10;Description automatically generated">
            <a:extLst>
              <a:ext uri="{FF2B5EF4-FFF2-40B4-BE49-F238E27FC236}">
                <a16:creationId xmlns:a16="http://schemas.microsoft.com/office/drawing/2014/main" id="{79AEF998-5355-9543-B1F0-581924C66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1" y="1016365"/>
            <a:ext cx="2948304" cy="2274407"/>
          </a:xfrm>
          <a:prstGeom prst="rect">
            <a:avLst/>
          </a:prstGeom>
        </p:spPr>
      </p:pic>
      <p:sp>
        <p:nvSpPr>
          <p:cNvPr id="52" name="Rechteck 25">
            <a:extLst>
              <a:ext uri="{FF2B5EF4-FFF2-40B4-BE49-F238E27FC236}">
                <a16:creationId xmlns:a16="http://schemas.microsoft.com/office/drawing/2014/main" id="{79223053-EF50-A84A-B1F2-E2BE0B6D3F45}"/>
              </a:ext>
            </a:extLst>
          </p:cNvPr>
          <p:cNvSpPr/>
          <p:nvPr/>
        </p:nvSpPr>
        <p:spPr>
          <a:xfrm>
            <a:off x="8460351" y="3723257"/>
            <a:ext cx="3551423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400" dirty="0">
                <a:cs typeface="Arial" panose="020B0604020202020204" pitchFamily="34" charset="0"/>
              </a:rPr>
              <a:t>Treatment with siRNA lowered all HBV markers, including HBx, but not intrahepatic cccDNA levels</a:t>
            </a:r>
          </a:p>
          <a:p>
            <a:endParaRPr lang="en-US" sz="1400" dirty="0">
              <a:cs typeface="Arial" panose="020B0604020202020204" pitchFamily="34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400" dirty="0">
                <a:cs typeface="Arial" panose="020B0604020202020204" pitchFamily="34" charset="0"/>
              </a:rPr>
              <a:t>RNAi treatment enabled reappearance of SMC5/6 complex and its recruitment onto the cccDNA and silencing</a:t>
            </a:r>
            <a:endParaRPr lang="de-DE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E1D7F19-88EA-0C42-9116-B81F216935AB}"/>
              </a:ext>
            </a:extLst>
          </p:cNvPr>
          <p:cNvSpPr/>
          <p:nvPr/>
        </p:nvSpPr>
        <p:spPr>
          <a:xfrm>
            <a:off x="1597957" y="6205006"/>
            <a:ext cx="93297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Dual MoA of siRNAs at single cell level: HBV RNA degradation + cccDNA transcriptional silencing</a:t>
            </a:r>
          </a:p>
        </p:txBody>
      </p:sp>
      <p:pic>
        <p:nvPicPr>
          <p:cNvPr id="54" name="Picture 53" descr="Text&#10;&#10;Description automatically generated">
            <a:extLst>
              <a:ext uri="{FF2B5EF4-FFF2-40B4-BE49-F238E27FC236}">
                <a16:creationId xmlns:a16="http://schemas.microsoft.com/office/drawing/2014/main" id="{8F74D458-26D4-E84B-B45F-B2CA9866C4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298" y="538540"/>
            <a:ext cx="2873165" cy="996153"/>
          </a:xfrm>
          <a:prstGeom prst="rect">
            <a:avLst/>
          </a:prstGeom>
        </p:spPr>
      </p:pic>
      <p:sp>
        <p:nvSpPr>
          <p:cNvPr id="55" name="Textfeld 4">
            <a:extLst>
              <a:ext uri="{FF2B5EF4-FFF2-40B4-BE49-F238E27FC236}">
                <a16:creationId xmlns:a16="http://schemas.microsoft.com/office/drawing/2014/main" id="{0836387D-4DF2-1949-A77E-90563B9A9C87}"/>
              </a:ext>
            </a:extLst>
          </p:cNvPr>
          <p:cNvSpPr txBox="1"/>
          <p:nvPr/>
        </p:nvSpPr>
        <p:spPr>
          <a:xfrm>
            <a:off x="4788076" y="57175"/>
            <a:ext cx="25212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Targeting HBx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</a:rPr>
              <a:t>RNA interference strategies</a:t>
            </a:r>
          </a:p>
        </p:txBody>
      </p:sp>
      <p:pic>
        <p:nvPicPr>
          <p:cNvPr id="57" name="Picture 56" descr="Logo, company name&#10;&#10;Description automatically generated">
            <a:extLst>
              <a:ext uri="{FF2B5EF4-FFF2-40B4-BE49-F238E27FC236}">
                <a16:creationId xmlns:a16="http://schemas.microsoft.com/office/drawing/2014/main" id="{09EC2E90-140E-3445-88DA-BA45027EC1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58" name="Image 3">
            <a:extLst>
              <a:ext uri="{FF2B5EF4-FFF2-40B4-BE49-F238E27FC236}">
                <a16:creationId xmlns:a16="http://schemas.microsoft.com/office/drawing/2014/main" id="{CE98222E-0CB7-844C-B828-940F3899C26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63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8">
            <a:extLst>
              <a:ext uri="{FF2B5EF4-FFF2-40B4-BE49-F238E27FC236}">
                <a16:creationId xmlns:a16="http://schemas.microsoft.com/office/drawing/2014/main" id="{8006C21B-D443-724A-B0C8-37085AED232E}"/>
              </a:ext>
            </a:extLst>
          </p:cNvPr>
          <p:cNvGrpSpPr>
            <a:grpSpLocks/>
          </p:cNvGrpSpPr>
          <p:nvPr/>
        </p:nvGrpSpPr>
        <p:grpSpPr bwMode="auto">
          <a:xfrm>
            <a:off x="3256045" y="3188491"/>
            <a:ext cx="2624271" cy="1921544"/>
            <a:chOff x="725970" y="2986233"/>
            <a:chExt cx="2187000" cy="1600966"/>
          </a:xfrm>
        </p:grpSpPr>
        <p:pic>
          <p:nvPicPr>
            <p:cNvPr id="23" name="Picture 166">
              <a:extLst>
                <a:ext uri="{FF2B5EF4-FFF2-40B4-BE49-F238E27FC236}">
                  <a16:creationId xmlns:a16="http://schemas.microsoft.com/office/drawing/2014/main" id="{016730D1-AADC-8647-A141-54F36D0C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70" y="3209475"/>
              <a:ext cx="1080000" cy="1154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67">
              <a:extLst>
                <a:ext uri="{FF2B5EF4-FFF2-40B4-BE49-F238E27FC236}">
                  <a16:creationId xmlns:a16="http://schemas.microsoft.com/office/drawing/2014/main" id="{FB01D4A5-190E-0943-B41C-4C6B2726C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970" y="2986233"/>
              <a:ext cx="1080000" cy="1600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ABFD8295-8194-1941-A8C0-094E08ED00B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08218" y="2314148"/>
            <a:ext cx="1079799" cy="725579"/>
            <a:chOff x="655661" y="1748261"/>
            <a:chExt cx="1373187" cy="921116"/>
          </a:xfrm>
        </p:grpSpPr>
        <p:pic>
          <p:nvPicPr>
            <p:cNvPr id="26" name="Picture 129" descr="hbvcycle">
              <a:extLst>
                <a:ext uri="{FF2B5EF4-FFF2-40B4-BE49-F238E27FC236}">
                  <a16:creationId xmlns:a16="http://schemas.microsoft.com/office/drawing/2014/main" id="{55A10508-73F7-E44F-B9F8-13804B768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774" y="1878488"/>
              <a:ext cx="252413" cy="204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30" descr="needle">
              <a:extLst>
                <a:ext uri="{FF2B5EF4-FFF2-40B4-BE49-F238E27FC236}">
                  <a16:creationId xmlns:a16="http://schemas.microsoft.com/office/drawing/2014/main" id="{23417A52-E93D-6746-9B58-F38DBEC787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4035">
              <a:off x="1277961" y="1748261"/>
              <a:ext cx="206375" cy="446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194">
              <a:extLst>
                <a:ext uri="{FF2B5EF4-FFF2-40B4-BE49-F238E27FC236}">
                  <a16:creationId xmlns:a16="http://schemas.microsoft.com/office/drawing/2014/main" id="{F56C1537-E4A3-2B4B-B10B-257DC07C43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661" y="2135764"/>
              <a:ext cx="1373187" cy="533613"/>
              <a:chOff x="2113" y="1352"/>
              <a:chExt cx="1022" cy="383"/>
            </a:xfrm>
          </p:grpSpPr>
          <p:pic>
            <p:nvPicPr>
              <p:cNvPr id="29" name="Picture 131" descr="Mouse_white">
                <a:extLst>
                  <a:ext uri="{FF2B5EF4-FFF2-40B4-BE49-F238E27FC236}">
                    <a16:creationId xmlns:a16="http://schemas.microsoft.com/office/drawing/2014/main" id="{4455171E-4734-9146-953A-94723F44C4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13" y="1352"/>
                <a:ext cx="1022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Group 132">
                <a:extLst>
                  <a:ext uri="{FF2B5EF4-FFF2-40B4-BE49-F238E27FC236}">
                    <a16:creationId xmlns:a16="http://schemas.microsoft.com/office/drawing/2014/main" id="{7DEA347E-DF09-9C40-99DB-E36A3C5C75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5" y="1423"/>
                <a:ext cx="193" cy="192"/>
                <a:chOff x="2101" y="4649"/>
                <a:chExt cx="165" cy="136"/>
              </a:xfrm>
            </p:grpSpPr>
            <p:pic>
              <p:nvPicPr>
                <p:cNvPr id="31" name="Picture 133" descr="liver">
                  <a:extLst>
                    <a:ext uri="{FF2B5EF4-FFF2-40B4-BE49-F238E27FC236}">
                      <a16:creationId xmlns:a16="http://schemas.microsoft.com/office/drawing/2014/main" id="{B09EC15D-BDA1-0340-B2E8-BC2AAF37D2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01" y="4649"/>
                  <a:ext cx="165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134" descr="liver">
                  <a:extLst>
                    <a:ext uri="{FF2B5EF4-FFF2-40B4-BE49-F238E27FC236}">
                      <a16:creationId xmlns:a16="http://schemas.microsoft.com/office/drawing/2014/main" id="{61C3E717-0ADC-744A-86DE-90B699CE80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183620">
                  <a:off x="2150" y="4644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135" descr="liver">
                  <a:extLst>
                    <a:ext uri="{FF2B5EF4-FFF2-40B4-BE49-F238E27FC236}">
                      <a16:creationId xmlns:a16="http://schemas.microsoft.com/office/drawing/2014/main" id="{F2205B67-713E-794F-8D8F-487D7E2F49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6055291">
                  <a:off x="2165" y="4689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136" descr="liver">
                  <a:extLst>
                    <a:ext uri="{FF2B5EF4-FFF2-40B4-BE49-F238E27FC236}">
                      <a16:creationId xmlns:a16="http://schemas.microsoft.com/office/drawing/2014/main" id="{159745C4-4F49-6743-82B9-BDA5456E0C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21436">
                  <a:off x="2120" y="4689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35" name="Group 9">
            <a:extLst>
              <a:ext uri="{FF2B5EF4-FFF2-40B4-BE49-F238E27FC236}">
                <a16:creationId xmlns:a16="http://schemas.microsoft.com/office/drawing/2014/main" id="{38B38551-21B8-934C-907A-0AD9978A707A}"/>
              </a:ext>
            </a:extLst>
          </p:cNvPr>
          <p:cNvGrpSpPr>
            <a:grpSpLocks/>
          </p:cNvGrpSpPr>
          <p:nvPr/>
        </p:nvGrpSpPr>
        <p:grpSpPr bwMode="auto">
          <a:xfrm>
            <a:off x="6356930" y="3114037"/>
            <a:ext cx="2766524" cy="1910119"/>
            <a:chOff x="654867" y="4587199"/>
            <a:chExt cx="2305303" cy="1593000"/>
          </a:xfrm>
        </p:grpSpPr>
        <p:grpSp>
          <p:nvGrpSpPr>
            <p:cNvPr id="36" name="Group 171">
              <a:extLst>
                <a:ext uri="{FF2B5EF4-FFF2-40B4-BE49-F238E27FC236}">
                  <a16:creationId xmlns:a16="http://schemas.microsoft.com/office/drawing/2014/main" id="{FA1BC21B-394B-0C47-BE2A-6347BB19F54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4867" y="4587199"/>
              <a:ext cx="1080000" cy="1593000"/>
              <a:chOff x="4648200" y="4191000"/>
              <a:chExt cx="1524000" cy="2247900"/>
            </a:xfrm>
          </p:grpSpPr>
          <p:pic>
            <p:nvPicPr>
              <p:cNvPr id="38" name="Picture 169">
                <a:extLst>
                  <a:ext uri="{FF2B5EF4-FFF2-40B4-BE49-F238E27FC236}">
                    <a16:creationId xmlns:a16="http://schemas.microsoft.com/office/drawing/2014/main" id="{5BB3B51A-A504-4C40-96D3-977A560D5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200" y="4267200"/>
                <a:ext cx="1485900" cy="2171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Rectangle 170">
                <a:extLst>
                  <a:ext uri="{FF2B5EF4-FFF2-40B4-BE49-F238E27FC236}">
                    <a16:creationId xmlns:a16="http://schemas.microsoft.com/office/drawing/2014/main" id="{CBCFCE86-CF95-D948-BDA0-3138A1D86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0" y="4191000"/>
                <a:ext cx="609600" cy="152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159"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37" name="Picture 172">
              <a:extLst>
                <a:ext uri="{FF2B5EF4-FFF2-40B4-BE49-F238E27FC236}">
                  <a16:creationId xmlns:a16="http://schemas.microsoft.com/office/drawing/2014/main" id="{332DB9A3-6703-0348-BA98-A29E9F0D3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0170" y="4857263"/>
              <a:ext cx="1080000" cy="1310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Text Box 128">
            <a:extLst>
              <a:ext uri="{FF2B5EF4-FFF2-40B4-BE49-F238E27FC236}">
                <a16:creationId xmlns:a16="http://schemas.microsoft.com/office/drawing/2014/main" id="{0E8904A8-89FD-774E-8EED-EA64AC0A4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26" y="2294338"/>
            <a:ext cx="1756564" cy="701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320" b="1" i="1" dirty="0">
                <a:solidFill>
                  <a:srgbClr val="0D0D0D"/>
                </a:solidFill>
                <a:latin typeface="Arial"/>
                <a:cs typeface="Arial"/>
              </a:rPr>
              <a:t>In vivo</a:t>
            </a:r>
          </a:p>
          <a:p>
            <a:pPr algn="ctr" eaLnBrk="1" hangingPunct="1">
              <a:defRPr/>
            </a:pPr>
            <a:r>
              <a:rPr lang="en-US" altLang="en-US" sz="1320" b="1" dirty="0">
                <a:solidFill>
                  <a:srgbClr val="0D0D0D"/>
                </a:solidFill>
                <a:latin typeface="Arial"/>
                <a:cs typeface="Arial"/>
              </a:rPr>
              <a:t>HBV infection</a:t>
            </a:r>
          </a:p>
          <a:p>
            <a:pPr algn="r" eaLnBrk="1" hangingPunct="1">
              <a:defRPr/>
            </a:pPr>
            <a:r>
              <a:rPr lang="fr-FR" sz="1320" i="1" dirty="0" err="1">
                <a:latin typeface="Arial" charset="0"/>
                <a:cs typeface="Arial" charset="0"/>
              </a:rPr>
              <a:t>Belloni</a:t>
            </a:r>
            <a:r>
              <a:rPr lang="fr-FR" sz="1320" i="1" dirty="0">
                <a:latin typeface="Arial" charset="0"/>
                <a:cs typeface="Arial" charset="0"/>
              </a:rPr>
              <a:t>, 2012</a:t>
            </a:r>
          </a:p>
        </p:txBody>
      </p:sp>
      <p:sp>
        <p:nvSpPr>
          <p:cNvPr id="41" name="ZoneTexte 17">
            <a:extLst>
              <a:ext uri="{FF2B5EF4-FFF2-40B4-BE49-F238E27FC236}">
                <a16:creationId xmlns:a16="http://schemas.microsoft.com/office/drawing/2014/main" id="{073E7697-5F0F-E043-8A0D-0AE3CF387BD7}"/>
              </a:ext>
            </a:extLst>
          </p:cNvPr>
          <p:cNvSpPr txBox="1"/>
          <p:nvPr/>
        </p:nvSpPr>
        <p:spPr>
          <a:xfrm>
            <a:off x="10131113" y="3186257"/>
            <a:ext cx="1840279" cy="701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320" b="1" dirty="0">
                <a:latin typeface="Arial"/>
                <a:cs typeface="Arial"/>
              </a:rPr>
              <a:t>DHBV </a:t>
            </a:r>
          </a:p>
          <a:p>
            <a:pPr algn="ctr">
              <a:defRPr/>
            </a:pPr>
            <a:r>
              <a:rPr lang="fr-FR" sz="1320" b="1" dirty="0" err="1">
                <a:latin typeface="Arial"/>
                <a:cs typeface="Arial"/>
              </a:rPr>
              <a:t>Tet</a:t>
            </a:r>
            <a:r>
              <a:rPr lang="fr-FR" sz="1320" b="1" dirty="0">
                <a:latin typeface="Arial"/>
                <a:cs typeface="Arial"/>
              </a:rPr>
              <a:t>-on </a:t>
            </a:r>
            <a:r>
              <a:rPr lang="fr-FR" sz="1320" b="1" dirty="0" err="1">
                <a:latin typeface="Arial"/>
                <a:cs typeface="Arial"/>
              </a:rPr>
              <a:t>cell</a:t>
            </a:r>
            <a:r>
              <a:rPr lang="fr-FR" sz="1320" b="1" dirty="0">
                <a:latin typeface="Arial"/>
                <a:cs typeface="Arial"/>
              </a:rPr>
              <a:t> line</a:t>
            </a:r>
          </a:p>
          <a:p>
            <a:pPr algn="r">
              <a:defRPr/>
            </a:pPr>
            <a:r>
              <a:rPr lang="en-US" sz="1320" i="1" dirty="0">
                <a:latin typeface="Arial" charset="0"/>
                <a:cs typeface="Arial" charset="0"/>
              </a:rPr>
              <a:t>Liu, 2013</a:t>
            </a:r>
          </a:p>
        </p:txBody>
      </p:sp>
      <p:pic>
        <p:nvPicPr>
          <p:cNvPr id="42" name="Picture 67">
            <a:extLst>
              <a:ext uri="{FF2B5EF4-FFF2-40B4-BE49-F238E27FC236}">
                <a16:creationId xmlns:a16="http://schemas.microsoft.com/office/drawing/2014/main" id="{B6765971-5361-B042-9C7D-8CF680A149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231" y="3306231"/>
            <a:ext cx="636835" cy="54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ZoneTexte 14">
            <a:extLst>
              <a:ext uri="{FF2B5EF4-FFF2-40B4-BE49-F238E27FC236}">
                <a16:creationId xmlns:a16="http://schemas.microsoft.com/office/drawing/2014/main" id="{7339F973-499B-5543-9800-B8124DBD8F96}"/>
              </a:ext>
            </a:extLst>
          </p:cNvPr>
          <p:cNvSpPr txBox="1"/>
          <p:nvPr/>
        </p:nvSpPr>
        <p:spPr>
          <a:xfrm>
            <a:off x="10130824" y="4047761"/>
            <a:ext cx="2045753" cy="701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320" b="1" dirty="0">
                <a:latin typeface="Arial"/>
                <a:cs typeface="Arial"/>
              </a:rPr>
              <a:t>HBV-</a:t>
            </a:r>
            <a:r>
              <a:rPr lang="fr-FR" sz="1320" b="1" dirty="0" err="1">
                <a:latin typeface="Arial"/>
                <a:cs typeface="Arial"/>
              </a:rPr>
              <a:t>infected</a:t>
            </a:r>
            <a:r>
              <a:rPr lang="fr-FR" sz="1320" b="1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fr-FR" sz="1320" b="1" dirty="0">
                <a:latin typeface="Arial"/>
                <a:cs typeface="Arial"/>
              </a:rPr>
              <a:t>HepG2-NTCP</a:t>
            </a:r>
          </a:p>
          <a:p>
            <a:pPr algn="r">
              <a:defRPr/>
            </a:pPr>
            <a:r>
              <a:rPr lang="fr-FR" sz="1320" b="1" dirty="0">
                <a:latin typeface="Arial"/>
                <a:cs typeface="Arial"/>
              </a:rPr>
              <a:t> </a:t>
            </a:r>
            <a:r>
              <a:rPr lang="en-US" sz="1320" i="1" dirty="0" err="1">
                <a:latin typeface="Arial" charset="0"/>
                <a:cs typeface="Arial" charset="0"/>
              </a:rPr>
              <a:t>Tropberger</a:t>
            </a:r>
            <a:r>
              <a:rPr lang="en-US" sz="1320" i="1" dirty="0">
                <a:latin typeface="Arial" charset="0"/>
                <a:cs typeface="Arial" charset="0"/>
              </a:rPr>
              <a:t>, 2015</a:t>
            </a:r>
          </a:p>
        </p:txBody>
      </p:sp>
      <p:pic>
        <p:nvPicPr>
          <p:cNvPr id="44" name="Picture 68">
            <a:extLst>
              <a:ext uri="{FF2B5EF4-FFF2-40B4-BE49-F238E27FC236}">
                <a16:creationId xmlns:a16="http://schemas.microsoft.com/office/drawing/2014/main" id="{5AB30DB1-9D17-A744-B80E-05D442CC0E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972" y="4174312"/>
            <a:ext cx="637976" cy="54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11">
            <a:extLst>
              <a:ext uri="{FF2B5EF4-FFF2-40B4-BE49-F238E27FC236}">
                <a16:creationId xmlns:a16="http://schemas.microsoft.com/office/drawing/2014/main" id="{8F8DE794-C618-C44C-93B9-77B4168C0A13}"/>
              </a:ext>
            </a:extLst>
          </p:cNvPr>
          <p:cNvSpPr txBox="1"/>
          <p:nvPr/>
        </p:nvSpPr>
        <p:spPr>
          <a:xfrm>
            <a:off x="3111329" y="682385"/>
            <a:ext cx="6261683" cy="9787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40" b="1" dirty="0">
                <a:latin typeface="Arial"/>
                <a:cs typeface="Arial"/>
              </a:rPr>
              <a:t>Alpha-IFN:</a:t>
            </a:r>
          </a:p>
          <a:p>
            <a:pPr marL="342778" indent="-342778">
              <a:buFont typeface="Arial"/>
              <a:buChar char="•"/>
              <a:defRPr/>
            </a:pPr>
            <a:r>
              <a:rPr lang="en-US" sz="1440" b="1" dirty="0">
                <a:latin typeface="Arial"/>
                <a:cs typeface="Arial"/>
              </a:rPr>
              <a:t>inhibits </a:t>
            </a:r>
            <a:r>
              <a:rPr lang="en-US" sz="1440" b="1" dirty="0" err="1">
                <a:latin typeface="Arial"/>
                <a:cs typeface="Arial"/>
              </a:rPr>
              <a:t>cccDNA</a:t>
            </a:r>
            <a:r>
              <a:rPr lang="en-US" sz="1440" b="1" dirty="0">
                <a:latin typeface="Arial"/>
                <a:cs typeface="Arial"/>
              </a:rPr>
              <a:t> transcription (no reduction in </a:t>
            </a:r>
            <a:r>
              <a:rPr lang="en-US" sz="1440" b="1" dirty="0" err="1">
                <a:latin typeface="Arial"/>
                <a:cs typeface="Arial"/>
              </a:rPr>
              <a:t>cccDNA</a:t>
            </a:r>
            <a:r>
              <a:rPr lang="en-US" sz="1440" b="1" dirty="0">
                <a:latin typeface="Arial"/>
                <a:cs typeface="Arial"/>
              </a:rPr>
              <a:t> levels)</a:t>
            </a:r>
          </a:p>
          <a:p>
            <a:pPr marL="342778" indent="-342778">
              <a:buFont typeface="Arial"/>
              <a:buChar char="•"/>
              <a:defRPr/>
            </a:pPr>
            <a:r>
              <a:rPr lang="en-US" sz="1440" b="1" dirty="0">
                <a:latin typeface="Arial"/>
                <a:cs typeface="Arial"/>
              </a:rPr>
              <a:t>reduces the acetylation of </a:t>
            </a:r>
            <a:r>
              <a:rPr lang="en-US" sz="1440" b="1" dirty="0" err="1">
                <a:latin typeface="Arial"/>
                <a:cs typeface="Arial"/>
              </a:rPr>
              <a:t>cccDNA</a:t>
            </a:r>
            <a:r>
              <a:rPr lang="en-US" sz="1440" b="1" dirty="0">
                <a:latin typeface="Arial"/>
                <a:cs typeface="Arial"/>
              </a:rPr>
              <a:t>-bound histones</a:t>
            </a:r>
          </a:p>
          <a:p>
            <a:pPr marL="342778" indent="-342778">
              <a:buFont typeface="Arial"/>
              <a:buChar char="•"/>
              <a:defRPr/>
            </a:pPr>
            <a:r>
              <a:rPr lang="en-US" sz="1440" b="1" dirty="0">
                <a:latin typeface="Arial"/>
                <a:cs typeface="Arial"/>
              </a:rPr>
              <a:t>modulates cccDNA chromatin accessibility </a:t>
            </a:r>
          </a:p>
        </p:txBody>
      </p:sp>
      <p:sp>
        <p:nvSpPr>
          <p:cNvPr id="48" name="Textfeld 173">
            <a:extLst>
              <a:ext uri="{FF2B5EF4-FFF2-40B4-BE49-F238E27FC236}">
                <a16:creationId xmlns:a16="http://schemas.microsoft.com/office/drawing/2014/main" id="{979D68C3-6F73-F647-95D0-806D9D4C2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245" y="790981"/>
            <a:ext cx="2449928" cy="5355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FR" sz="1440" b="1"/>
              <a:t>IFN</a:t>
            </a:r>
            <a:r>
              <a:rPr lang="en-FR" sz="1440" b="1">
                <a:latin typeface="Symbol" pitchFamily="2" charset="2"/>
              </a:rPr>
              <a:t>a/l </a:t>
            </a:r>
          </a:p>
          <a:p>
            <a:pPr algn="ctr"/>
            <a:r>
              <a:rPr lang="en-FR" sz="1440" b="1"/>
              <a:t>as the first HBV epidrug</a:t>
            </a:r>
            <a:endParaRPr lang="en-FR" sz="1440" b="1">
              <a:latin typeface="Symbol" pitchFamily="2" charset="2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63BE213-5B45-124F-9351-EF13DE620AB6}"/>
              </a:ext>
            </a:extLst>
          </p:cNvPr>
          <p:cNvSpPr/>
          <p:nvPr/>
        </p:nvSpPr>
        <p:spPr>
          <a:xfrm>
            <a:off x="2435479" y="142282"/>
            <a:ext cx="7321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cccDNA activity can be epigenetically modulated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AE594-37BA-ED49-968E-2B4ED22A0AD0}"/>
              </a:ext>
            </a:extLst>
          </p:cNvPr>
          <p:cNvSpPr/>
          <p:nvPr/>
        </p:nvSpPr>
        <p:spPr>
          <a:xfrm>
            <a:off x="3759298" y="5295525"/>
            <a:ext cx="362173" cy="27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grpSp>
        <p:nvGrpSpPr>
          <p:cNvPr id="53" name="Gruppieren 33">
            <a:extLst>
              <a:ext uri="{FF2B5EF4-FFF2-40B4-BE49-F238E27FC236}">
                <a16:creationId xmlns:a16="http://schemas.microsoft.com/office/drawing/2014/main" id="{CA8D2BE3-15EC-DE4A-8180-962D963BEBC0}"/>
              </a:ext>
            </a:extLst>
          </p:cNvPr>
          <p:cNvGrpSpPr>
            <a:grpSpLocks/>
          </p:cNvGrpSpPr>
          <p:nvPr/>
        </p:nvGrpSpPr>
        <p:grpSpPr bwMode="auto">
          <a:xfrm>
            <a:off x="237706" y="3114036"/>
            <a:ext cx="2945108" cy="2028181"/>
            <a:chOff x="875692" y="4237790"/>
            <a:chExt cx="3303497" cy="2253440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7530F73-92EA-1C46-878F-4115ABFA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92" y="4237790"/>
              <a:ext cx="3303497" cy="225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feld 49">
              <a:extLst>
                <a:ext uri="{FF2B5EF4-FFF2-40B4-BE49-F238E27FC236}">
                  <a16:creationId xmlns:a16="http://schemas.microsoft.com/office/drawing/2014/main" id="{34811991-7AC1-C34F-A8C5-F9041BA47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01" y="4866005"/>
              <a:ext cx="867031" cy="393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700" b="1" dirty="0">
                  <a:solidFill>
                    <a:srgbClr val="FF0000"/>
                  </a:solidFill>
                </a:rPr>
                <a:t>+ IFN</a:t>
              </a:r>
              <a:r>
                <a:rPr lang="el-GR" altLang="de-DE" sz="1700" b="1" dirty="0">
                  <a:solidFill>
                    <a:srgbClr val="FF0000"/>
                  </a:solidFill>
                </a:rPr>
                <a:t>α</a:t>
              </a:r>
              <a:endParaRPr lang="de-DE" altLang="de-DE" sz="1700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Gewitterblitz 36">
              <a:extLst>
                <a:ext uri="{FF2B5EF4-FFF2-40B4-BE49-F238E27FC236}">
                  <a16:creationId xmlns:a16="http://schemas.microsoft.com/office/drawing/2014/main" id="{5B3C10BA-87F0-CF41-8769-0051340E80AB}"/>
                </a:ext>
              </a:extLst>
            </p:cNvPr>
            <p:cNvSpPr/>
            <p:nvPr/>
          </p:nvSpPr>
          <p:spPr>
            <a:xfrm rot="10360145">
              <a:off x="1414930" y="4794535"/>
              <a:ext cx="235837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7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57" name="Gewitterblitz 37">
              <a:extLst>
                <a:ext uri="{FF2B5EF4-FFF2-40B4-BE49-F238E27FC236}">
                  <a16:creationId xmlns:a16="http://schemas.microsoft.com/office/drawing/2014/main" id="{653E8CE3-4504-CE43-B03F-6DFCA21D972E}"/>
                </a:ext>
              </a:extLst>
            </p:cNvPr>
            <p:cNvSpPr/>
            <p:nvPr/>
          </p:nvSpPr>
          <p:spPr>
            <a:xfrm>
              <a:off x="1648363" y="5213914"/>
              <a:ext cx="235836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7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pic>
        <p:nvPicPr>
          <p:cNvPr id="46" name="Picture 45" descr="Logo, company name&#10;&#10;Description automatically generated">
            <a:extLst>
              <a:ext uri="{FF2B5EF4-FFF2-40B4-BE49-F238E27FC236}">
                <a16:creationId xmlns:a16="http://schemas.microsoft.com/office/drawing/2014/main" id="{623FCC30-DFAF-1B4E-A62D-5DF10D5C19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47" name="Image 3">
            <a:extLst>
              <a:ext uri="{FF2B5EF4-FFF2-40B4-BE49-F238E27FC236}">
                <a16:creationId xmlns:a16="http://schemas.microsoft.com/office/drawing/2014/main" id="{A6CF68AE-2A68-2B49-B7D0-9CEAE82DC2D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6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2654046" y="14258"/>
            <a:ext cx="6779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grpSp>
        <p:nvGrpSpPr>
          <p:cNvPr id="4" name="Gruppieren 33">
            <a:extLst>
              <a:ext uri="{FF2B5EF4-FFF2-40B4-BE49-F238E27FC236}">
                <a16:creationId xmlns:a16="http://schemas.microsoft.com/office/drawing/2014/main" id="{514D7483-2122-BA42-9852-4A2D37B0A24E}"/>
              </a:ext>
            </a:extLst>
          </p:cNvPr>
          <p:cNvGrpSpPr>
            <a:grpSpLocks/>
          </p:cNvGrpSpPr>
          <p:nvPr/>
        </p:nvGrpSpPr>
        <p:grpSpPr bwMode="auto">
          <a:xfrm>
            <a:off x="338287" y="966648"/>
            <a:ext cx="2945108" cy="2028181"/>
            <a:chOff x="874371" y="4223333"/>
            <a:chExt cx="3303497" cy="22534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DA40D0-ABB3-394F-BA87-6176F2257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371" y="4223333"/>
              <a:ext cx="3303497" cy="225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49">
              <a:extLst>
                <a:ext uri="{FF2B5EF4-FFF2-40B4-BE49-F238E27FC236}">
                  <a16:creationId xmlns:a16="http://schemas.microsoft.com/office/drawing/2014/main" id="{4A7045E3-782B-BF40-A31C-510131ED8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00" y="4866005"/>
              <a:ext cx="867031" cy="393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700" b="1" dirty="0">
                  <a:solidFill>
                    <a:srgbClr val="FF0000"/>
                  </a:solidFill>
                </a:rPr>
                <a:t>+ IFN</a:t>
              </a:r>
              <a:r>
                <a:rPr lang="el-GR" altLang="de-DE" sz="1700" b="1" dirty="0">
                  <a:solidFill>
                    <a:srgbClr val="FF0000"/>
                  </a:solidFill>
                </a:rPr>
                <a:t>α</a:t>
              </a:r>
              <a:endParaRPr lang="de-DE" altLang="de-DE" sz="17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Gewitterblitz 36">
              <a:extLst>
                <a:ext uri="{FF2B5EF4-FFF2-40B4-BE49-F238E27FC236}">
                  <a16:creationId xmlns:a16="http://schemas.microsoft.com/office/drawing/2014/main" id="{608ED2EB-B177-2F41-BCE3-CB3752E7E6DE}"/>
                </a:ext>
              </a:extLst>
            </p:cNvPr>
            <p:cNvSpPr/>
            <p:nvPr/>
          </p:nvSpPr>
          <p:spPr>
            <a:xfrm rot="10360145">
              <a:off x="1414930" y="4794535"/>
              <a:ext cx="235837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7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8" name="Gewitterblitz 37">
              <a:extLst>
                <a:ext uri="{FF2B5EF4-FFF2-40B4-BE49-F238E27FC236}">
                  <a16:creationId xmlns:a16="http://schemas.microsoft.com/office/drawing/2014/main" id="{A2773A4D-F062-EA4F-B1F2-96E2634E5AC6}"/>
                </a:ext>
              </a:extLst>
            </p:cNvPr>
            <p:cNvSpPr/>
            <p:nvPr/>
          </p:nvSpPr>
          <p:spPr>
            <a:xfrm>
              <a:off x="1648363" y="5213914"/>
              <a:ext cx="235836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647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sp>
        <p:nvSpPr>
          <p:cNvPr id="26" name="Rechteck 52">
            <a:extLst>
              <a:ext uri="{FF2B5EF4-FFF2-40B4-BE49-F238E27FC236}">
                <a16:creationId xmlns:a16="http://schemas.microsoft.com/office/drawing/2014/main" id="{9F4314B1-8596-5C40-88F5-C0E005FE28B3}"/>
              </a:ext>
            </a:extLst>
          </p:cNvPr>
          <p:cNvSpPr/>
          <p:nvPr/>
        </p:nvSpPr>
        <p:spPr>
          <a:xfrm>
            <a:off x="7619643" y="2359994"/>
            <a:ext cx="3544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pgRNA</a:t>
            </a:r>
            <a:r>
              <a:rPr lang="en-US" alt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is reduced by peg-IFN</a:t>
            </a:r>
            <a:r>
              <a:rPr lang="el-GR" alt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treatment in liver &amp; blood</a:t>
            </a:r>
            <a:endParaRPr lang="de-DE" alt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Grafik 53">
            <a:extLst>
              <a:ext uri="{FF2B5EF4-FFF2-40B4-BE49-F238E27FC236}">
                <a16:creationId xmlns:a16="http://schemas.microsoft.com/office/drawing/2014/main" id="{081999C1-9DE9-034D-8671-BD6109130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16010" y="1692274"/>
            <a:ext cx="1501699" cy="2969935"/>
          </a:xfrm>
          <a:prstGeom prst="rect">
            <a:avLst/>
          </a:prstGeom>
        </p:spPr>
      </p:pic>
      <p:sp>
        <p:nvSpPr>
          <p:cNvPr id="28" name="Textfeld 54">
            <a:extLst>
              <a:ext uri="{FF2B5EF4-FFF2-40B4-BE49-F238E27FC236}">
                <a16:creationId xmlns:a16="http://schemas.microsoft.com/office/drawing/2014/main" id="{AF5F79A9-6165-AC4A-A932-9BB91FAB53BA}"/>
              </a:ext>
            </a:extLst>
          </p:cNvPr>
          <p:cNvSpPr txBox="1"/>
          <p:nvPr/>
        </p:nvSpPr>
        <p:spPr>
          <a:xfrm>
            <a:off x="5083120" y="2189625"/>
            <a:ext cx="91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cs typeface="Arial" panose="020B0604020202020204" pitchFamily="34" charset="0"/>
              </a:rPr>
              <a:t>HBV RNAs</a:t>
            </a:r>
          </a:p>
        </p:txBody>
      </p:sp>
      <p:grpSp>
        <p:nvGrpSpPr>
          <p:cNvPr id="29" name="Gruppieren 55">
            <a:extLst>
              <a:ext uri="{FF2B5EF4-FFF2-40B4-BE49-F238E27FC236}">
                <a16:creationId xmlns:a16="http://schemas.microsoft.com/office/drawing/2014/main" id="{6617CBC0-1369-B447-B278-82E580B4526D}"/>
              </a:ext>
            </a:extLst>
          </p:cNvPr>
          <p:cNvGrpSpPr>
            <a:grpSpLocks noChangeAspect="1"/>
          </p:cNvGrpSpPr>
          <p:nvPr/>
        </p:nvGrpSpPr>
        <p:grpSpPr>
          <a:xfrm>
            <a:off x="4937073" y="2183135"/>
            <a:ext cx="214168" cy="182675"/>
            <a:chOff x="540010" y="606387"/>
            <a:chExt cx="207164" cy="198401"/>
          </a:xfrm>
        </p:grpSpPr>
        <p:sp>
          <p:nvSpPr>
            <p:cNvPr id="35" name="Ellipse 59">
              <a:extLst>
                <a:ext uri="{FF2B5EF4-FFF2-40B4-BE49-F238E27FC236}">
                  <a16:creationId xmlns:a16="http://schemas.microsoft.com/office/drawing/2014/main" id="{0DC253C8-4C98-7A4C-B224-0834572E6989}"/>
                </a:ext>
              </a:extLst>
            </p:cNvPr>
            <p:cNvSpPr>
              <a:spLocks/>
            </p:cNvSpPr>
            <p:nvPr/>
          </p:nvSpPr>
          <p:spPr>
            <a:xfrm>
              <a:off x="562916" y="63221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" name="Ellipse 60">
              <a:extLst>
                <a:ext uri="{FF2B5EF4-FFF2-40B4-BE49-F238E27FC236}">
                  <a16:creationId xmlns:a16="http://schemas.microsoft.com/office/drawing/2014/main" id="{A0BBBAC4-2FD3-6541-955F-03568FB08E46}"/>
                </a:ext>
              </a:extLst>
            </p:cNvPr>
            <p:cNvSpPr>
              <a:spLocks/>
            </p:cNvSpPr>
            <p:nvPr/>
          </p:nvSpPr>
          <p:spPr>
            <a:xfrm>
              <a:off x="641382" y="60638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7" name="Ellipse 61">
              <a:extLst>
                <a:ext uri="{FF2B5EF4-FFF2-40B4-BE49-F238E27FC236}">
                  <a16:creationId xmlns:a16="http://schemas.microsoft.com/office/drawing/2014/main" id="{0604F4C2-5AB3-4140-AA4A-7B4F10615A5E}"/>
                </a:ext>
              </a:extLst>
            </p:cNvPr>
            <p:cNvSpPr>
              <a:spLocks/>
            </p:cNvSpPr>
            <p:nvPr/>
          </p:nvSpPr>
          <p:spPr>
            <a:xfrm>
              <a:off x="634505" y="69626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" name="Ellipse 62">
              <a:extLst>
                <a:ext uri="{FF2B5EF4-FFF2-40B4-BE49-F238E27FC236}">
                  <a16:creationId xmlns:a16="http://schemas.microsoft.com/office/drawing/2014/main" id="{3FA1A479-037A-7E4E-98FF-735E8124595B}"/>
                </a:ext>
              </a:extLst>
            </p:cNvPr>
            <p:cNvSpPr>
              <a:spLocks/>
            </p:cNvSpPr>
            <p:nvPr/>
          </p:nvSpPr>
          <p:spPr>
            <a:xfrm>
              <a:off x="670046" y="63352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Ellipse 63">
              <a:extLst>
                <a:ext uri="{FF2B5EF4-FFF2-40B4-BE49-F238E27FC236}">
                  <a16:creationId xmlns:a16="http://schemas.microsoft.com/office/drawing/2014/main" id="{8F1B1A12-C6D8-A247-8684-06678D7F96DF}"/>
                </a:ext>
              </a:extLst>
            </p:cNvPr>
            <p:cNvSpPr>
              <a:spLocks/>
            </p:cNvSpPr>
            <p:nvPr/>
          </p:nvSpPr>
          <p:spPr>
            <a:xfrm>
              <a:off x="540010" y="673040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0" name="Ellipse 64">
              <a:extLst>
                <a:ext uri="{FF2B5EF4-FFF2-40B4-BE49-F238E27FC236}">
                  <a16:creationId xmlns:a16="http://schemas.microsoft.com/office/drawing/2014/main" id="{453D9FE0-B3BF-A14D-8FFD-BCFA8E8CF9BC}"/>
                </a:ext>
              </a:extLst>
            </p:cNvPr>
            <p:cNvSpPr>
              <a:spLocks/>
            </p:cNvSpPr>
            <p:nvPr/>
          </p:nvSpPr>
          <p:spPr>
            <a:xfrm>
              <a:off x="637045" y="65439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1" name="Ellipse 65">
              <a:extLst>
                <a:ext uri="{FF2B5EF4-FFF2-40B4-BE49-F238E27FC236}">
                  <a16:creationId xmlns:a16="http://schemas.microsoft.com/office/drawing/2014/main" id="{4F14E218-9894-5045-A7D0-D33D2ABCF106}"/>
                </a:ext>
              </a:extLst>
            </p:cNvPr>
            <p:cNvSpPr>
              <a:spLocks/>
            </p:cNvSpPr>
            <p:nvPr/>
          </p:nvSpPr>
          <p:spPr>
            <a:xfrm>
              <a:off x="558010" y="72188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" name="Ellipse 66">
              <a:extLst>
                <a:ext uri="{FF2B5EF4-FFF2-40B4-BE49-F238E27FC236}">
                  <a16:creationId xmlns:a16="http://schemas.microsoft.com/office/drawing/2014/main" id="{BB0D0825-B96C-4C42-A2CC-F2860CC98967}"/>
                </a:ext>
              </a:extLst>
            </p:cNvPr>
            <p:cNvSpPr>
              <a:spLocks/>
            </p:cNvSpPr>
            <p:nvPr/>
          </p:nvSpPr>
          <p:spPr>
            <a:xfrm>
              <a:off x="637045" y="753372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Ellipse 67">
              <a:extLst>
                <a:ext uri="{FF2B5EF4-FFF2-40B4-BE49-F238E27FC236}">
                  <a16:creationId xmlns:a16="http://schemas.microsoft.com/office/drawing/2014/main" id="{07BA1632-9C05-294D-9EED-31774F57B423}"/>
                </a:ext>
              </a:extLst>
            </p:cNvPr>
            <p:cNvSpPr>
              <a:spLocks/>
            </p:cNvSpPr>
            <p:nvPr/>
          </p:nvSpPr>
          <p:spPr>
            <a:xfrm>
              <a:off x="640942" y="768787"/>
              <a:ext cx="36000" cy="3600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4" name="Ellipse 68">
              <a:extLst>
                <a:ext uri="{FF2B5EF4-FFF2-40B4-BE49-F238E27FC236}">
                  <a16:creationId xmlns:a16="http://schemas.microsoft.com/office/drawing/2014/main" id="{057DC353-9DA8-404C-9654-BAA479701528}"/>
                </a:ext>
              </a:extLst>
            </p:cNvPr>
            <p:cNvSpPr>
              <a:spLocks/>
            </p:cNvSpPr>
            <p:nvPr/>
          </p:nvSpPr>
          <p:spPr>
            <a:xfrm>
              <a:off x="593078" y="70929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5" name="Ellipse 69">
              <a:extLst>
                <a:ext uri="{FF2B5EF4-FFF2-40B4-BE49-F238E27FC236}">
                  <a16:creationId xmlns:a16="http://schemas.microsoft.com/office/drawing/2014/main" id="{1BEC2788-F486-D84B-A617-DBB6CB61DC19}"/>
                </a:ext>
              </a:extLst>
            </p:cNvPr>
            <p:cNvSpPr>
              <a:spLocks/>
            </p:cNvSpPr>
            <p:nvPr/>
          </p:nvSpPr>
          <p:spPr>
            <a:xfrm>
              <a:off x="693728" y="734951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6" name="Ellipse 70">
              <a:extLst>
                <a:ext uri="{FF2B5EF4-FFF2-40B4-BE49-F238E27FC236}">
                  <a16:creationId xmlns:a16="http://schemas.microsoft.com/office/drawing/2014/main" id="{6F244934-9E55-6E42-BA19-3C8E7DDC2311}"/>
                </a:ext>
              </a:extLst>
            </p:cNvPr>
            <p:cNvSpPr>
              <a:spLocks/>
            </p:cNvSpPr>
            <p:nvPr/>
          </p:nvSpPr>
          <p:spPr>
            <a:xfrm>
              <a:off x="676106" y="68669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7" name="Ellipse 71">
              <a:extLst>
                <a:ext uri="{FF2B5EF4-FFF2-40B4-BE49-F238E27FC236}">
                  <a16:creationId xmlns:a16="http://schemas.microsoft.com/office/drawing/2014/main" id="{0DBF4507-1642-F044-A260-724D6646006A}"/>
                </a:ext>
              </a:extLst>
            </p:cNvPr>
            <p:cNvSpPr>
              <a:spLocks/>
            </p:cNvSpPr>
            <p:nvPr/>
          </p:nvSpPr>
          <p:spPr>
            <a:xfrm>
              <a:off x="663971" y="72729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8" name="Ellipse 72">
              <a:extLst>
                <a:ext uri="{FF2B5EF4-FFF2-40B4-BE49-F238E27FC236}">
                  <a16:creationId xmlns:a16="http://schemas.microsoft.com/office/drawing/2014/main" id="{175E7F7E-1FF2-E244-88DF-21402D041748}"/>
                </a:ext>
              </a:extLst>
            </p:cNvPr>
            <p:cNvSpPr>
              <a:spLocks/>
            </p:cNvSpPr>
            <p:nvPr/>
          </p:nvSpPr>
          <p:spPr>
            <a:xfrm>
              <a:off x="711174" y="67410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9" name="Ellipse 73">
              <a:extLst>
                <a:ext uri="{FF2B5EF4-FFF2-40B4-BE49-F238E27FC236}">
                  <a16:creationId xmlns:a16="http://schemas.microsoft.com/office/drawing/2014/main" id="{DA4EEAC3-05F3-5F48-93E1-4EEA2F965D23}"/>
                </a:ext>
              </a:extLst>
            </p:cNvPr>
            <p:cNvSpPr>
              <a:spLocks/>
            </p:cNvSpPr>
            <p:nvPr/>
          </p:nvSpPr>
          <p:spPr>
            <a:xfrm>
              <a:off x="705269" y="626075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0" name="Ellipse 74">
              <a:extLst>
                <a:ext uri="{FF2B5EF4-FFF2-40B4-BE49-F238E27FC236}">
                  <a16:creationId xmlns:a16="http://schemas.microsoft.com/office/drawing/2014/main" id="{FAAB105E-7B83-EE47-BCF0-7E130AECED6B}"/>
                </a:ext>
              </a:extLst>
            </p:cNvPr>
            <p:cNvSpPr>
              <a:spLocks/>
            </p:cNvSpPr>
            <p:nvPr/>
          </p:nvSpPr>
          <p:spPr>
            <a:xfrm>
              <a:off x="603508" y="68037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1" name="Ellipse 75">
              <a:extLst>
                <a:ext uri="{FF2B5EF4-FFF2-40B4-BE49-F238E27FC236}">
                  <a16:creationId xmlns:a16="http://schemas.microsoft.com/office/drawing/2014/main" id="{5F078D11-7CFA-174E-8F4F-0F9B06CB0097}"/>
                </a:ext>
              </a:extLst>
            </p:cNvPr>
            <p:cNvSpPr>
              <a:spLocks/>
            </p:cNvSpPr>
            <p:nvPr/>
          </p:nvSpPr>
          <p:spPr>
            <a:xfrm>
              <a:off x="593078" y="73988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32" name="Textfeld 58">
            <a:extLst>
              <a:ext uri="{FF2B5EF4-FFF2-40B4-BE49-F238E27FC236}">
                <a16:creationId xmlns:a16="http://schemas.microsoft.com/office/drawing/2014/main" id="{ED65A172-5F8B-E744-8D9B-AFC7736F16BE}"/>
              </a:ext>
            </a:extLst>
          </p:cNvPr>
          <p:cNvSpPr txBox="1"/>
          <p:nvPr/>
        </p:nvSpPr>
        <p:spPr>
          <a:xfrm>
            <a:off x="8719071" y="2940904"/>
            <a:ext cx="213949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i="1" dirty="0"/>
              <a:t>Allweiss, Giersch et al Gut 2022</a:t>
            </a:r>
            <a:endParaRPr lang="en-GB" sz="1200" dirty="0">
              <a:latin typeface="Calibri" panose="020F0502020204030204" pitchFamily="34" charset="0"/>
            </a:endParaRPr>
          </a:p>
        </p:txBody>
      </p:sp>
      <p:sp>
        <p:nvSpPr>
          <p:cNvPr id="33" name="Ellipse 95">
            <a:extLst>
              <a:ext uri="{FF2B5EF4-FFF2-40B4-BE49-F238E27FC236}">
                <a16:creationId xmlns:a16="http://schemas.microsoft.com/office/drawing/2014/main" id="{CBE0DD4A-B92E-E04B-A74C-4549C2D349B7}"/>
              </a:ext>
            </a:extLst>
          </p:cNvPr>
          <p:cNvSpPr>
            <a:spLocks/>
          </p:cNvSpPr>
          <p:nvPr/>
        </p:nvSpPr>
        <p:spPr>
          <a:xfrm>
            <a:off x="6013952" y="2204472"/>
            <a:ext cx="242536" cy="216000"/>
          </a:xfrm>
          <a:prstGeom prst="ellipse">
            <a:avLst/>
          </a:prstGeom>
          <a:solidFill>
            <a:srgbClr val="44F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/>
          </a:p>
        </p:txBody>
      </p:sp>
      <p:sp>
        <p:nvSpPr>
          <p:cNvPr id="34" name="Textfeld 96">
            <a:extLst>
              <a:ext uri="{FF2B5EF4-FFF2-40B4-BE49-F238E27FC236}">
                <a16:creationId xmlns:a16="http://schemas.microsoft.com/office/drawing/2014/main" id="{BEAB4271-5837-E24E-B5D3-4B3EACA22789}"/>
              </a:ext>
            </a:extLst>
          </p:cNvPr>
          <p:cNvSpPr txBox="1"/>
          <p:nvPr/>
        </p:nvSpPr>
        <p:spPr>
          <a:xfrm>
            <a:off x="6306089" y="2186088"/>
            <a:ext cx="1086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cs typeface="Arial" panose="020B0604020202020204" pitchFamily="34" charset="0"/>
              </a:rPr>
              <a:t>SMC6 protein</a:t>
            </a:r>
          </a:p>
        </p:txBody>
      </p:sp>
      <p:sp>
        <p:nvSpPr>
          <p:cNvPr id="52" name="Textfeld 1">
            <a:extLst>
              <a:ext uri="{FF2B5EF4-FFF2-40B4-BE49-F238E27FC236}">
                <a16:creationId xmlns:a16="http://schemas.microsoft.com/office/drawing/2014/main" id="{8DD8F45F-C1C1-A642-8927-C2C91E4DB6DE}"/>
              </a:ext>
            </a:extLst>
          </p:cNvPr>
          <p:cNvSpPr txBox="1"/>
          <p:nvPr/>
        </p:nvSpPr>
        <p:spPr>
          <a:xfrm>
            <a:off x="1238561" y="503788"/>
            <a:ext cx="9860731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1" b="1" i="1" dirty="0" err="1">
                <a:solidFill>
                  <a:srgbClr val="0070C0"/>
                </a:solidFill>
              </a:rPr>
              <a:t>Dual MoA</a:t>
            </a:r>
            <a:r>
              <a:rPr lang="en-US" sz="1351" b="1" i="1" dirty="0">
                <a:solidFill>
                  <a:srgbClr val="0070C0"/>
                </a:solidFill>
              </a:rPr>
              <a:t> of IFN alpha : epigenetic cccDNA regulation / RNA containing capsids destabilization</a:t>
            </a:r>
          </a:p>
        </p:txBody>
      </p:sp>
      <p:pic>
        <p:nvPicPr>
          <p:cNvPr id="58" name="Picture 57" descr="Text&#10;&#10;Description automatically generated">
            <a:extLst>
              <a:ext uri="{FF2B5EF4-FFF2-40B4-BE49-F238E27FC236}">
                <a16:creationId xmlns:a16="http://schemas.microsoft.com/office/drawing/2014/main" id="{64E3330D-E9C7-6D46-9F92-9BFE72C45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780" y="1006224"/>
            <a:ext cx="2873165" cy="996153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E1269F39-DD1D-B344-979D-9378EA62FE76}"/>
              </a:ext>
            </a:extLst>
          </p:cNvPr>
          <p:cNvSpPr/>
          <p:nvPr/>
        </p:nvSpPr>
        <p:spPr>
          <a:xfrm>
            <a:off x="3929115" y="4580786"/>
            <a:ext cx="362173" cy="278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67" name="Picture 66" descr="Graphical user interface&#10;&#10;Description automatically generated">
            <a:extLst>
              <a:ext uri="{FF2B5EF4-FFF2-40B4-BE49-F238E27FC236}">
                <a16:creationId xmlns:a16="http://schemas.microsoft.com/office/drawing/2014/main" id="{5BFF8181-6DCF-C343-9E64-05F14B829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73" y="4509001"/>
            <a:ext cx="5527785" cy="1470953"/>
          </a:xfrm>
          <a:prstGeom prst="rect">
            <a:avLst/>
          </a:prstGeom>
        </p:spPr>
      </p:pic>
      <p:sp>
        <p:nvSpPr>
          <p:cNvPr id="68" name="ZoneTexte 14">
            <a:extLst>
              <a:ext uri="{FF2B5EF4-FFF2-40B4-BE49-F238E27FC236}">
                <a16:creationId xmlns:a16="http://schemas.microsoft.com/office/drawing/2014/main" id="{85CC9CA9-4909-024F-90B7-DFD85BCEFD9B}"/>
              </a:ext>
            </a:extLst>
          </p:cNvPr>
          <p:cNvSpPr txBox="1"/>
          <p:nvPr/>
        </p:nvSpPr>
        <p:spPr>
          <a:xfrm>
            <a:off x="10017400" y="4859269"/>
            <a:ext cx="1909497" cy="7017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320" b="1" dirty="0">
                <a:latin typeface="Arial"/>
                <a:cs typeface="Arial"/>
              </a:rPr>
              <a:t>HBV-</a:t>
            </a:r>
            <a:r>
              <a:rPr lang="fr-FR" sz="1320" b="1" dirty="0" err="1">
                <a:latin typeface="Arial"/>
                <a:cs typeface="Arial"/>
              </a:rPr>
              <a:t>infected</a:t>
            </a:r>
            <a:r>
              <a:rPr lang="fr-FR" sz="1320" b="1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fr-FR" sz="1320" b="1" dirty="0">
                <a:latin typeface="Arial"/>
                <a:cs typeface="Arial"/>
              </a:rPr>
              <a:t>HepG2-NTCP</a:t>
            </a:r>
          </a:p>
          <a:p>
            <a:pPr algn="r">
              <a:defRPr/>
            </a:pPr>
            <a:r>
              <a:rPr lang="fr-FR" sz="1320" b="1" dirty="0">
                <a:latin typeface="Arial"/>
                <a:cs typeface="Arial"/>
              </a:rPr>
              <a:t> </a:t>
            </a:r>
            <a:r>
              <a:rPr lang="fr-FR" sz="1320" i="1" dirty="0">
                <a:latin typeface="Arial"/>
                <a:cs typeface="Arial"/>
              </a:rPr>
              <a:t>Wang, 2021 </a:t>
            </a:r>
            <a:endParaRPr lang="en-US" sz="1320" i="1" dirty="0">
              <a:latin typeface="Arial" charset="0"/>
              <a:cs typeface="Arial" charset="0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0964F790-DCCD-0A4D-BE06-F36DD7D2CF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637" y="4918552"/>
            <a:ext cx="637976" cy="54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BA389D44-0342-7245-BA31-7B305A0D7378}"/>
              </a:ext>
            </a:extLst>
          </p:cNvPr>
          <p:cNvSpPr txBox="1"/>
          <p:nvPr/>
        </p:nvSpPr>
        <p:spPr>
          <a:xfrm>
            <a:off x="5609679" y="4062493"/>
            <a:ext cx="1809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200" b="1">
                <a:latin typeface="Arial" panose="020B0604020202020204" pitchFamily="34" charset="0"/>
                <a:cs typeface="Arial" panose="020B0604020202020204" pitchFamily="34" charset="0"/>
              </a:rPr>
              <a:t>cccDNA accessibility  </a:t>
            </a:r>
          </a:p>
          <a:p>
            <a:pPr algn="ctr"/>
            <a:r>
              <a:rPr lang="en-FR" sz="1200" b="1">
                <a:latin typeface="Arial" panose="020B0604020202020204" pitchFamily="34" charset="0"/>
                <a:cs typeface="Arial" panose="020B0604020202020204" pitchFamily="34" charset="0"/>
              </a:rPr>
              <a:t>MNase-Sec</a:t>
            </a:r>
          </a:p>
        </p:txBody>
      </p:sp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59AB35-7D9E-2A40-8EAC-BC727E60F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1" y="4499855"/>
            <a:ext cx="3267903" cy="1241055"/>
          </a:xfrm>
          <a:prstGeom prst="rect">
            <a:avLst/>
          </a:prstGeom>
        </p:spPr>
      </p:pic>
      <p:pic>
        <p:nvPicPr>
          <p:cNvPr id="71" name="Picture 70" descr="Logo, company name&#10;&#10;Description automatically generated">
            <a:extLst>
              <a:ext uri="{FF2B5EF4-FFF2-40B4-BE49-F238E27FC236}">
                <a16:creationId xmlns:a16="http://schemas.microsoft.com/office/drawing/2014/main" id="{552BD2C2-DF3C-7047-9023-9EFBF36A4E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72" name="Image 3">
            <a:extLst>
              <a:ext uri="{FF2B5EF4-FFF2-40B4-BE49-F238E27FC236}">
                <a16:creationId xmlns:a16="http://schemas.microsoft.com/office/drawing/2014/main" id="{BED7D096-EACC-C74A-9FA4-C2D7FC09425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EEA119-6C06-4C4A-8B06-64A6F043F851}"/>
              </a:ext>
            </a:extLst>
          </p:cNvPr>
          <p:cNvSpPr txBox="1"/>
          <p:nvPr/>
        </p:nvSpPr>
        <p:spPr>
          <a:xfrm>
            <a:off x="3892752" y="6215215"/>
            <a:ext cx="570015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b="1" i="1"/>
              <a:t>cccDNA desertification vs compaction vs active repression</a:t>
            </a:r>
          </a:p>
        </p:txBody>
      </p:sp>
    </p:spTree>
    <p:extLst>
      <p:ext uri="{BB962C8B-B14F-4D97-AF65-F5344CB8AC3E}">
        <p14:creationId xmlns:p14="http://schemas.microsoft.com/office/powerpoint/2010/main" val="1498185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2654046" y="14258"/>
            <a:ext cx="6779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896C0AB8-CC91-0743-899B-05DE2603D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33" y="964441"/>
            <a:ext cx="8441467" cy="1440183"/>
          </a:xfrm>
          <a:prstGeom prst="rect">
            <a:avLst/>
          </a:prstGeom>
        </p:spPr>
      </p:pic>
      <p:pic>
        <p:nvPicPr>
          <p:cNvPr id="59" name="Image 10">
            <a:extLst>
              <a:ext uri="{FF2B5EF4-FFF2-40B4-BE49-F238E27FC236}">
                <a16:creationId xmlns:a16="http://schemas.microsoft.com/office/drawing/2014/main" id="{BF3EA88E-0D49-8E40-A898-AEC674CEE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21" t="29845" r="43686" b="50000"/>
          <a:stretch/>
        </p:blipFill>
        <p:spPr>
          <a:xfrm>
            <a:off x="183901" y="1007978"/>
            <a:ext cx="3211032" cy="1353109"/>
          </a:xfrm>
          <a:prstGeom prst="rect">
            <a:avLst/>
          </a:prstGeom>
        </p:spPr>
      </p:pic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27DC9FCB-EBED-E34C-BB35-5233365C8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8" y="2859861"/>
            <a:ext cx="2623651" cy="3295407"/>
          </a:xfrm>
          <a:prstGeom prst="rect">
            <a:avLst/>
          </a:prstGeom>
        </p:spPr>
      </p:pic>
      <p:pic>
        <p:nvPicPr>
          <p:cNvPr id="54" name="Picture 53" descr="A picture containing text, device, clock, gauge&#10;&#10;Description automatically generated">
            <a:extLst>
              <a:ext uri="{FF2B5EF4-FFF2-40B4-BE49-F238E27FC236}">
                <a16:creationId xmlns:a16="http://schemas.microsoft.com/office/drawing/2014/main" id="{44582D26-130F-1F4E-8B4D-CF8B898EB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4" y="2859860"/>
            <a:ext cx="2844800" cy="3217333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6DEBDBC-3D8D-0742-A0BD-17CEBED0E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10" name="Image 3">
            <a:extLst>
              <a:ext uri="{FF2B5EF4-FFF2-40B4-BE49-F238E27FC236}">
                <a16:creationId xmlns:a16="http://schemas.microsoft.com/office/drawing/2014/main" id="{8069FAC8-6970-444B-B96D-033066947B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CA6D45-D714-114D-97E1-72AE1303069C}"/>
              </a:ext>
            </a:extLst>
          </p:cNvPr>
          <p:cNvSpPr txBox="1"/>
          <p:nvPr/>
        </p:nvSpPr>
        <p:spPr>
          <a:xfrm>
            <a:off x="8026403" y="2771740"/>
            <a:ext cx="3074413" cy="6001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FR" sz="1100"/>
              <a:t>HBx inhibition and Smac5/6 restoration (by siRNAs or PEG-IFNa) induces </a:t>
            </a:r>
            <a:r>
              <a:rPr lang="en-FR" sz="1100" b="1"/>
              <a:t>cccDNA</a:t>
            </a:r>
            <a:r>
              <a:rPr lang="en-FR" sz="1100"/>
              <a:t> </a:t>
            </a:r>
            <a:r>
              <a:rPr lang="en-FR" sz="1100" b="1" i="1"/>
              <a:t>compaction</a:t>
            </a:r>
            <a:r>
              <a:rPr lang="en-FR" sz="1100"/>
              <a:t> rather than </a:t>
            </a:r>
            <a:r>
              <a:rPr lang="en-FR" sz="1100" b="1" i="1"/>
              <a:t>active repression 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22850FA5-35F0-834F-BDEA-1B837BEA0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489" y="3656844"/>
            <a:ext cx="2349910" cy="466508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4EDF6B2F-F467-7149-9DEA-AE2D3C4919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489" y="4192609"/>
            <a:ext cx="1653752" cy="16537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252D835-B9DA-3341-BFE8-7786F7F54F4D}"/>
              </a:ext>
            </a:extLst>
          </p:cNvPr>
          <p:cNvSpPr txBox="1"/>
          <p:nvPr/>
        </p:nvSpPr>
        <p:spPr>
          <a:xfrm>
            <a:off x="8530699" y="5846361"/>
            <a:ext cx="1502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i="1"/>
              <a:t>Serrano et al., Mol Cell 2020</a:t>
            </a:r>
          </a:p>
        </p:txBody>
      </p:sp>
    </p:spTree>
    <p:extLst>
      <p:ext uri="{BB962C8B-B14F-4D97-AF65-F5344CB8AC3E}">
        <p14:creationId xmlns:p14="http://schemas.microsoft.com/office/powerpoint/2010/main" val="778030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44072E-CFDD-A648-B592-65163EF24C1E}"/>
              </a:ext>
            </a:extLst>
          </p:cNvPr>
          <p:cNvSpPr txBox="1"/>
          <p:nvPr/>
        </p:nvSpPr>
        <p:spPr>
          <a:xfrm>
            <a:off x="620764" y="177913"/>
            <a:ext cx="7700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400" b="1">
                <a:solidFill>
                  <a:srgbClr val="0070C0"/>
                </a:solidFill>
                <a:cs typeface="Arial" panose="020B0604020202020204" pitchFamily="34" charset="0"/>
              </a:rPr>
              <a:t>Conclusions .1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CDD732-7AF3-8847-B37C-B65F8DB5D998}"/>
              </a:ext>
            </a:extLst>
          </p:cNvPr>
          <p:cNvSpPr/>
          <p:nvPr/>
        </p:nvSpPr>
        <p:spPr>
          <a:xfrm>
            <a:off x="2241248" y="5271204"/>
            <a:ext cx="2434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FR" b="1">
                <a:cs typeface="Arial" panose="020B0604020202020204" pitchFamily="34" charset="0"/>
              </a:rPr>
              <a:t>Preferred combinations</a:t>
            </a:r>
          </a:p>
        </p:txBody>
      </p:sp>
      <p:pic>
        <p:nvPicPr>
          <p:cNvPr id="5" name="Picture 4" descr="A picture containing building, sculpture, stone&#10;&#10;Description automatically generated">
            <a:extLst>
              <a:ext uri="{FF2B5EF4-FFF2-40B4-BE49-F238E27FC236}">
                <a16:creationId xmlns:a16="http://schemas.microsoft.com/office/drawing/2014/main" id="{FB0DC6FD-610D-1542-B6CC-5D86479D3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90" y="5284497"/>
            <a:ext cx="1448399" cy="14483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40FBE7-99F9-5045-81F9-67D9FB2E8F1F}"/>
              </a:ext>
            </a:extLst>
          </p:cNvPr>
          <p:cNvSpPr txBox="1"/>
          <p:nvPr/>
        </p:nvSpPr>
        <p:spPr>
          <a:xfrm>
            <a:off x="2263504" y="5676450"/>
            <a:ext cx="1035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NUC </a:t>
            </a:r>
            <a:r>
              <a:rPr lang="en-FR" sz="1400" u="sng"/>
              <a:t>+</a:t>
            </a:r>
            <a:r>
              <a:rPr lang="en-FR" sz="1400"/>
              <a:t> CAM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7AA32E-8E59-A742-BC65-6A2F59A95FEA}"/>
              </a:ext>
            </a:extLst>
          </p:cNvPr>
          <p:cNvSpPr txBox="1"/>
          <p:nvPr/>
        </p:nvSpPr>
        <p:spPr>
          <a:xfrm>
            <a:off x="4034950" y="5700920"/>
            <a:ext cx="1769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+ immunomodulation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359DC-F7C9-7A40-A0F6-05ECFF1028D6}"/>
              </a:ext>
            </a:extLst>
          </p:cNvPr>
          <p:cNvSpPr txBox="1"/>
          <p:nvPr/>
        </p:nvSpPr>
        <p:spPr>
          <a:xfrm>
            <a:off x="8229609" y="5715743"/>
            <a:ext cx="1323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functional cure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02EDA0-F12C-5D42-AD5A-C528E151DE4C}"/>
              </a:ext>
            </a:extLst>
          </p:cNvPr>
          <p:cNvSpPr txBox="1"/>
          <p:nvPr/>
        </p:nvSpPr>
        <p:spPr>
          <a:xfrm>
            <a:off x="2271169" y="6298699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NUC </a:t>
            </a:r>
            <a:r>
              <a:rPr lang="en-FR" sz="1400" u="sng"/>
              <a:t>+</a:t>
            </a:r>
            <a:endParaRPr lang="en-FR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196F0A-F2D8-184F-BF47-B8E922DD88F3}"/>
              </a:ext>
            </a:extLst>
          </p:cNvPr>
          <p:cNvSpPr txBox="1"/>
          <p:nvPr/>
        </p:nvSpPr>
        <p:spPr>
          <a:xfrm>
            <a:off x="4034950" y="6274385"/>
            <a:ext cx="3871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+ immunomodulation 	       + therapeutic vaccine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21871A-510E-DC4D-8384-CCF98F27675F}"/>
              </a:ext>
            </a:extLst>
          </p:cNvPr>
          <p:cNvSpPr txBox="1"/>
          <p:nvPr/>
        </p:nvSpPr>
        <p:spPr>
          <a:xfrm>
            <a:off x="8229609" y="6244622"/>
            <a:ext cx="2157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functional / complete cure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20BB43-55D5-644E-9563-4F2FFFAC9925}"/>
              </a:ext>
            </a:extLst>
          </p:cNvPr>
          <p:cNvSpPr txBox="1"/>
          <p:nvPr/>
        </p:nvSpPr>
        <p:spPr>
          <a:xfrm>
            <a:off x="2271169" y="598757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NUC </a:t>
            </a:r>
            <a:r>
              <a:rPr lang="en-FR" sz="1400" u="sng"/>
              <a:t>+</a:t>
            </a:r>
            <a:r>
              <a:rPr lang="en-FR" sz="1400"/>
              <a:t> siRNA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D366BB-2765-6240-91CA-A3B5F06362ED}"/>
              </a:ext>
            </a:extLst>
          </p:cNvPr>
          <p:cNvSpPr txBox="1"/>
          <p:nvPr/>
        </p:nvSpPr>
        <p:spPr>
          <a:xfrm>
            <a:off x="4034950" y="6008697"/>
            <a:ext cx="3871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+ immunomodulation 	       + therapeutic vaccine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A0DFD0-A151-894B-9F24-1209AA983100}"/>
              </a:ext>
            </a:extLst>
          </p:cNvPr>
          <p:cNvSpPr txBox="1"/>
          <p:nvPr/>
        </p:nvSpPr>
        <p:spPr>
          <a:xfrm>
            <a:off x="8229609" y="5978934"/>
            <a:ext cx="2157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400"/>
              <a:t>functional / complete cure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10114C-4C4C-DB40-98B6-779990304490}"/>
              </a:ext>
            </a:extLst>
          </p:cNvPr>
          <p:cNvSpPr/>
          <p:nvPr/>
        </p:nvSpPr>
        <p:spPr>
          <a:xfrm>
            <a:off x="4330461" y="45843"/>
            <a:ext cx="69122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FR" sz="20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Combination therapies (i.e. NA + CAM) induce more profound viral suppression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RNAi strategies can reduce all HBV markers including HBx (important therapeutic target!)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Preclinical evidence indicates that cccDNA transcriptional silencing may be  an achievable clinical goal (to be demonstrated in patients)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Shielding the hepatocytes from infection may be key to support cccDNA silencing / cccDNA amplification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CAMs optimization to increase potency and exploits all MoAs</a:t>
            </a:r>
          </a:p>
          <a:p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Combination with immune modulatory approaches may be required in a first step while awaiting for agents that efficiently and directly target cccDNA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b="1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cs typeface="Arial" panose="020B0604020202020204" pitchFamily="34" charset="0"/>
              </a:rPr>
              <a:t>Use investigational biomarkers apprpriately (e.g. according to drug MoA; target engagement vs cccDNA targeting)</a:t>
            </a:r>
          </a:p>
        </p:txBody>
      </p:sp>
      <p:pic>
        <p:nvPicPr>
          <p:cNvPr id="21" name="Picture 20" descr="Chart, bubble chart&#10;&#10;Description automatically generated">
            <a:extLst>
              <a:ext uri="{FF2B5EF4-FFF2-40B4-BE49-F238E27FC236}">
                <a16:creationId xmlns:a16="http://schemas.microsoft.com/office/drawing/2014/main" id="{895189BF-D204-BE43-ABD6-F7DFF72ED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4" y="2396617"/>
            <a:ext cx="3680607" cy="11028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397D78-7F86-8C43-BAE8-30BE58FC0490}"/>
              </a:ext>
            </a:extLst>
          </p:cNvPr>
          <p:cNvSpPr txBox="1"/>
          <p:nvPr/>
        </p:nvSpPr>
        <p:spPr>
          <a:xfrm>
            <a:off x="2516586" y="3429000"/>
            <a:ext cx="15183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100"/>
              <a:t>Courtesy of Haitao Guo</a:t>
            </a:r>
          </a:p>
        </p:txBody>
      </p:sp>
    </p:spTree>
    <p:extLst>
      <p:ext uri="{BB962C8B-B14F-4D97-AF65-F5344CB8AC3E}">
        <p14:creationId xmlns:p14="http://schemas.microsoft.com/office/powerpoint/2010/main" val="870083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3">
            <a:extLst>
              <a:ext uri="{FF2B5EF4-FFF2-40B4-BE49-F238E27FC236}">
                <a16:creationId xmlns:a16="http://schemas.microsoft.com/office/drawing/2014/main" id="{87A957D7-13F8-2E4B-B812-69A17171D3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1111450" y="6488020"/>
            <a:ext cx="1080550" cy="3699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44072E-CFDD-A648-B592-65163EF24C1E}"/>
              </a:ext>
            </a:extLst>
          </p:cNvPr>
          <p:cNvSpPr txBox="1"/>
          <p:nvPr/>
        </p:nvSpPr>
        <p:spPr>
          <a:xfrm>
            <a:off x="606803" y="161723"/>
            <a:ext cx="9000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400" b="1">
                <a:solidFill>
                  <a:srgbClr val="0070C0"/>
                </a:solidFill>
                <a:cs typeface="Arial" panose="020B0604020202020204" pitchFamily="34" charset="0"/>
              </a:rPr>
              <a:t>Conclusions .2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6763444D-635D-924C-8FAE-4C9482BD88D1}"/>
              </a:ext>
            </a:extLst>
          </p:cNvPr>
          <p:cNvSpPr txBox="1">
            <a:spLocks/>
          </p:cNvSpPr>
          <p:nvPr/>
        </p:nvSpPr>
        <p:spPr>
          <a:xfrm>
            <a:off x="3076148" y="1039334"/>
            <a:ext cx="7981147" cy="2671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000">
                <a:solidFill>
                  <a:schemeClr val="accent5">
                    <a:lumMod val="75000"/>
                  </a:schemeClr>
                </a:solidFill>
                <a:latin typeface="+mn-lt"/>
              </a:rPr>
              <a:t>Can HBV complete/functional cure be achieved by antiviral therapy alone?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4863D7-C89A-4243-957D-6B279AF9AC5D}"/>
              </a:ext>
            </a:extLst>
          </p:cNvPr>
          <p:cNvSpPr txBox="1"/>
          <p:nvPr/>
        </p:nvSpPr>
        <p:spPr>
          <a:xfrm>
            <a:off x="11042273" y="5888188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350" dirty="0"/>
          </a:p>
        </p:txBody>
      </p:sp>
      <p:sp>
        <p:nvSpPr>
          <p:cNvPr id="21" name="ZoneTexte 5">
            <a:extLst>
              <a:ext uri="{FF2B5EF4-FFF2-40B4-BE49-F238E27FC236}">
                <a16:creationId xmlns:a16="http://schemas.microsoft.com/office/drawing/2014/main" id="{DE3DABA3-3769-524B-ABAD-247358C3EB05}"/>
              </a:ext>
            </a:extLst>
          </p:cNvPr>
          <p:cNvSpPr txBox="1"/>
          <p:nvPr/>
        </p:nvSpPr>
        <p:spPr>
          <a:xfrm>
            <a:off x="10193515" y="1800152"/>
            <a:ext cx="80021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3" name="ZoneTexte 6">
            <a:extLst>
              <a:ext uri="{FF2B5EF4-FFF2-40B4-BE49-F238E27FC236}">
                <a16:creationId xmlns:a16="http://schemas.microsoft.com/office/drawing/2014/main" id="{4CD3D97D-43C2-4041-92D7-D5FF63A622A2}"/>
              </a:ext>
            </a:extLst>
          </p:cNvPr>
          <p:cNvSpPr txBox="1"/>
          <p:nvPr/>
        </p:nvSpPr>
        <p:spPr>
          <a:xfrm>
            <a:off x="8863675" y="2440534"/>
            <a:ext cx="3459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half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life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shorter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presumed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as « intensification »</a:t>
            </a:r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1E52C393-96FB-8645-A1A4-4E252858D30B}"/>
              </a:ext>
            </a:extLst>
          </p:cNvPr>
          <p:cNvSpPr/>
          <p:nvPr/>
        </p:nvSpPr>
        <p:spPr bwMode="auto">
          <a:xfrm>
            <a:off x="7185176" y="4479901"/>
            <a:ext cx="1909154" cy="30646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791">
              <a:defRPr/>
            </a:pPr>
            <a:r>
              <a:rPr lang="en-GB" sz="12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interference</a:t>
            </a:r>
            <a:endParaRPr lang="en-GB" sz="12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47">
            <a:extLst>
              <a:ext uri="{FF2B5EF4-FFF2-40B4-BE49-F238E27FC236}">
                <a16:creationId xmlns:a16="http://schemas.microsoft.com/office/drawing/2014/main" id="{B8B0F718-71C5-CB45-AAB4-CE4C8ED9D540}"/>
              </a:ext>
            </a:extLst>
          </p:cNvPr>
          <p:cNvSpPr txBox="1"/>
          <p:nvPr/>
        </p:nvSpPr>
        <p:spPr bwMode="auto">
          <a:xfrm>
            <a:off x="7175947" y="2410259"/>
            <a:ext cx="1918383" cy="30646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791">
              <a:defRPr/>
            </a:pPr>
            <a:r>
              <a:rPr lang="en-GB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CpAMs</a:t>
            </a:r>
            <a:endParaRPr lang="en-GB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66">
            <a:extLst>
              <a:ext uri="{FF2B5EF4-FFF2-40B4-BE49-F238E27FC236}">
                <a16:creationId xmlns:a16="http://schemas.microsoft.com/office/drawing/2014/main" id="{5BE40F40-9EE7-5045-975C-55769C2AA96A}"/>
              </a:ext>
            </a:extLst>
          </p:cNvPr>
          <p:cNvSpPr txBox="1"/>
          <p:nvPr/>
        </p:nvSpPr>
        <p:spPr bwMode="auto">
          <a:xfrm>
            <a:off x="7175947" y="2768594"/>
            <a:ext cx="1918383" cy="306467"/>
          </a:xfrm>
          <a:prstGeom prst="roundRect">
            <a:avLst/>
          </a:prstGeom>
          <a:solidFill>
            <a:srgbClr val="44546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791">
              <a:defRPr/>
            </a:pPr>
            <a:r>
              <a:rPr lang="en-GB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inhibitors</a:t>
            </a:r>
          </a:p>
        </p:txBody>
      </p:sp>
      <p:sp>
        <p:nvSpPr>
          <p:cNvPr id="27" name="TextBox 31">
            <a:extLst>
              <a:ext uri="{FF2B5EF4-FFF2-40B4-BE49-F238E27FC236}">
                <a16:creationId xmlns:a16="http://schemas.microsoft.com/office/drawing/2014/main" id="{2E17E598-D8B7-DB47-A8D2-C13D1A3AAF55}"/>
              </a:ext>
            </a:extLst>
          </p:cNvPr>
          <p:cNvSpPr txBox="1"/>
          <p:nvPr/>
        </p:nvSpPr>
        <p:spPr bwMode="auto">
          <a:xfrm>
            <a:off x="7175947" y="3925187"/>
            <a:ext cx="1918383" cy="510778"/>
          </a:xfrm>
          <a:prstGeom prst="roundRect">
            <a:avLst/>
          </a:prstGeom>
          <a:solidFill>
            <a:srgbClr val="A5A5A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791">
              <a:defRPr/>
            </a:pP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Inhibitors </a:t>
            </a:r>
          </a:p>
          <a:p>
            <a:pPr algn="ctr" defTabSz="685791">
              <a:defRPr/>
            </a:pP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release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arenthèse ouvrante 13">
            <a:extLst>
              <a:ext uri="{FF2B5EF4-FFF2-40B4-BE49-F238E27FC236}">
                <a16:creationId xmlns:a16="http://schemas.microsoft.com/office/drawing/2014/main" id="{8E8B3D6E-9240-9145-8079-07D78612EC79}"/>
              </a:ext>
            </a:extLst>
          </p:cNvPr>
          <p:cNvSpPr/>
          <p:nvPr/>
        </p:nvSpPr>
        <p:spPr>
          <a:xfrm flipH="1">
            <a:off x="9206497" y="2354269"/>
            <a:ext cx="62594" cy="765572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791">
              <a:defRPr/>
            </a:pPr>
            <a:endParaRPr lang="fr-FR" sz="12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32">
            <a:extLst>
              <a:ext uri="{FF2B5EF4-FFF2-40B4-BE49-F238E27FC236}">
                <a16:creationId xmlns:a16="http://schemas.microsoft.com/office/drawing/2014/main" id="{A6BCF82F-340B-2E40-AF5A-56DE1F19BA9E}"/>
              </a:ext>
            </a:extLst>
          </p:cNvPr>
          <p:cNvSpPr/>
          <p:nvPr/>
        </p:nvSpPr>
        <p:spPr bwMode="auto">
          <a:xfrm>
            <a:off x="7185175" y="4839928"/>
            <a:ext cx="1909154" cy="30646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791">
              <a:defRPr/>
            </a:pPr>
            <a:r>
              <a:rPr lang="en-GB" sz="12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destabilizers</a:t>
            </a:r>
            <a:endParaRPr lang="en-GB" sz="1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Parenthèse ouvrante 15">
            <a:extLst>
              <a:ext uri="{FF2B5EF4-FFF2-40B4-BE49-F238E27FC236}">
                <a16:creationId xmlns:a16="http://schemas.microsoft.com/office/drawing/2014/main" id="{E0D94249-8C41-9A48-BC6D-44DD8F25C745}"/>
              </a:ext>
            </a:extLst>
          </p:cNvPr>
          <p:cNvSpPr/>
          <p:nvPr/>
        </p:nvSpPr>
        <p:spPr>
          <a:xfrm flipH="1">
            <a:off x="9200342" y="3923507"/>
            <a:ext cx="62594" cy="1222877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791">
              <a:defRPr/>
            </a:pPr>
            <a:endParaRPr lang="fr-FR" sz="12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ZoneTexte 16">
            <a:extLst>
              <a:ext uri="{FF2B5EF4-FFF2-40B4-BE49-F238E27FC236}">
                <a16:creationId xmlns:a16="http://schemas.microsoft.com/office/drawing/2014/main" id="{CAF8D0BE-6CE3-894F-9461-2B0AE37521D0}"/>
              </a:ext>
            </a:extLst>
          </p:cNvPr>
          <p:cNvSpPr txBox="1"/>
          <p:nvPr/>
        </p:nvSpPr>
        <p:spPr>
          <a:xfrm>
            <a:off x="9254201" y="4271659"/>
            <a:ext cx="267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lowering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sufficient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to restore immune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responses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DD51BE-DB6E-6E43-890D-41078099C13E}"/>
              </a:ext>
            </a:extLst>
          </p:cNvPr>
          <p:cNvGrpSpPr/>
          <p:nvPr/>
        </p:nvGrpSpPr>
        <p:grpSpPr>
          <a:xfrm>
            <a:off x="3076148" y="2113190"/>
            <a:ext cx="3640949" cy="3328483"/>
            <a:chOff x="379302" y="1496875"/>
            <a:chExt cx="3887206" cy="35884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A21E9F-06A6-A944-A268-15D5D8F9FFB7}"/>
                </a:ext>
              </a:extLst>
            </p:cNvPr>
            <p:cNvSpPr txBox="1"/>
            <p:nvPr/>
          </p:nvSpPr>
          <p:spPr>
            <a:xfrm>
              <a:off x="2883766" y="4835215"/>
              <a:ext cx="153991" cy="250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1350" dirty="0"/>
            </a:p>
          </p:txBody>
        </p:sp>
        <p:pic>
          <p:nvPicPr>
            <p:cNvPr id="35" name="Picture 34" descr="A picture containing guitar, clock&#10;&#10;Description automatically generated">
              <a:extLst>
                <a:ext uri="{FF2B5EF4-FFF2-40B4-BE49-F238E27FC236}">
                  <a16:creationId xmlns:a16="http://schemas.microsoft.com/office/drawing/2014/main" id="{0A9E7E59-D3E9-5146-ADE6-06732BB2E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302" y="2494540"/>
              <a:ext cx="914400" cy="1137920"/>
            </a:xfrm>
            <a:prstGeom prst="rect">
              <a:avLst/>
            </a:prstGeom>
          </p:spPr>
        </p:pic>
        <p:pic>
          <p:nvPicPr>
            <p:cNvPr id="36" name="Picture 35" descr="A picture containing clock, plate&#10;&#10;Description automatically generated">
              <a:extLst>
                <a:ext uri="{FF2B5EF4-FFF2-40B4-BE49-F238E27FC236}">
                  <a16:creationId xmlns:a16="http://schemas.microsoft.com/office/drawing/2014/main" id="{1D0BF5F4-84D0-E34A-8A89-E9ACA28D9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1890" y="3490887"/>
              <a:ext cx="894080" cy="1158240"/>
            </a:xfrm>
            <a:prstGeom prst="rect">
              <a:avLst/>
            </a:prstGeom>
          </p:spPr>
        </p:pic>
        <p:pic>
          <p:nvPicPr>
            <p:cNvPr id="37" name="Picture 36" descr="A picture containing clock, mirror, plate&#10;&#10;Description automatically generated">
              <a:extLst>
                <a:ext uri="{FF2B5EF4-FFF2-40B4-BE49-F238E27FC236}">
                  <a16:creationId xmlns:a16="http://schemas.microsoft.com/office/drawing/2014/main" id="{E939784D-B112-0343-A9DF-8B511FED7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0583" y="1496875"/>
              <a:ext cx="883920" cy="1107440"/>
            </a:xfrm>
            <a:prstGeom prst="rect">
              <a:avLst/>
            </a:prstGeom>
          </p:spPr>
        </p:pic>
        <p:sp>
          <p:nvSpPr>
            <p:cNvPr id="38" name="ZoneTexte 462">
              <a:extLst>
                <a:ext uri="{FF2B5EF4-FFF2-40B4-BE49-F238E27FC236}">
                  <a16:creationId xmlns:a16="http://schemas.microsoft.com/office/drawing/2014/main" id="{B009F683-645C-4642-94C7-52C7D13F9D3E}"/>
                </a:ext>
              </a:extLst>
            </p:cNvPr>
            <p:cNvSpPr txBox="1"/>
            <p:nvPr/>
          </p:nvSpPr>
          <p:spPr>
            <a:xfrm>
              <a:off x="3173214" y="4027277"/>
              <a:ext cx="1033493" cy="45791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accent5">
                  <a:lumMod val="75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08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fr-FR" sz="108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Cure</a:t>
              </a:r>
            </a:p>
          </p:txBody>
        </p:sp>
        <p:sp>
          <p:nvSpPr>
            <p:cNvPr id="39" name="ZoneTexte 463">
              <a:extLst>
                <a:ext uri="{FF2B5EF4-FFF2-40B4-BE49-F238E27FC236}">
                  <a16:creationId xmlns:a16="http://schemas.microsoft.com/office/drawing/2014/main" id="{264B5F0C-C72E-054F-885B-F915E78FDF64}"/>
                </a:ext>
              </a:extLst>
            </p:cNvPr>
            <p:cNvSpPr txBox="1"/>
            <p:nvPr/>
          </p:nvSpPr>
          <p:spPr>
            <a:xfrm>
              <a:off x="3173214" y="2082701"/>
              <a:ext cx="1093294" cy="45791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accent5">
                  <a:lumMod val="75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080" b="1" i="1">
                  <a:latin typeface="Arial" panose="020B0604020202020204" pitchFamily="34" charset="0"/>
                  <a:cs typeface="Arial" panose="020B0604020202020204" pitchFamily="34" charset="0"/>
                </a:rPr>
                <a:t>Complete </a:t>
              </a:r>
              <a:r>
                <a:rPr lang="fr-FR" sz="108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Cure</a:t>
              </a:r>
            </a:p>
          </p:txBody>
        </p:sp>
        <p:cxnSp>
          <p:nvCxnSpPr>
            <p:cNvPr id="40" name="Elbow Connector 39">
              <a:extLst>
                <a:ext uri="{FF2B5EF4-FFF2-40B4-BE49-F238E27FC236}">
                  <a16:creationId xmlns:a16="http://schemas.microsoft.com/office/drawing/2014/main" id="{E8C73106-E52B-F14B-9AE7-673AF40823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639" y="2068990"/>
              <a:ext cx="1012688" cy="414441"/>
            </a:xfrm>
            <a:prstGeom prst="bentConnector3">
              <a:avLst>
                <a:gd name="adj1" fmla="val -163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261459F-9D02-714D-ADF9-8481F433A6F4}"/>
                </a:ext>
              </a:extLst>
            </p:cNvPr>
            <p:cNvCxnSpPr>
              <a:cxnSpLocks/>
            </p:cNvCxnSpPr>
            <p:nvPr/>
          </p:nvCxnSpPr>
          <p:spPr>
            <a:xfrm>
              <a:off x="828812" y="3673549"/>
              <a:ext cx="1009415" cy="412678"/>
            </a:xfrm>
            <a:prstGeom prst="bentConnector3">
              <a:avLst>
                <a:gd name="adj1" fmla="val 932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ZoneTexte 462">
              <a:extLst>
                <a:ext uri="{FF2B5EF4-FFF2-40B4-BE49-F238E27FC236}">
                  <a16:creationId xmlns:a16="http://schemas.microsoft.com/office/drawing/2014/main" id="{D17A52B2-9044-A74F-A77D-371A1296C1E4}"/>
                </a:ext>
              </a:extLst>
            </p:cNvPr>
            <p:cNvSpPr txBox="1"/>
            <p:nvPr/>
          </p:nvSpPr>
          <p:spPr>
            <a:xfrm>
              <a:off x="1672072" y="4632391"/>
              <a:ext cx="1216960" cy="2389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5">
                  <a:lumMod val="75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84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cccDNA silencing</a:t>
              </a:r>
            </a:p>
          </p:txBody>
        </p:sp>
        <p:sp>
          <p:nvSpPr>
            <p:cNvPr id="43" name="ZoneTexte 462">
              <a:extLst>
                <a:ext uri="{FF2B5EF4-FFF2-40B4-BE49-F238E27FC236}">
                  <a16:creationId xmlns:a16="http://schemas.microsoft.com/office/drawing/2014/main" id="{FF90E8CC-D2CC-844F-8753-DE7CE1F5C3A8}"/>
                </a:ext>
              </a:extLst>
            </p:cNvPr>
            <p:cNvSpPr txBox="1"/>
            <p:nvPr/>
          </p:nvSpPr>
          <p:spPr>
            <a:xfrm>
              <a:off x="1672072" y="2647945"/>
              <a:ext cx="1280944" cy="2389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5">
                  <a:lumMod val="75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84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cccDNA clearance</a:t>
              </a:r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12EFAC41-8C2C-0E4C-8205-C2ADCDBEBED9}"/>
                </a:ext>
              </a:extLst>
            </p:cNvPr>
            <p:cNvSpPr/>
            <p:nvPr/>
          </p:nvSpPr>
          <p:spPr>
            <a:xfrm>
              <a:off x="3014497" y="3617943"/>
              <a:ext cx="108000" cy="1188000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FR" sz="2159"/>
            </a:p>
          </p:txBody>
        </p:sp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38C01757-D2D6-AA44-9DC4-73A650092B39}"/>
                </a:ext>
              </a:extLst>
            </p:cNvPr>
            <p:cNvSpPr/>
            <p:nvPr/>
          </p:nvSpPr>
          <p:spPr>
            <a:xfrm>
              <a:off x="3014497" y="1670294"/>
              <a:ext cx="108000" cy="1188000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FR" sz="2159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8C6386F1-6166-0D49-B749-1B6C6FA86675}"/>
              </a:ext>
            </a:extLst>
          </p:cNvPr>
          <p:cNvSpPr/>
          <p:nvPr/>
        </p:nvSpPr>
        <p:spPr>
          <a:xfrm>
            <a:off x="1596681" y="6092438"/>
            <a:ext cx="961921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rgbClr val="000091"/>
                </a:solidFill>
                <a:latin typeface="Helvetica" pitchFamily="2" charset="0"/>
              </a:rPr>
              <a:t>In any case cure will likely to be long (a year?) and need exceptionally safe drugs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21363A3-0BFE-D94C-B349-BF1D683F7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1" y="2342648"/>
            <a:ext cx="2613219" cy="251131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671F7EA-93D3-2F48-B9EC-5D8E0DA2F948}"/>
              </a:ext>
            </a:extLst>
          </p:cNvPr>
          <p:cNvSpPr txBox="1"/>
          <p:nvPr/>
        </p:nvSpPr>
        <p:spPr>
          <a:xfrm>
            <a:off x="729438" y="4669222"/>
            <a:ext cx="16674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100"/>
              <a:t>Courtesy of Maura Dandri</a:t>
            </a:r>
          </a:p>
        </p:txBody>
      </p:sp>
    </p:spTree>
    <p:extLst>
      <p:ext uri="{BB962C8B-B14F-4D97-AF65-F5344CB8AC3E}">
        <p14:creationId xmlns:p14="http://schemas.microsoft.com/office/powerpoint/2010/main" val="13318472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52200D-D829-2E40-BB27-48F268596166}"/>
              </a:ext>
            </a:extLst>
          </p:cNvPr>
          <p:cNvGrpSpPr/>
          <p:nvPr/>
        </p:nvGrpSpPr>
        <p:grpSpPr>
          <a:xfrm>
            <a:off x="5355923" y="169381"/>
            <a:ext cx="2988032" cy="3445663"/>
            <a:chOff x="6189323" y="-84859"/>
            <a:chExt cx="2490805" cy="2872282"/>
          </a:xfrm>
        </p:grpSpPr>
        <p:grpSp>
          <p:nvGrpSpPr>
            <p:cNvPr id="3" name="Groupe 43">
              <a:extLst>
                <a:ext uri="{FF2B5EF4-FFF2-40B4-BE49-F238E27FC236}">
                  <a16:creationId xmlns:a16="http://schemas.microsoft.com/office/drawing/2014/main" id="{E9441FAD-836D-7C47-BB12-20BC294793AA}"/>
                </a:ext>
              </a:extLst>
            </p:cNvPr>
            <p:cNvGrpSpPr/>
            <p:nvPr/>
          </p:nvGrpSpPr>
          <p:grpSpPr>
            <a:xfrm>
              <a:off x="6189323" y="-84859"/>
              <a:ext cx="2490805" cy="2872282"/>
              <a:chOff x="5744823" y="750065"/>
              <a:chExt cx="2490805" cy="2872282"/>
            </a:xfrm>
          </p:grpSpPr>
          <p:sp>
            <p:nvSpPr>
              <p:cNvPr id="5" name="Rectangle 15">
                <a:extLst>
                  <a:ext uri="{FF2B5EF4-FFF2-40B4-BE49-F238E27FC236}">
                    <a16:creationId xmlns:a16="http://schemas.microsoft.com/office/drawing/2014/main" id="{F6CED43C-7CF1-0847-8478-DCEAEC41E9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4208" y="3068177"/>
                <a:ext cx="1220481" cy="554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54844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08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Fabien</a:t>
                </a:r>
                <a:r>
                  <a:rPr lang="it-IT" sz="108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 </a:t>
                </a:r>
                <a:r>
                  <a:rPr lang="it-IT" sz="108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Zoulim</a:t>
                </a:r>
                <a:endParaRPr lang="it-IT" sz="1080" b="1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  <a:p>
                <a:pPr algn="ctr" defTabSz="54844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32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Barbara Testoni</a:t>
                </a:r>
              </a:p>
              <a:p>
                <a:pPr algn="ctr" defTabSz="54844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32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and </a:t>
                </a:r>
                <a:r>
                  <a:rPr lang="it-IT" sz="132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her</a:t>
                </a:r>
                <a:r>
                  <a:rPr lang="it-IT" sz="132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 team</a:t>
                </a:r>
              </a:p>
            </p:txBody>
          </p:sp>
          <p:sp>
            <p:nvSpPr>
              <p:cNvPr id="6" name="Rectangle 2">
                <a:extLst>
                  <a:ext uri="{FF2B5EF4-FFF2-40B4-BE49-F238E27FC236}">
                    <a16:creationId xmlns:a16="http://schemas.microsoft.com/office/drawing/2014/main" id="{C59CC6D3-81C0-0846-BC4D-146B4856E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2798" y="750065"/>
                <a:ext cx="1242830" cy="501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defTabSz="54844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320" b="1" dirty="0">
                    <a:solidFill>
                      <a:schemeClr val="accent5">
                        <a:lumMod val="50000"/>
                      </a:schemeClr>
                    </a:solidFill>
                    <a:latin typeface="Arial" charset="0"/>
                    <a:ea typeface="ＭＳ Ｐゴシック" charset="0"/>
                    <a:cs typeface="Arial" charset="0"/>
                  </a:rPr>
                  <a:t>INSERM U1052</a:t>
                </a:r>
              </a:p>
              <a:p>
                <a:pPr algn="ctr" defTabSz="54844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1320" b="1" dirty="0">
                    <a:solidFill>
                      <a:schemeClr val="accent5">
                        <a:lumMod val="50000"/>
                      </a:schemeClr>
                    </a:solidFill>
                    <a:latin typeface="Arial" charset="0"/>
                    <a:ea typeface="ＭＳ Ｐゴシック" charset="0"/>
                    <a:cs typeface="Arial" charset="0"/>
                  </a:rPr>
                  <a:t>Equipe Zoulim</a:t>
                </a:r>
              </a:p>
            </p:txBody>
          </p:sp>
          <p:pic>
            <p:nvPicPr>
              <p:cNvPr id="7" name="Image 15">
                <a:extLst>
                  <a:ext uri="{FF2B5EF4-FFF2-40B4-BE49-F238E27FC236}">
                    <a16:creationId xmlns:a16="http://schemas.microsoft.com/office/drawing/2014/main" id="{F244D480-F78C-6745-9BBB-DD0CE0A48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44823" y="1296626"/>
                <a:ext cx="2472509" cy="1727459"/>
              </a:xfrm>
              <a:prstGeom prst="rect">
                <a:avLst/>
              </a:prstGeom>
            </p:spPr>
          </p:pic>
        </p:grp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DF74051-2ED2-3046-B22E-1695B8ECB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821"/>
            <a:stretch/>
          </p:blipFill>
          <p:spPr>
            <a:xfrm>
              <a:off x="6189323" y="-57957"/>
              <a:ext cx="1139032" cy="390004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2039C91-0571-B743-916C-1F7C83080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80" y="200637"/>
            <a:ext cx="1335805" cy="48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5484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chemeClr val="accent5">
                    <a:lumMod val="50000"/>
                  </a:schemeClr>
                </a:solidFill>
                <a:latin typeface="Arial" charset="0"/>
                <a:ea typeface="ＭＳ Ｐゴシック" charset="0"/>
                <a:cs typeface="Arial" charset="0"/>
              </a:rPr>
              <a:t>INSERM U1052 </a:t>
            </a:r>
          </a:p>
          <a:p>
            <a:pPr algn="ctr" defTabSz="54844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chemeClr val="accent5">
                    <a:lumMod val="50000"/>
                  </a:schemeClr>
                </a:solidFill>
                <a:latin typeface="Arial" charset="0"/>
                <a:ea typeface="ＭＳ Ｐゴシック" charset="0"/>
                <a:cs typeface="Arial" charset="0"/>
              </a:rPr>
              <a:t>Equipe Levrero</a:t>
            </a: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2EAC386D-66BD-4644-A8D8-678F886C6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303039" y="169380"/>
            <a:ext cx="1422188" cy="486957"/>
          </a:xfrm>
          <a:prstGeom prst="rect">
            <a:avLst/>
          </a:prstGeom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7CC2F6A-2C93-3D48-A02A-079820471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138" y="806566"/>
            <a:ext cx="4359655" cy="2893727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C0A597E4-9849-794F-B76A-BB4DCA54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72" y="3700294"/>
            <a:ext cx="14863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Massimo </a:t>
            </a:r>
            <a:r>
              <a:rPr lang="it-IT" sz="12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Levrero</a:t>
            </a: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22B51E-A9D4-054F-BDEC-72303E5221DD}"/>
              </a:ext>
            </a:extLst>
          </p:cNvPr>
          <p:cNvSpPr/>
          <p:nvPr/>
        </p:nvSpPr>
        <p:spPr>
          <a:xfrm>
            <a:off x="294257" y="3960840"/>
            <a:ext cx="207622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Mirjam </a:t>
            </a:r>
            <a:r>
              <a:rPr lang="it-IT" sz="108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Ziesel</a:t>
            </a:r>
            <a:endParaRPr lang="it-IT" sz="108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latin typeface="Arial" charset="0"/>
                <a:cs typeface="Arial" charset="0"/>
              </a:rPr>
              <a:t>Claude </a:t>
            </a:r>
            <a:r>
              <a:rPr lang="it-IT" sz="1080" b="1" dirty="0" err="1">
                <a:latin typeface="Arial" charset="0"/>
                <a:cs typeface="Arial" charset="0"/>
              </a:rPr>
              <a:t>Caron</a:t>
            </a:r>
            <a:r>
              <a:rPr lang="it-IT" sz="1080" b="1" dirty="0">
                <a:latin typeface="Arial" charset="0"/>
                <a:cs typeface="Arial" charset="0"/>
              </a:rPr>
              <a:t> de </a:t>
            </a:r>
            <a:r>
              <a:rPr lang="it-IT" sz="1080" b="1" dirty="0" err="1">
                <a:latin typeface="Arial" charset="0"/>
                <a:cs typeface="Arial" charset="0"/>
              </a:rPr>
              <a:t>Fromentel</a:t>
            </a:r>
            <a:endParaRPr lang="it-IT" sz="1080" b="1" dirty="0">
              <a:latin typeface="Arial" charset="0"/>
              <a:cs typeface="Arial" charset="0"/>
            </a:endParaRP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Francesca Guerrieri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Marie Laure </a:t>
            </a:r>
            <a:r>
              <a:rPr lang="it-IT" sz="108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Plissonnier</a:t>
            </a:r>
            <a:endParaRPr lang="it-IT" sz="108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Vincenzo Alfano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Francesca Casuscelli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Yasmina Chouik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Alexia </a:t>
            </a:r>
            <a:r>
              <a:rPr lang="it-IT" sz="108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Paturel</a:t>
            </a:r>
            <a:endParaRPr lang="en-FR" sz="108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BF73F6-4838-7D46-8BD3-8580F58F0203}"/>
              </a:ext>
            </a:extLst>
          </p:cNvPr>
          <p:cNvSpPr/>
          <p:nvPr/>
        </p:nvSpPr>
        <p:spPr>
          <a:xfrm>
            <a:off x="2273721" y="4061327"/>
            <a:ext cx="2076227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latin typeface="Arial" charset="0"/>
                <a:cs typeface="Arial" charset="0"/>
              </a:rPr>
              <a:t>Jean Yves Mabrut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latin typeface="Arial" charset="0"/>
                <a:cs typeface="Arial" charset="0"/>
              </a:rPr>
              <a:t>Mickael Lesulter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latin typeface="Arial" charset="0"/>
                <a:cs typeface="Arial" charset="0"/>
              </a:rPr>
              <a:t>Kayvan Mohkam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Philippe Merle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Jerome Dumortier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Guillaume Rossignol</a:t>
            </a:r>
          </a:p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b="1" dirty="0">
                <a:solidFill>
                  <a:prstClr val="black"/>
                </a:solidFill>
                <a:latin typeface="Arial" charset="0"/>
                <a:cs typeface="Arial" charset="0"/>
              </a:rPr>
              <a:t>Xavier Muller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EE9C19C3-6AFC-AC49-A7B4-49DF3A4A08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108" y="5659594"/>
            <a:ext cx="807808" cy="80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5" descr="Logo_ANRS_FRENSH.png">
            <a:extLst>
              <a:ext uri="{FF2B5EF4-FFF2-40B4-BE49-F238E27FC236}">
                <a16:creationId xmlns:a16="http://schemas.microsoft.com/office/drawing/2014/main" id="{CABCDFED-02D4-B24F-ACD0-744ED5E48BF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3810" y="5643493"/>
            <a:ext cx="1532551" cy="923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44">
            <a:extLst>
              <a:ext uri="{FF2B5EF4-FFF2-40B4-BE49-F238E27FC236}">
                <a16:creationId xmlns:a16="http://schemas.microsoft.com/office/drawing/2014/main" id="{CB106961-1FAA-384B-B14A-D76239B9557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6712" y="5649536"/>
            <a:ext cx="807811" cy="807811"/>
          </a:xfrm>
          <a:prstGeom prst="rect">
            <a:avLst/>
          </a:prstGeom>
        </p:spPr>
      </p:pic>
      <p:grpSp>
        <p:nvGrpSpPr>
          <p:cNvPr id="18" name="Group 7">
            <a:extLst>
              <a:ext uri="{FF2B5EF4-FFF2-40B4-BE49-F238E27FC236}">
                <a16:creationId xmlns:a16="http://schemas.microsoft.com/office/drawing/2014/main" id="{36F9FF15-A612-C843-8783-F80338E1819A}"/>
              </a:ext>
            </a:extLst>
          </p:cNvPr>
          <p:cNvGrpSpPr>
            <a:grpSpLocks/>
          </p:cNvGrpSpPr>
          <p:nvPr/>
        </p:nvGrpSpPr>
        <p:grpSpPr bwMode="auto">
          <a:xfrm>
            <a:off x="8828063" y="735190"/>
            <a:ext cx="2589991" cy="2363408"/>
            <a:chOff x="2971800" y="699702"/>
            <a:chExt cx="2133600" cy="2000364"/>
          </a:xfrm>
        </p:grpSpPr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1D7DB737-AEC3-D342-9AB5-8B03F1AAF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600" y="987723"/>
              <a:ext cx="2124000" cy="50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548444"/>
              <a:r>
                <a:rPr lang="it-IT" sz="1440" dirty="0">
                  <a:solidFill>
                    <a:srgbClr val="800000"/>
                  </a:solidFill>
                  <a:latin typeface="Arial" charset="0"/>
                  <a:cs typeface="Arial" charset="0"/>
                </a:rPr>
                <a:t>Lab of Gene </a:t>
              </a:r>
              <a:r>
                <a:rPr lang="it-IT" sz="1440" dirty="0" err="1">
                  <a:solidFill>
                    <a:srgbClr val="800000"/>
                  </a:solidFill>
                  <a:latin typeface="Arial" charset="0"/>
                  <a:cs typeface="Arial" charset="0"/>
                </a:rPr>
                <a:t>Expression</a:t>
              </a:r>
              <a:endParaRPr lang="it-IT" sz="1440" dirty="0">
                <a:solidFill>
                  <a:srgbClr val="8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Text Box 3">
              <a:extLst>
                <a:ext uri="{FF2B5EF4-FFF2-40B4-BE49-F238E27FC236}">
                  <a16:creationId xmlns:a16="http://schemas.microsoft.com/office/drawing/2014/main" id="{3205796E-E8AA-8D4D-890B-F23F94FCF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2092" y="2199908"/>
              <a:ext cx="1006510" cy="500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548444"/>
              <a:r>
                <a:rPr lang="it-IT" sz="108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Laura Belloni</a:t>
              </a:r>
            </a:p>
            <a:p>
              <a:pPr defTabSz="548444"/>
              <a:r>
                <a:rPr lang="it-IT" sz="108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Natalia </a:t>
              </a:r>
              <a:r>
                <a:rPr lang="it-IT" sz="108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Pediconi</a:t>
              </a:r>
              <a:r>
                <a:rPr lang="it-IT" sz="108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</a:p>
            <a:p>
              <a:pPr defTabSz="548444"/>
              <a:r>
                <a:rPr lang="it-IT" sz="108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Debora Salerno</a:t>
              </a:r>
            </a:p>
          </p:txBody>
        </p:sp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5F1C825A-28F1-FF4B-998D-FD3A9CE1D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1800" y="699702"/>
              <a:ext cx="2133600" cy="463423"/>
              <a:chOff x="2971800" y="733568"/>
              <a:chExt cx="2133600" cy="463423"/>
            </a:xfrm>
          </p:grpSpPr>
          <p:pic>
            <p:nvPicPr>
              <p:cNvPr id="26" name="Picture 2" descr="ML_3D_cmyk">
                <a:extLst>
                  <a:ext uri="{FF2B5EF4-FFF2-40B4-BE49-F238E27FC236}">
                    <a16:creationId xmlns:a16="http://schemas.microsoft.com/office/drawing/2014/main" id="{FD75C49C-0010-3348-B5FC-03D83AF7C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801" b="35693"/>
              <a:stretch>
                <a:fillRect/>
              </a:stretch>
            </p:blipFill>
            <p:spPr bwMode="auto">
              <a:xfrm>
                <a:off x="2971800" y="749439"/>
                <a:ext cx="1571625" cy="431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8">
                <a:extLst>
                  <a:ext uri="{FF2B5EF4-FFF2-40B4-BE49-F238E27FC236}">
                    <a16:creationId xmlns:a16="http://schemas.microsoft.com/office/drawing/2014/main" id="{2F0CB4FD-F112-0449-9637-2B9FCA973C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6600" y="733568"/>
                <a:ext cx="558800" cy="4634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" name="Group 1">
              <a:extLst>
                <a:ext uri="{FF2B5EF4-FFF2-40B4-BE49-F238E27FC236}">
                  <a16:creationId xmlns:a16="http://schemas.microsoft.com/office/drawing/2014/main" id="{13EDF6DA-A026-EA4E-9A9E-AF0CBB08B8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064286" y="1397892"/>
              <a:ext cx="1903314" cy="729096"/>
              <a:chOff x="3308495" y="1379017"/>
              <a:chExt cx="2032298" cy="778503"/>
            </a:xfrm>
          </p:grpSpPr>
          <p:pic>
            <p:nvPicPr>
              <p:cNvPr id="23" name="Picture 39">
                <a:extLst>
                  <a:ext uri="{FF2B5EF4-FFF2-40B4-BE49-F238E27FC236}">
                    <a16:creationId xmlns:a16="http://schemas.microsoft.com/office/drawing/2014/main" id="{60D1435B-4754-3045-8970-34664F06471A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5753" y="1382762"/>
                <a:ext cx="609600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40">
                <a:extLst>
                  <a:ext uri="{FF2B5EF4-FFF2-40B4-BE49-F238E27FC236}">
                    <a16:creationId xmlns:a16="http://schemas.microsoft.com/office/drawing/2014/main" id="{2E931BEE-ECB2-924B-AD9B-10DFECC146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8495" y="1388756"/>
                <a:ext cx="700723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41">
                <a:extLst>
                  <a:ext uri="{FF2B5EF4-FFF2-40B4-BE49-F238E27FC236}">
                    <a16:creationId xmlns:a16="http://schemas.microsoft.com/office/drawing/2014/main" id="{BA3EC4D6-51BA-264B-85A6-CCF821C760DF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1193" y="1379017"/>
                <a:ext cx="609600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Text Box 8">
            <a:extLst>
              <a:ext uri="{FF2B5EF4-FFF2-40B4-BE49-F238E27FC236}">
                <a16:creationId xmlns:a16="http://schemas.microsoft.com/office/drawing/2014/main" id="{55AEBCB8-C241-DA4E-871B-620952206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346" y="3787078"/>
            <a:ext cx="1584087" cy="350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679" b="1" dirty="0" err="1">
                <a:solidFill>
                  <a:srgbClr val="800000"/>
                </a:solidFill>
                <a:latin typeface="Arial" charset="0"/>
                <a:cs typeface="Arial" charset="0"/>
              </a:rPr>
              <a:t>Collaborators</a:t>
            </a:r>
            <a:endParaRPr lang="it-IT" sz="1679" b="1" dirty="0">
              <a:solidFill>
                <a:srgbClr val="80000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EB56E40C-CBD0-FE40-A2D5-C33AB9648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23" y="4137813"/>
            <a:ext cx="338741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Thomas Baumert – Strasbourg, FR </a:t>
            </a:r>
            <a:endParaRPr lang="it-IT" sz="108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Maura </a:t>
            </a:r>
            <a:r>
              <a:rPr lang="it-IT" sz="1080" dirty="0" err="1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Dandri</a:t>
            </a:r>
            <a:r>
              <a:rPr lang="it-IT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 - </a:t>
            </a:r>
            <a:r>
              <a:rPr lang="en-US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Hamburg, DE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Jane Mc Keating – Oxford, UK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endParaRPr lang="it-IT" sz="108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Adam </a:t>
            </a:r>
            <a:r>
              <a:rPr lang="it-IT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Zlotnick</a:t>
            </a: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- 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Indiana </a:t>
            </a:r>
            <a:r>
              <a:rPr lang="fr-FR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University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, USA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Raymond </a:t>
            </a:r>
            <a:r>
              <a:rPr lang="fr-FR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Schinazi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– </a:t>
            </a:r>
            <a:r>
              <a:rPr lang="fr-FR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Emory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Univ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Atlanta –USA</a:t>
            </a:r>
          </a:p>
        </p:txBody>
      </p:sp>
      <p:sp>
        <p:nvSpPr>
          <p:cNvPr id="32" name="Rettangolo 1">
            <a:extLst>
              <a:ext uri="{FF2B5EF4-FFF2-40B4-BE49-F238E27FC236}">
                <a16:creationId xmlns:a16="http://schemas.microsoft.com/office/drawing/2014/main" id="{2174CB18-D4D5-A24F-BE8B-735C97449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1049" y="5878280"/>
            <a:ext cx="2037737" cy="35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en-US" sz="1679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Arial" charset="0"/>
              </a:rPr>
              <a:t> Financial support</a:t>
            </a:r>
            <a:endParaRPr lang="it-IT" sz="1679" dirty="0">
              <a:solidFill>
                <a:srgbClr val="8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C9E11F61-8EA7-DB4E-A593-37F0F9880D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339" y="5659593"/>
            <a:ext cx="616267" cy="32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9FDFA8AE-72C8-6947-BBFF-B4B24844B1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209" y="6072877"/>
            <a:ext cx="511123" cy="49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6">
            <a:extLst>
              <a:ext uri="{FF2B5EF4-FFF2-40B4-BE49-F238E27FC236}">
                <a16:creationId xmlns:a16="http://schemas.microsoft.com/office/drawing/2014/main" id="{D1FE4FE6-4F28-B74E-B528-9022DF79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447" y="4127039"/>
            <a:ext cx="338741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Antonio Craxi – Palermo, IT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Letizia Chiodo, Giancarlo </a:t>
            </a:r>
            <a:r>
              <a:rPr lang="it-IT" sz="108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Ruocco</a:t>
            </a: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– Roma, IT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Carlo Ferrari - </a:t>
            </a: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Parma, IT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Pietro Lampertico – Milano, IT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fr-FR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Teresa Pollicino, Giovanni Raimondo – Messina, IT</a:t>
            </a:r>
          </a:p>
          <a:p>
            <a:pPr defTabSz="548444" fontAlgn="base">
              <a:spcBef>
                <a:spcPct val="0"/>
              </a:spcBef>
              <a:spcAft>
                <a:spcPct val="0"/>
              </a:spcAft>
            </a:pPr>
            <a:r>
              <a:rPr lang="it-IT" sz="108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Sabrina Strano, Giovanni Blandino – Roma, IT</a:t>
            </a:r>
          </a:p>
        </p:txBody>
      </p:sp>
      <p:pic>
        <p:nvPicPr>
          <p:cNvPr id="38" name="Picture 37" descr="Logo, company name&#10;&#10;Description automatically generated">
            <a:extLst>
              <a:ext uri="{FF2B5EF4-FFF2-40B4-BE49-F238E27FC236}">
                <a16:creationId xmlns:a16="http://schemas.microsoft.com/office/drawing/2014/main" id="{9D8B92A1-DCDC-F74E-A612-7C70D5D52D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09" y="6405833"/>
            <a:ext cx="734291" cy="452169"/>
          </a:xfrm>
          <a:prstGeom prst="rect">
            <a:avLst/>
          </a:prstGeom>
        </p:spPr>
      </p:pic>
      <p:pic>
        <p:nvPicPr>
          <p:cNvPr id="39" name="Image 3">
            <a:extLst>
              <a:ext uri="{FF2B5EF4-FFF2-40B4-BE49-F238E27FC236}">
                <a16:creationId xmlns:a16="http://schemas.microsoft.com/office/drawing/2014/main" id="{398752A5-3B52-7146-B087-515FF77EB3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6555800"/>
            <a:ext cx="734291" cy="2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306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DE440103-FCE2-4BF6-AADE-F22293263164}"/>
</file>

<file path=customXml/itemProps2.xml><?xml version="1.0" encoding="utf-8"?>
<ds:datastoreItem xmlns:ds="http://schemas.openxmlformats.org/officeDocument/2006/customXml" ds:itemID="{FB70627A-F930-42C3-9B1E-A303A50DFD13}"/>
</file>

<file path=customXml/itemProps3.xml><?xml version="1.0" encoding="utf-8"?>
<ds:datastoreItem xmlns:ds="http://schemas.openxmlformats.org/officeDocument/2006/customXml" ds:itemID="{20600FD6-9F51-4A00-8E18-1A9E4F32A966}"/>
</file>

<file path=docProps/app.xml><?xml version="1.0" encoding="utf-8"?>
<Properties xmlns="http://schemas.openxmlformats.org/officeDocument/2006/extended-properties" xmlns:vt="http://schemas.openxmlformats.org/officeDocument/2006/docPropsVTypes">
  <TotalTime>12665</TotalTime>
  <Words>3178</Words>
  <Application>Microsoft Macintosh PowerPoint</Application>
  <PresentationFormat>Widescreen</PresentationFormat>
  <Paragraphs>681</Paragraphs>
  <Slides>40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Calibri Light</vt:lpstr>
      <vt:lpstr>Helvetica</vt:lpstr>
      <vt:lpstr>Symbol</vt:lpstr>
      <vt:lpstr>Verdana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Targeting HBx to silence the cccDNA</vt:lpstr>
      <vt:lpstr>Targeting HBx to silence the cccDNA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 Bousquet</dc:creator>
  <cp:lastModifiedBy>Microsoft Office User</cp:lastModifiedBy>
  <cp:revision>268</cp:revision>
  <cp:lastPrinted>2020-10-05T11:38:34Z</cp:lastPrinted>
  <dcterms:created xsi:type="dcterms:W3CDTF">2020-07-16T12:46:43Z</dcterms:created>
  <dcterms:modified xsi:type="dcterms:W3CDTF">2022-05-31T07:37:18Z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