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entation.xml" ContentType="application/vnd.openxmlformats-officedocument.presentationml.presentation.main+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577" r:id="rId2"/>
    <p:sldId id="570" r:id="rId3"/>
    <p:sldId id="498" r:id="rId4"/>
    <p:sldId id="496" r:id="rId5"/>
    <p:sldId id="497" r:id="rId6"/>
    <p:sldId id="267" r:id="rId7"/>
    <p:sldId id="501" r:id="rId8"/>
    <p:sldId id="266" r:id="rId9"/>
    <p:sldId id="571" r:id="rId10"/>
    <p:sldId id="572" r:id="rId11"/>
    <p:sldId id="574" r:id="rId12"/>
    <p:sldId id="262" r:id="rId13"/>
    <p:sldId id="573" r:id="rId14"/>
    <p:sldId id="575" r:id="rId15"/>
    <p:sldId id="57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47"/>
    <p:restoredTop sz="82202"/>
  </p:normalViewPr>
  <p:slideViewPr>
    <p:cSldViewPr snapToGrid="0" snapToObjects="1">
      <p:cViewPr varScale="1">
        <p:scale>
          <a:sx n="89" d="100"/>
          <a:sy n="89" d="100"/>
        </p:scale>
        <p:origin x="1432"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EB67EB-054F-094C-9CA7-5B439CC93B81}" type="datetimeFigureOut">
              <a:rPr lang="en-US" smtClean="0"/>
              <a:t>5/30/22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C6AACE-AFFA-5F4F-92B9-BA5ADABAD26A}" type="slidenum">
              <a:rPr lang="en-US" smtClean="0"/>
              <a:t>‹#›</a:t>
            </a:fld>
            <a:endParaRPr lang="en-US"/>
          </a:p>
        </p:txBody>
      </p:sp>
    </p:spTree>
    <p:extLst>
      <p:ext uri="{BB962C8B-B14F-4D97-AF65-F5344CB8AC3E}">
        <p14:creationId xmlns:p14="http://schemas.microsoft.com/office/powerpoint/2010/main" val="3759862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lab works on cancer evolution and fundamentally we are interested in this question of how liver damage (with distinct etiologies) followed by tissue regeneration and repair can reprogram the intra-hepatic microenvironment into a pro-tumorigenic niche….</a:t>
            </a:r>
          </a:p>
        </p:txBody>
      </p:sp>
      <p:sp>
        <p:nvSpPr>
          <p:cNvPr id="4" name="Slide Number Placeholder 3"/>
          <p:cNvSpPr>
            <a:spLocks noGrp="1"/>
          </p:cNvSpPr>
          <p:nvPr>
            <p:ph type="sldNum" sz="quarter" idx="5"/>
          </p:nvPr>
        </p:nvSpPr>
        <p:spPr/>
        <p:txBody>
          <a:bodyPr/>
          <a:lstStyle/>
          <a:p>
            <a:fld id="{94C6AACE-AFFA-5F4F-92B9-BA5ADABAD26A}" type="slidenum">
              <a:rPr lang="en-US" smtClean="0"/>
              <a:t>2</a:t>
            </a:fld>
            <a:endParaRPr lang="en-US"/>
          </a:p>
        </p:txBody>
      </p:sp>
    </p:spTree>
    <p:extLst>
      <p:ext uri="{BB962C8B-B14F-4D97-AF65-F5344CB8AC3E}">
        <p14:creationId xmlns:p14="http://schemas.microsoft.com/office/powerpoint/2010/main" val="3283559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that context we are specifically interested in understanding how how long chronic viral hepatitis could result in sustained liver damage and may drive progression to HCC</a:t>
            </a:r>
          </a:p>
        </p:txBody>
      </p:sp>
      <p:sp>
        <p:nvSpPr>
          <p:cNvPr id="4" name="Slide Number Placeholder 3"/>
          <p:cNvSpPr>
            <a:spLocks noGrp="1"/>
          </p:cNvSpPr>
          <p:nvPr>
            <p:ph type="sldNum" sz="quarter" idx="5"/>
          </p:nvPr>
        </p:nvSpPr>
        <p:spPr/>
        <p:txBody>
          <a:bodyPr/>
          <a:lstStyle/>
          <a:p>
            <a:fld id="{94C6AACE-AFFA-5F4F-92B9-BA5ADABAD26A}" type="slidenum">
              <a:rPr lang="en-US" smtClean="0"/>
              <a:t>3</a:t>
            </a:fld>
            <a:endParaRPr lang="en-US"/>
          </a:p>
        </p:txBody>
      </p:sp>
    </p:spTree>
    <p:extLst>
      <p:ext uri="{BB962C8B-B14F-4D97-AF65-F5344CB8AC3E}">
        <p14:creationId xmlns:p14="http://schemas.microsoft.com/office/powerpoint/2010/main" val="2780623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really interesting is that </a:t>
            </a:r>
            <a:r>
              <a:rPr lang="en-US" dirty="0" err="1"/>
              <a:t>HepB</a:t>
            </a:r>
            <a:r>
              <a:rPr lang="en-US" dirty="0"/>
              <a:t> </a:t>
            </a:r>
            <a:r>
              <a:rPr lang="en-US" dirty="0" err="1"/>
              <a:t>visrus</a:t>
            </a:r>
            <a:r>
              <a:rPr lang="en-US" dirty="0"/>
              <a:t> can in fact activate all the different hallmarks of cancer using viral proteins or by integrating into host DNA</a:t>
            </a:r>
          </a:p>
        </p:txBody>
      </p:sp>
      <p:sp>
        <p:nvSpPr>
          <p:cNvPr id="4" name="Slide Number Placeholder 3"/>
          <p:cNvSpPr>
            <a:spLocks noGrp="1"/>
          </p:cNvSpPr>
          <p:nvPr>
            <p:ph type="sldNum" sz="quarter" idx="5"/>
          </p:nvPr>
        </p:nvSpPr>
        <p:spPr/>
        <p:txBody>
          <a:bodyPr/>
          <a:lstStyle/>
          <a:p>
            <a:fld id="{94C6AACE-AFFA-5F4F-92B9-BA5ADABAD26A}" type="slidenum">
              <a:rPr lang="en-US" smtClean="0"/>
              <a:t>4</a:t>
            </a:fld>
            <a:endParaRPr lang="en-US"/>
          </a:p>
        </p:txBody>
      </p:sp>
    </p:spTree>
    <p:extLst>
      <p:ext uri="{BB962C8B-B14F-4D97-AF65-F5344CB8AC3E}">
        <p14:creationId xmlns:p14="http://schemas.microsoft.com/office/powerpoint/2010/main" val="1734757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what’s quite evident from looking at the natural history of HBV infection, is that functional cure of CHB, as defined by the loss of S antigen, minimizes the risk for progression to HCC. However the mechanisms underpinning long term functional cure remain poorly defined. Therefore in this context, we are interested in defining mechanisms and cell states that are associated with sustained, long term functional cure.</a:t>
            </a:r>
          </a:p>
        </p:txBody>
      </p:sp>
      <p:sp>
        <p:nvSpPr>
          <p:cNvPr id="4" name="Slide Number Placeholder 3"/>
          <p:cNvSpPr>
            <a:spLocks noGrp="1"/>
          </p:cNvSpPr>
          <p:nvPr>
            <p:ph type="sldNum" sz="quarter" idx="5"/>
          </p:nvPr>
        </p:nvSpPr>
        <p:spPr/>
        <p:txBody>
          <a:bodyPr/>
          <a:lstStyle/>
          <a:p>
            <a:fld id="{94C6AACE-AFFA-5F4F-92B9-BA5ADABAD26A}" type="slidenum">
              <a:rPr lang="en-US" smtClean="0"/>
              <a:t>5</a:t>
            </a:fld>
            <a:endParaRPr lang="en-US"/>
          </a:p>
        </p:txBody>
      </p:sp>
    </p:spTree>
    <p:extLst>
      <p:ext uri="{BB962C8B-B14F-4D97-AF65-F5344CB8AC3E}">
        <p14:creationId xmlns:p14="http://schemas.microsoft.com/office/powerpoint/2010/main" val="3196694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to address this question we have generated a single cell atlas to define the immuno-pathological cell states, @</a:t>
            </a:r>
            <a:r>
              <a:rPr lang="en-US" dirty="0" err="1"/>
              <a:t>scResolution</a:t>
            </a:r>
            <a:r>
              <a:rPr lang="en-US" dirty="0"/>
              <a:t>, associated with functionally cured CHB patients….and the hope is that such approaches will help us generate new testable hypotheses regarding mechanisms that drive functional cure.</a:t>
            </a:r>
          </a:p>
          <a:p>
            <a:r>
              <a:rPr lang="en-US" dirty="0"/>
              <a:t>So this figure highlights the workflow…we generated single cell RNA-seq data from both liver core needle biopsies and matched PMBCs isolated from either CHB or functionally cured patients. Overall generated </a:t>
            </a:r>
            <a:r>
              <a:rPr lang="en-US" dirty="0" err="1"/>
              <a:t>scRNA</a:t>
            </a:r>
            <a:r>
              <a:rPr lang="en-US" dirty="0"/>
              <a:t>-seq data from ~100K cells to identify cell-state associated expression biomarkers that are present either in the tissue or peripheral circulation and those that are present in both compartments.</a:t>
            </a:r>
          </a:p>
        </p:txBody>
      </p:sp>
      <p:sp>
        <p:nvSpPr>
          <p:cNvPr id="4" name="Slide Number Placeholder 3"/>
          <p:cNvSpPr>
            <a:spLocks noGrp="1"/>
          </p:cNvSpPr>
          <p:nvPr>
            <p:ph type="sldNum" sz="quarter" idx="5"/>
          </p:nvPr>
        </p:nvSpPr>
        <p:spPr/>
        <p:txBody>
          <a:bodyPr/>
          <a:lstStyle/>
          <a:p>
            <a:fld id="{94C6AACE-AFFA-5F4F-92B9-BA5ADABAD26A}" type="slidenum">
              <a:rPr lang="en-US" smtClean="0"/>
              <a:t>6</a:t>
            </a:fld>
            <a:endParaRPr lang="en-US"/>
          </a:p>
        </p:txBody>
      </p:sp>
    </p:spTree>
    <p:extLst>
      <p:ext uri="{BB962C8B-B14F-4D97-AF65-F5344CB8AC3E}">
        <p14:creationId xmlns:p14="http://schemas.microsoft.com/office/powerpoint/2010/main" val="479619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C6AACE-AFFA-5F4F-92B9-BA5ADABAD26A}" type="slidenum">
              <a:rPr lang="en-US" smtClean="0"/>
              <a:t>7</a:t>
            </a:fld>
            <a:endParaRPr lang="en-US"/>
          </a:p>
        </p:txBody>
      </p:sp>
    </p:spTree>
    <p:extLst>
      <p:ext uri="{BB962C8B-B14F-4D97-AF65-F5344CB8AC3E}">
        <p14:creationId xmlns:p14="http://schemas.microsoft.com/office/powerpoint/2010/main" val="4548364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Single cell transcriptomic atlas of 23 CHB patient Intrahepatic liver (IHL) and matched PBMC represents all the important cell subtypes in a robust manner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SG" dirty="0"/>
          </a:p>
        </p:txBody>
      </p:sp>
      <p:sp>
        <p:nvSpPr>
          <p:cNvPr id="4" name="Slide Number Placeholder 3"/>
          <p:cNvSpPr>
            <a:spLocks noGrp="1"/>
          </p:cNvSpPr>
          <p:nvPr>
            <p:ph type="sldNum" sz="quarter" idx="5"/>
          </p:nvPr>
        </p:nvSpPr>
        <p:spPr/>
        <p:txBody>
          <a:bodyPr/>
          <a:lstStyle/>
          <a:p>
            <a:fld id="{3E0C9AE0-409A-43A3-80CB-243B884DA795}" type="slidenum">
              <a:rPr lang="en-SG" smtClean="0"/>
              <a:t>8</a:t>
            </a:fld>
            <a:endParaRPr lang="en-SG"/>
          </a:p>
        </p:txBody>
      </p:sp>
    </p:spTree>
    <p:extLst>
      <p:ext uri="{BB962C8B-B14F-4D97-AF65-F5344CB8AC3E}">
        <p14:creationId xmlns:p14="http://schemas.microsoft.com/office/powerpoint/2010/main" val="32394418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28486-C7BB-254A-AEFA-42AD14BB878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D32113C4-AD1B-E24D-939E-DA8A07C8A7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8C9CB70-D44E-744D-9192-403873F32315}"/>
              </a:ext>
            </a:extLst>
          </p:cNvPr>
          <p:cNvSpPr>
            <a:spLocks noGrp="1"/>
          </p:cNvSpPr>
          <p:nvPr>
            <p:ph type="dt" sz="half" idx="10"/>
          </p:nvPr>
        </p:nvSpPr>
        <p:spPr/>
        <p:txBody>
          <a:bodyPr/>
          <a:lstStyle/>
          <a:p>
            <a:fld id="{A9EEDEFB-DF14-F942-9DE5-D5C0BF484685}" type="datetimeFigureOut">
              <a:rPr lang="en-US" smtClean="0"/>
              <a:t>5/30/22</a:t>
            </a:fld>
            <a:endParaRPr lang="en-US"/>
          </a:p>
        </p:txBody>
      </p:sp>
      <p:sp>
        <p:nvSpPr>
          <p:cNvPr id="5" name="Footer Placeholder 4">
            <a:extLst>
              <a:ext uri="{FF2B5EF4-FFF2-40B4-BE49-F238E27FC236}">
                <a16:creationId xmlns:a16="http://schemas.microsoft.com/office/drawing/2014/main" id="{D976587C-D18D-9545-B40D-2F5621958F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288254-F25B-244B-BEC9-DCD2A53B0644}"/>
              </a:ext>
            </a:extLst>
          </p:cNvPr>
          <p:cNvSpPr>
            <a:spLocks noGrp="1"/>
          </p:cNvSpPr>
          <p:nvPr>
            <p:ph type="sldNum" sz="quarter" idx="12"/>
          </p:nvPr>
        </p:nvSpPr>
        <p:spPr/>
        <p:txBody>
          <a:bodyPr/>
          <a:lstStyle/>
          <a:p>
            <a:fld id="{BC2E187E-913F-4C4B-8D7D-B3EBBF5F31E6}" type="slidenum">
              <a:rPr lang="en-US" smtClean="0"/>
              <a:t>‹#›</a:t>
            </a:fld>
            <a:endParaRPr lang="en-US"/>
          </a:p>
        </p:txBody>
      </p:sp>
    </p:spTree>
    <p:extLst>
      <p:ext uri="{BB962C8B-B14F-4D97-AF65-F5344CB8AC3E}">
        <p14:creationId xmlns:p14="http://schemas.microsoft.com/office/powerpoint/2010/main" val="1657140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77155-35B7-3D47-AB28-957A979D0A7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0329185-6286-5D47-934D-0AB37740FCA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FD4CC75-4268-7149-8A57-EA21BAE88613}"/>
              </a:ext>
            </a:extLst>
          </p:cNvPr>
          <p:cNvSpPr>
            <a:spLocks noGrp="1"/>
          </p:cNvSpPr>
          <p:nvPr>
            <p:ph type="dt" sz="half" idx="10"/>
          </p:nvPr>
        </p:nvSpPr>
        <p:spPr/>
        <p:txBody>
          <a:bodyPr/>
          <a:lstStyle/>
          <a:p>
            <a:fld id="{A9EEDEFB-DF14-F942-9DE5-D5C0BF484685}" type="datetimeFigureOut">
              <a:rPr lang="en-US" smtClean="0"/>
              <a:t>5/30/22</a:t>
            </a:fld>
            <a:endParaRPr lang="en-US"/>
          </a:p>
        </p:txBody>
      </p:sp>
      <p:sp>
        <p:nvSpPr>
          <p:cNvPr id="5" name="Footer Placeholder 4">
            <a:extLst>
              <a:ext uri="{FF2B5EF4-FFF2-40B4-BE49-F238E27FC236}">
                <a16:creationId xmlns:a16="http://schemas.microsoft.com/office/drawing/2014/main" id="{982CD17B-316C-F842-A229-F86B3428AD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38B2A7-0183-4C43-A1BD-987FE70DFD46}"/>
              </a:ext>
            </a:extLst>
          </p:cNvPr>
          <p:cNvSpPr>
            <a:spLocks noGrp="1"/>
          </p:cNvSpPr>
          <p:nvPr>
            <p:ph type="sldNum" sz="quarter" idx="12"/>
          </p:nvPr>
        </p:nvSpPr>
        <p:spPr/>
        <p:txBody>
          <a:bodyPr/>
          <a:lstStyle/>
          <a:p>
            <a:fld id="{BC2E187E-913F-4C4B-8D7D-B3EBBF5F31E6}" type="slidenum">
              <a:rPr lang="en-US" smtClean="0"/>
              <a:t>‹#›</a:t>
            </a:fld>
            <a:endParaRPr lang="en-US"/>
          </a:p>
        </p:txBody>
      </p:sp>
    </p:spTree>
    <p:extLst>
      <p:ext uri="{BB962C8B-B14F-4D97-AF65-F5344CB8AC3E}">
        <p14:creationId xmlns:p14="http://schemas.microsoft.com/office/powerpoint/2010/main" val="1101406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E0469-8ADE-B648-A7FF-7874F5C14DA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2CC4BF16-3A65-6847-9DBD-ED97E5A127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0F8EAFD-175B-B348-884F-46EDE3B79475}"/>
              </a:ext>
            </a:extLst>
          </p:cNvPr>
          <p:cNvSpPr>
            <a:spLocks noGrp="1"/>
          </p:cNvSpPr>
          <p:nvPr>
            <p:ph type="dt" sz="half" idx="10"/>
          </p:nvPr>
        </p:nvSpPr>
        <p:spPr/>
        <p:txBody>
          <a:bodyPr/>
          <a:lstStyle/>
          <a:p>
            <a:fld id="{A9EEDEFB-DF14-F942-9DE5-D5C0BF484685}" type="datetimeFigureOut">
              <a:rPr lang="en-US" smtClean="0"/>
              <a:t>5/30/22</a:t>
            </a:fld>
            <a:endParaRPr lang="en-US"/>
          </a:p>
        </p:txBody>
      </p:sp>
      <p:sp>
        <p:nvSpPr>
          <p:cNvPr id="5" name="Footer Placeholder 4">
            <a:extLst>
              <a:ext uri="{FF2B5EF4-FFF2-40B4-BE49-F238E27FC236}">
                <a16:creationId xmlns:a16="http://schemas.microsoft.com/office/drawing/2014/main" id="{B6474E6E-8BBD-EC4F-9125-A57600F84E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95CAE0-2847-C744-B061-9850587BB791}"/>
              </a:ext>
            </a:extLst>
          </p:cNvPr>
          <p:cNvSpPr>
            <a:spLocks noGrp="1"/>
          </p:cNvSpPr>
          <p:nvPr>
            <p:ph type="sldNum" sz="quarter" idx="12"/>
          </p:nvPr>
        </p:nvSpPr>
        <p:spPr/>
        <p:txBody>
          <a:bodyPr/>
          <a:lstStyle/>
          <a:p>
            <a:fld id="{BC2E187E-913F-4C4B-8D7D-B3EBBF5F31E6}" type="slidenum">
              <a:rPr lang="en-US" smtClean="0"/>
              <a:t>‹#›</a:t>
            </a:fld>
            <a:endParaRPr lang="en-US"/>
          </a:p>
        </p:txBody>
      </p:sp>
    </p:spTree>
    <p:extLst>
      <p:ext uri="{BB962C8B-B14F-4D97-AF65-F5344CB8AC3E}">
        <p14:creationId xmlns:p14="http://schemas.microsoft.com/office/powerpoint/2010/main" val="2531955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2E673-7D33-7C40-A4A7-79B91D2DD66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3EFB711-FD43-764D-86DE-B189DA19847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E6D9E20F-9992-5149-ACDF-71BF265DFBF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C8D27314-730E-E94C-800B-5BE0BB70F992}"/>
              </a:ext>
            </a:extLst>
          </p:cNvPr>
          <p:cNvSpPr>
            <a:spLocks noGrp="1"/>
          </p:cNvSpPr>
          <p:nvPr>
            <p:ph type="dt" sz="half" idx="10"/>
          </p:nvPr>
        </p:nvSpPr>
        <p:spPr/>
        <p:txBody>
          <a:bodyPr/>
          <a:lstStyle/>
          <a:p>
            <a:fld id="{A9EEDEFB-DF14-F942-9DE5-D5C0BF484685}" type="datetimeFigureOut">
              <a:rPr lang="en-US" smtClean="0"/>
              <a:t>5/30/22</a:t>
            </a:fld>
            <a:endParaRPr lang="en-US"/>
          </a:p>
        </p:txBody>
      </p:sp>
      <p:sp>
        <p:nvSpPr>
          <p:cNvPr id="6" name="Footer Placeholder 5">
            <a:extLst>
              <a:ext uri="{FF2B5EF4-FFF2-40B4-BE49-F238E27FC236}">
                <a16:creationId xmlns:a16="http://schemas.microsoft.com/office/drawing/2014/main" id="{A18E33A0-B7C2-8D4E-BF40-C9861249C7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ED5DAD-419D-3D48-BF3B-02746CA98C37}"/>
              </a:ext>
            </a:extLst>
          </p:cNvPr>
          <p:cNvSpPr>
            <a:spLocks noGrp="1"/>
          </p:cNvSpPr>
          <p:nvPr>
            <p:ph type="sldNum" sz="quarter" idx="12"/>
          </p:nvPr>
        </p:nvSpPr>
        <p:spPr/>
        <p:txBody>
          <a:bodyPr/>
          <a:lstStyle/>
          <a:p>
            <a:fld id="{BC2E187E-913F-4C4B-8D7D-B3EBBF5F31E6}" type="slidenum">
              <a:rPr lang="en-US" smtClean="0"/>
              <a:t>‹#›</a:t>
            </a:fld>
            <a:endParaRPr lang="en-US"/>
          </a:p>
        </p:txBody>
      </p:sp>
    </p:spTree>
    <p:extLst>
      <p:ext uri="{BB962C8B-B14F-4D97-AF65-F5344CB8AC3E}">
        <p14:creationId xmlns:p14="http://schemas.microsoft.com/office/powerpoint/2010/main" val="2575395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54527-CC75-C147-AF6C-E4FE911F5D51}"/>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A9382B9-B0C4-0046-AA0B-81EEA2BC2C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D5BA3AF-E0D7-B446-ACE8-903BA200F5E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DBD7C61-1996-B042-A01E-4E02DE5A5D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892B181-0140-754E-BBF8-4697F5AEBD9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3987398-56F3-F044-9607-2E290B2A0909}"/>
              </a:ext>
            </a:extLst>
          </p:cNvPr>
          <p:cNvSpPr>
            <a:spLocks noGrp="1"/>
          </p:cNvSpPr>
          <p:nvPr>
            <p:ph type="dt" sz="half" idx="10"/>
          </p:nvPr>
        </p:nvSpPr>
        <p:spPr/>
        <p:txBody>
          <a:bodyPr/>
          <a:lstStyle/>
          <a:p>
            <a:fld id="{A9EEDEFB-DF14-F942-9DE5-D5C0BF484685}" type="datetimeFigureOut">
              <a:rPr lang="en-US" smtClean="0"/>
              <a:t>5/30/22</a:t>
            </a:fld>
            <a:endParaRPr lang="en-US"/>
          </a:p>
        </p:txBody>
      </p:sp>
      <p:sp>
        <p:nvSpPr>
          <p:cNvPr id="8" name="Footer Placeholder 7">
            <a:extLst>
              <a:ext uri="{FF2B5EF4-FFF2-40B4-BE49-F238E27FC236}">
                <a16:creationId xmlns:a16="http://schemas.microsoft.com/office/drawing/2014/main" id="{8507D8CB-6AD1-CF4F-BBFC-0FFF1F1D121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EF57F8-8534-1F45-AFB2-5A4172BE5FD6}"/>
              </a:ext>
            </a:extLst>
          </p:cNvPr>
          <p:cNvSpPr>
            <a:spLocks noGrp="1"/>
          </p:cNvSpPr>
          <p:nvPr>
            <p:ph type="sldNum" sz="quarter" idx="12"/>
          </p:nvPr>
        </p:nvSpPr>
        <p:spPr/>
        <p:txBody>
          <a:bodyPr/>
          <a:lstStyle/>
          <a:p>
            <a:fld id="{BC2E187E-913F-4C4B-8D7D-B3EBBF5F31E6}" type="slidenum">
              <a:rPr lang="en-US" smtClean="0"/>
              <a:t>‹#›</a:t>
            </a:fld>
            <a:endParaRPr lang="en-US"/>
          </a:p>
        </p:txBody>
      </p:sp>
    </p:spTree>
    <p:extLst>
      <p:ext uri="{BB962C8B-B14F-4D97-AF65-F5344CB8AC3E}">
        <p14:creationId xmlns:p14="http://schemas.microsoft.com/office/powerpoint/2010/main" val="714290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B16AC-4810-5A45-BBE2-A370225558E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54C917F-4851-3445-AA8A-AA592EFE1EE9}"/>
              </a:ext>
            </a:extLst>
          </p:cNvPr>
          <p:cNvSpPr>
            <a:spLocks noGrp="1"/>
          </p:cNvSpPr>
          <p:nvPr>
            <p:ph type="dt" sz="half" idx="10"/>
          </p:nvPr>
        </p:nvSpPr>
        <p:spPr/>
        <p:txBody>
          <a:bodyPr/>
          <a:lstStyle/>
          <a:p>
            <a:fld id="{A9EEDEFB-DF14-F942-9DE5-D5C0BF484685}" type="datetimeFigureOut">
              <a:rPr lang="en-US" smtClean="0"/>
              <a:t>5/30/22</a:t>
            </a:fld>
            <a:endParaRPr lang="en-US"/>
          </a:p>
        </p:txBody>
      </p:sp>
      <p:sp>
        <p:nvSpPr>
          <p:cNvPr id="4" name="Footer Placeholder 3">
            <a:extLst>
              <a:ext uri="{FF2B5EF4-FFF2-40B4-BE49-F238E27FC236}">
                <a16:creationId xmlns:a16="http://schemas.microsoft.com/office/drawing/2014/main" id="{ACE226D6-6DC7-D34B-A8A1-8E96909606D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40D736-34AA-AC4A-9D8F-0E3A909E5E98}"/>
              </a:ext>
            </a:extLst>
          </p:cNvPr>
          <p:cNvSpPr>
            <a:spLocks noGrp="1"/>
          </p:cNvSpPr>
          <p:nvPr>
            <p:ph type="sldNum" sz="quarter" idx="12"/>
          </p:nvPr>
        </p:nvSpPr>
        <p:spPr/>
        <p:txBody>
          <a:bodyPr/>
          <a:lstStyle/>
          <a:p>
            <a:fld id="{BC2E187E-913F-4C4B-8D7D-B3EBBF5F31E6}" type="slidenum">
              <a:rPr lang="en-US" smtClean="0"/>
              <a:t>‹#›</a:t>
            </a:fld>
            <a:endParaRPr lang="en-US"/>
          </a:p>
        </p:txBody>
      </p:sp>
    </p:spTree>
    <p:extLst>
      <p:ext uri="{BB962C8B-B14F-4D97-AF65-F5344CB8AC3E}">
        <p14:creationId xmlns:p14="http://schemas.microsoft.com/office/powerpoint/2010/main" val="1987155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712489-4811-FF47-B923-418BCBE2DEF4}"/>
              </a:ext>
            </a:extLst>
          </p:cNvPr>
          <p:cNvSpPr>
            <a:spLocks noGrp="1"/>
          </p:cNvSpPr>
          <p:nvPr>
            <p:ph type="dt" sz="half" idx="10"/>
          </p:nvPr>
        </p:nvSpPr>
        <p:spPr/>
        <p:txBody>
          <a:bodyPr/>
          <a:lstStyle/>
          <a:p>
            <a:fld id="{A9EEDEFB-DF14-F942-9DE5-D5C0BF484685}" type="datetimeFigureOut">
              <a:rPr lang="en-US" smtClean="0"/>
              <a:t>5/30/22</a:t>
            </a:fld>
            <a:endParaRPr lang="en-US"/>
          </a:p>
        </p:txBody>
      </p:sp>
      <p:sp>
        <p:nvSpPr>
          <p:cNvPr id="3" name="Footer Placeholder 2">
            <a:extLst>
              <a:ext uri="{FF2B5EF4-FFF2-40B4-BE49-F238E27FC236}">
                <a16:creationId xmlns:a16="http://schemas.microsoft.com/office/drawing/2014/main" id="{0475BF43-4229-1841-8C11-4DEA0C6FEEF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FA95BE0-7292-8E4C-AAC8-05ADB5267024}"/>
              </a:ext>
            </a:extLst>
          </p:cNvPr>
          <p:cNvSpPr>
            <a:spLocks noGrp="1"/>
          </p:cNvSpPr>
          <p:nvPr>
            <p:ph type="sldNum" sz="quarter" idx="12"/>
          </p:nvPr>
        </p:nvSpPr>
        <p:spPr/>
        <p:txBody>
          <a:bodyPr/>
          <a:lstStyle/>
          <a:p>
            <a:fld id="{BC2E187E-913F-4C4B-8D7D-B3EBBF5F31E6}" type="slidenum">
              <a:rPr lang="en-US" smtClean="0"/>
              <a:t>‹#›</a:t>
            </a:fld>
            <a:endParaRPr lang="en-US"/>
          </a:p>
        </p:txBody>
      </p:sp>
    </p:spTree>
    <p:extLst>
      <p:ext uri="{BB962C8B-B14F-4D97-AF65-F5344CB8AC3E}">
        <p14:creationId xmlns:p14="http://schemas.microsoft.com/office/powerpoint/2010/main" val="2654252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260D6-ECF9-DD47-B0BA-36D7E618F36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007EB78-B38D-0745-8051-226A47185C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E28537E-766B-9549-979F-49A5185643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1835A18-B021-FC4D-8214-255E926BF1D7}"/>
              </a:ext>
            </a:extLst>
          </p:cNvPr>
          <p:cNvSpPr>
            <a:spLocks noGrp="1"/>
          </p:cNvSpPr>
          <p:nvPr>
            <p:ph type="dt" sz="half" idx="10"/>
          </p:nvPr>
        </p:nvSpPr>
        <p:spPr/>
        <p:txBody>
          <a:bodyPr/>
          <a:lstStyle/>
          <a:p>
            <a:fld id="{A9EEDEFB-DF14-F942-9DE5-D5C0BF484685}" type="datetimeFigureOut">
              <a:rPr lang="en-US" smtClean="0"/>
              <a:t>5/30/22</a:t>
            </a:fld>
            <a:endParaRPr lang="en-US"/>
          </a:p>
        </p:txBody>
      </p:sp>
      <p:sp>
        <p:nvSpPr>
          <p:cNvPr id="6" name="Footer Placeholder 5">
            <a:extLst>
              <a:ext uri="{FF2B5EF4-FFF2-40B4-BE49-F238E27FC236}">
                <a16:creationId xmlns:a16="http://schemas.microsoft.com/office/drawing/2014/main" id="{7AE74CD1-0D60-794B-BD60-A27D7E987D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0F55D7-77F2-904A-9EFE-B5A0EB047468}"/>
              </a:ext>
            </a:extLst>
          </p:cNvPr>
          <p:cNvSpPr>
            <a:spLocks noGrp="1"/>
          </p:cNvSpPr>
          <p:nvPr>
            <p:ph type="sldNum" sz="quarter" idx="12"/>
          </p:nvPr>
        </p:nvSpPr>
        <p:spPr/>
        <p:txBody>
          <a:bodyPr/>
          <a:lstStyle/>
          <a:p>
            <a:fld id="{BC2E187E-913F-4C4B-8D7D-B3EBBF5F31E6}" type="slidenum">
              <a:rPr lang="en-US" smtClean="0"/>
              <a:t>‹#›</a:t>
            </a:fld>
            <a:endParaRPr lang="en-US"/>
          </a:p>
        </p:txBody>
      </p:sp>
    </p:spTree>
    <p:extLst>
      <p:ext uri="{BB962C8B-B14F-4D97-AF65-F5344CB8AC3E}">
        <p14:creationId xmlns:p14="http://schemas.microsoft.com/office/powerpoint/2010/main" val="3827510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94983-10C8-5C44-9566-396EDCA4E3C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447DA95-001C-754A-9238-C252D55A03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FB5575-7300-3C4E-8B91-6F7688F093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9B88C06-53F3-8942-B4B8-6BEE900B9E76}"/>
              </a:ext>
            </a:extLst>
          </p:cNvPr>
          <p:cNvSpPr>
            <a:spLocks noGrp="1"/>
          </p:cNvSpPr>
          <p:nvPr>
            <p:ph type="dt" sz="half" idx="10"/>
          </p:nvPr>
        </p:nvSpPr>
        <p:spPr/>
        <p:txBody>
          <a:bodyPr/>
          <a:lstStyle/>
          <a:p>
            <a:fld id="{A9EEDEFB-DF14-F942-9DE5-D5C0BF484685}" type="datetimeFigureOut">
              <a:rPr lang="en-US" smtClean="0"/>
              <a:t>5/30/22</a:t>
            </a:fld>
            <a:endParaRPr lang="en-US"/>
          </a:p>
        </p:txBody>
      </p:sp>
      <p:sp>
        <p:nvSpPr>
          <p:cNvPr id="6" name="Footer Placeholder 5">
            <a:extLst>
              <a:ext uri="{FF2B5EF4-FFF2-40B4-BE49-F238E27FC236}">
                <a16:creationId xmlns:a16="http://schemas.microsoft.com/office/drawing/2014/main" id="{4620366B-16EB-A442-8B88-AA5D6334B9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1DFFEA-ADC9-4744-A068-98A5D2996B82}"/>
              </a:ext>
            </a:extLst>
          </p:cNvPr>
          <p:cNvSpPr>
            <a:spLocks noGrp="1"/>
          </p:cNvSpPr>
          <p:nvPr>
            <p:ph type="sldNum" sz="quarter" idx="12"/>
          </p:nvPr>
        </p:nvSpPr>
        <p:spPr/>
        <p:txBody>
          <a:bodyPr/>
          <a:lstStyle/>
          <a:p>
            <a:fld id="{BC2E187E-913F-4C4B-8D7D-B3EBBF5F31E6}" type="slidenum">
              <a:rPr lang="en-US" smtClean="0"/>
              <a:t>‹#›</a:t>
            </a:fld>
            <a:endParaRPr lang="en-US"/>
          </a:p>
        </p:txBody>
      </p:sp>
    </p:spTree>
    <p:extLst>
      <p:ext uri="{BB962C8B-B14F-4D97-AF65-F5344CB8AC3E}">
        <p14:creationId xmlns:p14="http://schemas.microsoft.com/office/powerpoint/2010/main" val="3632690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26607-4539-9D4D-8FAE-6B70E085AABD}"/>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E8A5BF4-181C-E141-85A5-B07FD36FB20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5810757-7A82-DF47-845E-FD1F41E80A6F}"/>
              </a:ext>
            </a:extLst>
          </p:cNvPr>
          <p:cNvSpPr>
            <a:spLocks noGrp="1"/>
          </p:cNvSpPr>
          <p:nvPr>
            <p:ph type="dt" sz="half" idx="10"/>
          </p:nvPr>
        </p:nvSpPr>
        <p:spPr/>
        <p:txBody>
          <a:bodyPr/>
          <a:lstStyle/>
          <a:p>
            <a:fld id="{A9EEDEFB-DF14-F942-9DE5-D5C0BF484685}" type="datetimeFigureOut">
              <a:rPr lang="en-US" smtClean="0"/>
              <a:t>5/30/22</a:t>
            </a:fld>
            <a:endParaRPr lang="en-US"/>
          </a:p>
        </p:txBody>
      </p:sp>
      <p:sp>
        <p:nvSpPr>
          <p:cNvPr id="5" name="Footer Placeholder 4">
            <a:extLst>
              <a:ext uri="{FF2B5EF4-FFF2-40B4-BE49-F238E27FC236}">
                <a16:creationId xmlns:a16="http://schemas.microsoft.com/office/drawing/2014/main" id="{210BEC32-051F-764B-A489-53320F552A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8EDFCF-708D-474E-9973-C9A8FB3E198F}"/>
              </a:ext>
            </a:extLst>
          </p:cNvPr>
          <p:cNvSpPr>
            <a:spLocks noGrp="1"/>
          </p:cNvSpPr>
          <p:nvPr>
            <p:ph type="sldNum" sz="quarter" idx="12"/>
          </p:nvPr>
        </p:nvSpPr>
        <p:spPr/>
        <p:txBody>
          <a:bodyPr/>
          <a:lstStyle/>
          <a:p>
            <a:fld id="{BC2E187E-913F-4C4B-8D7D-B3EBBF5F31E6}" type="slidenum">
              <a:rPr lang="en-US" smtClean="0"/>
              <a:t>‹#›</a:t>
            </a:fld>
            <a:endParaRPr lang="en-US"/>
          </a:p>
        </p:txBody>
      </p:sp>
    </p:spTree>
    <p:extLst>
      <p:ext uri="{BB962C8B-B14F-4D97-AF65-F5344CB8AC3E}">
        <p14:creationId xmlns:p14="http://schemas.microsoft.com/office/powerpoint/2010/main" val="2846223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CDE711-F010-9F4B-A4BD-07CB6AB5872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3414511-C016-B24D-9A21-353E3ED9D2D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16B374E-4741-C24F-B216-928EFC1E628F}"/>
              </a:ext>
            </a:extLst>
          </p:cNvPr>
          <p:cNvSpPr>
            <a:spLocks noGrp="1"/>
          </p:cNvSpPr>
          <p:nvPr>
            <p:ph type="dt" sz="half" idx="10"/>
          </p:nvPr>
        </p:nvSpPr>
        <p:spPr/>
        <p:txBody>
          <a:bodyPr/>
          <a:lstStyle/>
          <a:p>
            <a:fld id="{A9EEDEFB-DF14-F942-9DE5-D5C0BF484685}" type="datetimeFigureOut">
              <a:rPr lang="en-US" smtClean="0"/>
              <a:t>5/30/22</a:t>
            </a:fld>
            <a:endParaRPr lang="en-US"/>
          </a:p>
        </p:txBody>
      </p:sp>
      <p:sp>
        <p:nvSpPr>
          <p:cNvPr id="5" name="Footer Placeholder 4">
            <a:extLst>
              <a:ext uri="{FF2B5EF4-FFF2-40B4-BE49-F238E27FC236}">
                <a16:creationId xmlns:a16="http://schemas.microsoft.com/office/drawing/2014/main" id="{5EE79816-6F05-7A4D-8658-FE421A2C52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57BA71-BE1C-1E47-BDC5-F62CC3395110}"/>
              </a:ext>
            </a:extLst>
          </p:cNvPr>
          <p:cNvSpPr>
            <a:spLocks noGrp="1"/>
          </p:cNvSpPr>
          <p:nvPr>
            <p:ph type="sldNum" sz="quarter" idx="12"/>
          </p:nvPr>
        </p:nvSpPr>
        <p:spPr/>
        <p:txBody>
          <a:bodyPr/>
          <a:lstStyle/>
          <a:p>
            <a:fld id="{BC2E187E-913F-4C4B-8D7D-B3EBBF5F31E6}" type="slidenum">
              <a:rPr lang="en-US" smtClean="0"/>
              <a:t>‹#›</a:t>
            </a:fld>
            <a:endParaRPr lang="en-US"/>
          </a:p>
        </p:txBody>
      </p:sp>
    </p:spTree>
    <p:extLst>
      <p:ext uri="{BB962C8B-B14F-4D97-AF65-F5344CB8AC3E}">
        <p14:creationId xmlns:p14="http://schemas.microsoft.com/office/powerpoint/2010/main" val="18466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953F06-FA72-2C4F-8B94-1BC1D5380A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0D27102-1F2E-9A40-8687-C30FFE1BC3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8235018-B585-8348-8A9B-10975FE958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EEDEFB-DF14-F942-9DE5-D5C0BF484685}" type="datetimeFigureOut">
              <a:rPr lang="en-US" smtClean="0"/>
              <a:t>5/30/22</a:t>
            </a:fld>
            <a:endParaRPr lang="en-US"/>
          </a:p>
        </p:txBody>
      </p:sp>
      <p:sp>
        <p:nvSpPr>
          <p:cNvPr id="5" name="Footer Placeholder 4">
            <a:extLst>
              <a:ext uri="{FF2B5EF4-FFF2-40B4-BE49-F238E27FC236}">
                <a16:creationId xmlns:a16="http://schemas.microsoft.com/office/drawing/2014/main" id="{AA7BE89B-2FB5-3D4B-A626-809F2F400F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003EF0E-B728-2A49-AF7B-D2730421A8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2E187E-913F-4C4B-8D7D-B3EBBF5F31E6}" type="slidenum">
              <a:rPr lang="en-US" smtClean="0"/>
              <a:t>‹#›</a:t>
            </a:fld>
            <a:endParaRPr lang="en-US"/>
          </a:p>
        </p:txBody>
      </p:sp>
    </p:spTree>
    <p:extLst>
      <p:ext uri="{BB962C8B-B14F-4D97-AF65-F5344CB8AC3E}">
        <p14:creationId xmlns:p14="http://schemas.microsoft.com/office/powerpoint/2010/main" val="14649116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tiff"/><Relationship Id="rId4" Type="http://schemas.openxmlformats.org/officeDocument/2006/relationships/image" Target="../media/image10.tiff"/></Relationships>
</file>

<file path=ppt/slides/_rels/slide8.xml.rels><?xml version="1.0" encoding="UTF-8" standalone="yes"?>
<Relationships xmlns="http://schemas.openxmlformats.org/package/2006/relationships"><Relationship Id="rId3" Type="http://schemas.openxmlformats.org/officeDocument/2006/relationships/image" Target="../media/image12.emf"/><Relationship Id="rId7" Type="http://schemas.openxmlformats.org/officeDocument/2006/relationships/image" Target="../media/image16.emf"/><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13.emf"/></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emf"/><Relationship Id="rId2" Type="http://schemas.openxmlformats.org/officeDocument/2006/relationships/image" Target="../media/image17.emf"/><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emf"/></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emf"/><Relationship Id="rId1" Type="http://schemas.openxmlformats.org/officeDocument/2006/relationships/slideLayout" Target="../slideLayouts/slideLayout6.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image" Target="../media/image41.tiff"/><Relationship Id="rId3" Type="http://schemas.openxmlformats.org/officeDocument/2006/relationships/image" Target="../media/image37.png"/><Relationship Id="rId7" Type="http://schemas.microsoft.com/office/2007/relationships/hdphoto" Target="../media/hdphoto1.wdp"/><Relationship Id="rId2" Type="http://schemas.openxmlformats.org/officeDocument/2006/relationships/image" Target="../media/image36.jpeg"/><Relationship Id="rId1" Type="http://schemas.openxmlformats.org/officeDocument/2006/relationships/slideLayout" Target="../slideLayouts/slideLayout6.xml"/><Relationship Id="rId6" Type="http://schemas.openxmlformats.org/officeDocument/2006/relationships/image" Target="../media/image40.png"/><Relationship Id="rId5" Type="http://schemas.openxmlformats.org/officeDocument/2006/relationships/image" Target="../media/image39.png"/><Relationship Id="rId10" Type="http://schemas.openxmlformats.org/officeDocument/2006/relationships/image" Target="../media/image43.emf"/><Relationship Id="rId4" Type="http://schemas.openxmlformats.org/officeDocument/2006/relationships/image" Target="../media/image38.jpeg"/><Relationship Id="rId9" Type="http://schemas.openxmlformats.org/officeDocument/2006/relationships/image" Target="../media/image42.tif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28">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tree, colorful, christmas&#10;&#10;Description automatically generated">
            <a:extLst>
              <a:ext uri="{FF2B5EF4-FFF2-40B4-BE49-F238E27FC236}">
                <a16:creationId xmlns:a16="http://schemas.microsoft.com/office/drawing/2014/main" id="{38E06E7F-1BDA-2D20-43A9-867B676ACBD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8103" r="9093" b="10516"/>
          <a:stretch/>
        </p:blipFill>
        <p:spPr>
          <a:xfrm>
            <a:off x="3523488" y="10"/>
            <a:ext cx="8668512" cy="6857990"/>
          </a:xfrm>
          <a:prstGeom prst="rect">
            <a:avLst/>
          </a:prstGeom>
        </p:spPr>
      </p:pic>
      <p:sp>
        <p:nvSpPr>
          <p:cNvPr id="36" name="Rectangle 30">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662EFA6-6EB2-156D-8BD7-2D8B13A7BCCA}"/>
              </a:ext>
            </a:extLst>
          </p:cNvPr>
          <p:cNvSpPr txBox="1"/>
          <p:nvPr/>
        </p:nvSpPr>
        <p:spPr>
          <a:xfrm>
            <a:off x="481029" y="944558"/>
            <a:ext cx="5818172" cy="192548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100" b="1" dirty="0">
                <a:effectLst/>
                <a:latin typeface="+mj-lt"/>
                <a:ea typeface="+mj-ea"/>
                <a:cs typeface="+mj-cs"/>
              </a:rPr>
              <a:t>Single cell transcriptomic landscape of functionally cured CHB patients</a:t>
            </a:r>
            <a:endParaRPr lang="en-US" sz="4100" dirty="0">
              <a:latin typeface="+mj-lt"/>
              <a:ea typeface="+mj-ea"/>
              <a:cs typeface="+mj-cs"/>
            </a:endParaRPr>
          </a:p>
        </p:txBody>
      </p:sp>
      <p:sp>
        <p:nvSpPr>
          <p:cNvPr id="33" name="Rectangle 3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5" name="Rectangle 3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3E61B0AE-4289-D113-C36B-84EEE1934506}"/>
              </a:ext>
            </a:extLst>
          </p:cNvPr>
          <p:cNvSpPr txBox="1"/>
          <p:nvPr/>
        </p:nvSpPr>
        <p:spPr>
          <a:xfrm>
            <a:off x="481029" y="3326543"/>
            <a:ext cx="6478571" cy="1925482"/>
          </a:xfrm>
          <a:prstGeom prst="rect">
            <a:avLst/>
          </a:prstGeom>
        </p:spPr>
        <p:txBody>
          <a:bodyPr vert="horz" lIns="91440" tIns="45720" rIns="91440" bIns="45720" rtlCol="0" anchor="b">
            <a:normAutofit fontScale="92500" lnSpcReduction="20000"/>
          </a:bodyPr>
          <a:lstStyle/>
          <a:p>
            <a:pPr>
              <a:lnSpc>
                <a:spcPct val="90000"/>
              </a:lnSpc>
              <a:spcBef>
                <a:spcPct val="0"/>
              </a:spcBef>
              <a:spcAft>
                <a:spcPts val="600"/>
              </a:spcAft>
            </a:pPr>
            <a:r>
              <a:rPr lang="en-US" sz="2400" b="1" dirty="0" err="1">
                <a:effectLst/>
                <a:latin typeface="+mj-lt"/>
                <a:ea typeface="+mj-ea"/>
                <a:cs typeface="Calibri" panose="020F0502020204030204" pitchFamily="34" charset="0"/>
              </a:rPr>
              <a:t>Ramanuj</a:t>
            </a:r>
            <a:r>
              <a:rPr lang="en-US" sz="2400" b="1" dirty="0">
                <a:effectLst/>
                <a:latin typeface="+mj-lt"/>
                <a:ea typeface="+mj-ea"/>
                <a:cs typeface="Calibri" panose="020F0502020204030204" pitchFamily="34" charset="0"/>
              </a:rPr>
              <a:t> </a:t>
            </a:r>
            <a:r>
              <a:rPr lang="en-US" sz="2400" b="1" dirty="0" err="1">
                <a:effectLst/>
                <a:latin typeface="+mj-lt"/>
                <a:ea typeface="+mj-ea"/>
                <a:cs typeface="Calibri" panose="020F0502020204030204" pitchFamily="34" charset="0"/>
              </a:rPr>
              <a:t>DasGupta</a:t>
            </a:r>
            <a:r>
              <a:rPr lang="en-US" sz="2400" b="1" dirty="0">
                <a:effectLst/>
                <a:latin typeface="+mj-lt"/>
                <a:ea typeface="+mj-ea"/>
                <a:cs typeface="Calibri" panose="020F0502020204030204" pitchFamily="34" charset="0"/>
              </a:rPr>
              <a:t>, Ph. D.</a:t>
            </a:r>
          </a:p>
          <a:p>
            <a:pPr>
              <a:lnSpc>
                <a:spcPct val="90000"/>
              </a:lnSpc>
              <a:spcBef>
                <a:spcPct val="0"/>
              </a:spcBef>
              <a:spcAft>
                <a:spcPts val="600"/>
              </a:spcAft>
            </a:pPr>
            <a:endParaRPr lang="en-US" sz="2400" b="1" dirty="0">
              <a:latin typeface="+mj-lt"/>
              <a:ea typeface="+mj-ea"/>
              <a:cs typeface="Calibri" panose="020F0502020204030204" pitchFamily="34" charset="0"/>
            </a:endParaRPr>
          </a:p>
          <a:p>
            <a:pPr>
              <a:lnSpc>
                <a:spcPct val="90000"/>
              </a:lnSpc>
              <a:spcBef>
                <a:spcPct val="0"/>
              </a:spcBef>
              <a:spcAft>
                <a:spcPts val="600"/>
              </a:spcAft>
            </a:pPr>
            <a:r>
              <a:rPr lang="en-US" sz="2400" b="1" dirty="0">
                <a:latin typeface="+mj-lt"/>
                <a:ea typeface="+mj-ea"/>
                <a:cs typeface="Calibri" panose="020F0502020204030204" pitchFamily="34" charset="0"/>
              </a:rPr>
              <a:t>Senior Group Leader</a:t>
            </a:r>
          </a:p>
          <a:p>
            <a:pPr>
              <a:lnSpc>
                <a:spcPct val="90000"/>
              </a:lnSpc>
              <a:spcBef>
                <a:spcPct val="0"/>
              </a:spcBef>
              <a:spcAft>
                <a:spcPts val="600"/>
              </a:spcAft>
            </a:pPr>
            <a:r>
              <a:rPr lang="en-US" sz="2400" b="1" dirty="0">
                <a:latin typeface="+mj-lt"/>
                <a:ea typeface="+mj-ea"/>
                <a:cs typeface="Calibri" panose="020F0502020204030204" pitchFamily="34" charset="0"/>
              </a:rPr>
              <a:t>Laboratory of Precision Oncology and Cancer Evolution</a:t>
            </a:r>
          </a:p>
          <a:p>
            <a:pPr>
              <a:lnSpc>
                <a:spcPct val="90000"/>
              </a:lnSpc>
              <a:spcBef>
                <a:spcPct val="0"/>
              </a:spcBef>
              <a:spcAft>
                <a:spcPts val="600"/>
              </a:spcAft>
            </a:pPr>
            <a:r>
              <a:rPr lang="en-US" sz="2400" b="1" dirty="0">
                <a:latin typeface="+mj-lt"/>
                <a:ea typeface="+mj-ea"/>
                <a:cs typeface="Calibri" panose="020F0502020204030204" pitchFamily="34" charset="0"/>
              </a:rPr>
              <a:t>Genome Institute of Singapore</a:t>
            </a:r>
          </a:p>
          <a:p>
            <a:pPr>
              <a:lnSpc>
                <a:spcPct val="90000"/>
              </a:lnSpc>
              <a:spcBef>
                <a:spcPct val="0"/>
              </a:spcBef>
              <a:spcAft>
                <a:spcPts val="600"/>
              </a:spcAft>
            </a:pPr>
            <a:r>
              <a:rPr lang="en-US" sz="2400" b="1" dirty="0">
                <a:latin typeface="+mj-lt"/>
                <a:ea typeface="+mj-ea"/>
                <a:cs typeface="Calibri" panose="020F0502020204030204" pitchFamily="34" charset="0"/>
              </a:rPr>
              <a:t>Email: </a:t>
            </a:r>
            <a:r>
              <a:rPr lang="en-US" sz="2400" b="1" dirty="0" err="1">
                <a:latin typeface="+mj-lt"/>
                <a:ea typeface="+mj-ea"/>
                <a:cs typeface="Calibri" panose="020F0502020204030204" pitchFamily="34" charset="0"/>
              </a:rPr>
              <a:t>dasguptar@gis.a-star.edu.sg</a:t>
            </a:r>
            <a:endParaRPr lang="en-US" sz="2400" b="1" dirty="0">
              <a:latin typeface="+mj-lt"/>
              <a:ea typeface="+mj-ea"/>
              <a:cs typeface="Calibri" panose="020F0502020204030204" pitchFamily="34" charset="0"/>
            </a:endParaRPr>
          </a:p>
        </p:txBody>
      </p:sp>
      <p:sp>
        <p:nvSpPr>
          <p:cNvPr id="32" name="TextBox 31">
            <a:extLst>
              <a:ext uri="{FF2B5EF4-FFF2-40B4-BE49-F238E27FC236}">
                <a16:creationId xmlns:a16="http://schemas.microsoft.com/office/drawing/2014/main" id="{67F8750C-665D-B4EA-73EB-D87812146CE8}"/>
              </a:ext>
            </a:extLst>
          </p:cNvPr>
          <p:cNvSpPr txBox="1"/>
          <p:nvPr/>
        </p:nvSpPr>
        <p:spPr>
          <a:xfrm>
            <a:off x="481029" y="5938842"/>
            <a:ext cx="3151172" cy="85309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000" b="1" dirty="0">
                <a:latin typeface="+mj-lt"/>
                <a:ea typeface="+mj-ea"/>
                <a:cs typeface="Calibri" panose="020F0502020204030204" pitchFamily="34" charset="0"/>
              </a:rPr>
              <a:t>Science of HBV Cure</a:t>
            </a:r>
          </a:p>
          <a:p>
            <a:pPr>
              <a:lnSpc>
                <a:spcPct val="90000"/>
              </a:lnSpc>
              <a:spcBef>
                <a:spcPct val="0"/>
              </a:spcBef>
              <a:spcAft>
                <a:spcPts val="600"/>
              </a:spcAft>
            </a:pPr>
            <a:r>
              <a:rPr lang="en-US" sz="2000" b="1" dirty="0">
                <a:latin typeface="+mj-lt"/>
                <a:ea typeface="+mj-ea"/>
                <a:cs typeface="Calibri" panose="020F0502020204030204" pitchFamily="34" charset="0"/>
              </a:rPr>
              <a:t>Singapore 30</a:t>
            </a:r>
            <a:r>
              <a:rPr lang="en-US" sz="2000" b="1" baseline="30000" dirty="0">
                <a:latin typeface="+mj-lt"/>
                <a:ea typeface="+mj-ea"/>
                <a:cs typeface="Calibri" panose="020F0502020204030204" pitchFamily="34" charset="0"/>
              </a:rPr>
              <a:t>th</a:t>
            </a:r>
            <a:r>
              <a:rPr lang="en-US" sz="2000" b="1" dirty="0">
                <a:latin typeface="+mj-lt"/>
                <a:ea typeface="+mj-ea"/>
                <a:cs typeface="Calibri" panose="020F0502020204030204" pitchFamily="34" charset="0"/>
              </a:rPr>
              <a:t> May, 2022</a:t>
            </a:r>
          </a:p>
        </p:txBody>
      </p:sp>
    </p:spTree>
    <p:extLst>
      <p:ext uri="{BB962C8B-B14F-4D97-AF65-F5344CB8AC3E}">
        <p14:creationId xmlns:p14="http://schemas.microsoft.com/office/powerpoint/2010/main" val="2610876865"/>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a:extLst>
              <a:ext uri="{FF2B5EF4-FFF2-40B4-BE49-F238E27FC236}">
                <a16:creationId xmlns:a16="http://schemas.microsoft.com/office/drawing/2014/main" id="{DF7745DB-DD3C-0840-A744-F2C18CCCE39F}"/>
              </a:ext>
            </a:extLst>
          </p:cNvPr>
          <p:cNvSpPr txBox="1"/>
          <p:nvPr/>
        </p:nvSpPr>
        <p:spPr>
          <a:xfrm>
            <a:off x="1052513" y="3880744"/>
            <a:ext cx="10086975" cy="1200329"/>
          </a:xfrm>
          <a:prstGeom prst="rect">
            <a:avLst/>
          </a:prstGeom>
          <a:solidFill>
            <a:schemeClr val="bg1"/>
          </a:solidFill>
        </p:spPr>
        <p:txBody>
          <a:bodyPr wrap="square" rtlCol="0">
            <a:spAutoFit/>
          </a:bodyPr>
          <a:lstStyle/>
          <a:p>
            <a:pPr algn="ctr"/>
            <a:r>
              <a:rPr lang="en-US" sz="2400" b="1" i="1" dirty="0">
                <a:solidFill>
                  <a:srgbClr val="000090"/>
                </a:solidFill>
                <a:latin typeface="Arial"/>
                <a:cs typeface="Arial"/>
              </a:rPr>
              <a:t>Liver damage (distinct etiologies) followed by inflammation, tissue regeneration/repair may induce reprogramming of disease microenvironment into a pro-tumorigenic niche</a:t>
            </a:r>
          </a:p>
        </p:txBody>
      </p:sp>
      <p:pic>
        <p:nvPicPr>
          <p:cNvPr id="47" name="Picture 46">
            <a:extLst>
              <a:ext uri="{FF2B5EF4-FFF2-40B4-BE49-F238E27FC236}">
                <a16:creationId xmlns:a16="http://schemas.microsoft.com/office/drawing/2014/main" id="{BFCA1BF9-2F30-4642-B902-6340523852B3}"/>
              </a:ext>
            </a:extLst>
          </p:cNvPr>
          <p:cNvPicPr>
            <a:picLocks noChangeAspect="1"/>
          </p:cNvPicPr>
          <p:nvPr/>
        </p:nvPicPr>
        <p:blipFill>
          <a:blip r:embed="rId3"/>
          <a:stretch>
            <a:fillRect/>
          </a:stretch>
        </p:blipFill>
        <p:spPr>
          <a:xfrm>
            <a:off x="3702118" y="1038400"/>
            <a:ext cx="4787764" cy="2390600"/>
          </a:xfrm>
          <a:prstGeom prst="rect">
            <a:avLst/>
          </a:prstGeom>
        </p:spPr>
      </p:pic>
    </p:spTree>
    <p:extLst>
      <p:ext uri="{BB962C8B-B14F-4D97-AF65-F5344CB8AC3E}">
        <p14:creationId xmlns:p14="http://schemas.microsoft.com/office/powerpoint/2010/main" val="2474686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94DD89-43B5-004C-86B7-01A3A61D43BE}"/>
              </a:ext>
            </a:extLst>
          </p:cNvPr>
          <p:cNvPicPr>
            <a:picLocks noChangeAspect="1"/>
          </p:cNvPicPr>
          <p:nvPr/>
        </p:nvPicPr>
        <p:blipFill>
          <a:blip r:embed="rId3"/>
          <a:stretch>
            <a:fillRect/>
          </a:stretch>
        </p:blipFill>
        <p:spPr>
          <a:xfrm>
            <a:off x="1458684" y="1470478"/>
            <a:ext cx="9274627" cy="4401198"/>
          </a:xfrm>
          <a:prstGeom prst="rect">
            <a:avLst/>
          </a:prstGeom>
        </p:spPr>
      </p:pic>
      <p:sp>
        <p:nvSpPr>
          <p:cNvPr id="3" name="TextBox 2">
            <a:extLst>
              <a:ext uri="{FF2B5EF4-FFF2-40B4-BE49-F238E27FC236}">
                <a16:creationId xmlns:a16="http://schemas.microsoft.com/office/drawing/2014/main" id="{72275AC2-3113-DA41-A653-341C0F37B02F}"/>
              </a:ext>
            </a:extLst>
          </p:cNvPr>
          <p:cNvSpPr txBox="1"/>
          <p:nvPr/>
        </p:nvSpPr>
        <p:spPr>
          <a:xfrm>
            <a:off x="1458686" y="116114"/>
            <a:ext cx="9274628" cy="954107"/>
          </a:xfrm>
          <a:prstGeom prst="rect">
            <a:avLst/>
          </a:prstGeom>
          <a:noFill/>
        </p:spPr>
        <p:txBody>
          <a:bodyPr wrap="square" rtlCol="0">
            <a:spAutoFit/>
          </a:bodyPr>
          <a:lstStyle/>
          <a:p>
            <a:pPr algn="ctr"/>
            <a:r>
              <a:rPr lang="en-US" sz="2800" b="1" dirty="0">
                <a:solidFill>
                  <a:srgbClr val="000090"/>
                </a:solidFill>
                <a:latin typeface="Arial" panose="020B0604020202020204" pitchFamily="34" charset="0"/>
                <a:cs typeface="Arial" panose="020B0604020202020204" pitchFamily="34" charset="0"/>
              </a:rPr>
              <a:t>Liver disease progression to HCC from chronic viral hepatitis infection</a:t>
            </a:r>
          </a:p>
        </p:txBody>
      </p:sp>
      <p:sp>
        <p:nvSpPr>
          <p:cNvPr id="5" name="TextBox 4">
            <a:extLst>
              <a:ext uri="{FF2B5EF4-FFF2-40B4-BE49-F238E27FC236}">
                <a16:creationId xmlns:a16="http://schemas.microsoft.com/office/drawing/2014/main" id="{681235A9-2CF6-5047-B245-6AE374B06EDC}"/>
              </a:ext>
            </a:extLst>
          </p:cNvPr>
          <p:cNvSpPr txBox="1"/>
          <p:nvPr/>
        </p:nvSpPr>
        <p:spPr>
          <a:xfrm>
            <a:off x="9727082" y="6497123"/>
            <a:ext cx="2566215" cy="338554"/>
          </a:xfrm>
          <a:prstGeom prst="rect">
            <a:avLst/>
          </a:prstGeom>
          <a:noFill/>
        </p:spPr>
        <p:txBody>
          <a:bodyPr wrap="none" rtlCol="0">
            <a:spAutoFit/>
          </a:bodyPr>
          <a:lstStyle/>
          <a:p>
            <a:r>
              <a:rPr lang="en-US" sz="1600" i="1" dirty="0" err="1">
                <a:latin typeface="Arial" panose="020B0604020202020204" pitchFamily="34" charset="0"/>
                <a:cs typeface="Arial" panose="020B0604020202020204" pitchFamily="34" charset="0"/>
              </a:rPr>
              <a:t>D’souza</a:t>
            </a:r>
            <a:r>
              <a:rPr lang="en-US" sz="1600" i="1" dirty="0">
                <a:latin typeface="Arial" panose="020B0604020202020204" pitchFamily="34" charset="0"/>
                <a:cs typeface="Arial" panose="020B0604020202020204" pitchFamily="34" charset="0"/>
              </a:rPr>
              <a:t> et al., WJG 2020 </a:t>
            </a:r>
          </a:p>
        </p:txBody>
      </p:sp>
      <p:sp>
        <p:nvSpPr>
          <p:cNvPr id="6" name="Oval 5">
            <a:extLst>
              <a:ext uri="{FF2B5EF4-FFF2-40B4-BE49-F238E27FC236}">
                <a16:creationId xmlns:a16="http://schemas.microsoft.com/office/drawing/2014/main" id="{5928DE99-EF10-5AE5-E333-A3E2784B15AA}"/>
              </a:ext>
            </a:extLst>
          </p:cNvPr>
          <p:cNvSpPr/>
          <p:nvPr/>
        </p:nvSpPr>
        <p:spPr>
          <a:xfrm>
            <a:off x="2221286" y="2190668"/>
            <a:ext cx="2133492" cy="2152733"/>
          </a:xfrm>
          <a:prstGeom prst="ellipse">
            <a:avLst/>
          </a:prstGeom>
          <a:solidFill>
            <a:srgbClr val="C0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0963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page6image14748512">
            <a:extLst>
              <a:ext uri="{FF2B5EF4-FFF2-40B4-BE49-F238E27FC236}">
                <a16:creationId xmlns:a16="http://schemas.microsoft.com/office/drawing/2014/main" id="{F41B3962-77DF-6C42-B90C-E7ABEDE056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4918" y="1265899"/>
            <a:ext cx="7262164" cy="516318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3B4B4A5-5D6E-5948-B52D-1A47682F5F09}"/>
              </a:ext>
            </a:extLst>
          </p:cNvPr>
          <p:cNvSpPr txBox="1"/>
          <p:nvPr/>
        </p:nvSpPr>
        <p:spPr>
          <a:xfrm>
            <a:off x="521872" y="131180"/>
            <a:ext cx="11148257" cy="954107"/>
          </a:xfrm>
          <a:prstGeom prst="rect">
            <a:avLst/>
          </a:prstGeom>
          <a:noFill/>
        </p:spPr>
        <p:txBody>
          <a:bodyPr wrap="square" rtlCol="0">
            <a:spAutoFit/>
          </a:bodyPr>
          <a:lstStyle/>
          <a:p>
            <a:pPr algn="ctr"/>
            <a:r>
              <a:rPr lang="en-SG" sz="2800" b="1" dirty="0">
                <a:solidFill>
                  <a:srgbClr val="000090"/>
                </a:solidFill>
                <a:latin typeface="Arial" panose="020B0604020202020204" pitchFamily="34" charset="0"/>
                <a:cs typeface="Arial" panose="020B0604020202020204" pitchFamily="34" charset="0"/>
              </a:rPr>
              <a:t>Hepatitis B virus can activate all ten hallmarks of cancer using viral proteins (</a:t>
            </a:r>
            <a:r>
              <a:rPr lang="en-SG" sz="2800" b="1" dirty="0" err="1">
                <a:solidFill>
                  <a:srgbClr val="000090"/>
                </a:solidFill>
                <a:latin typeface="Arial" panose="020B0604020202020204" pitchFamily="34" charset="0"/>
                <a:cs typeface="Arial" panose="020B0604020202020204" pitchFamily="34" charset="0"/>
              </a:rPr>
              <a:t>HBx</a:t>
            </a:r>
            <a:r>
              <a:rPr lang="en-SG" sz="2800" b="1" dirty="0">
                <a:solidFill>
                  <a:srgbClr val="000090"/>
                </a:solidFill>
                <a:latin typeface="Arial" panose="020B0604020202020204" pitchFamily="34" charset="0"/>
                <a:cs typeface="Arial" panose="020B0604020202020204" pitchFamily="34" charset="0"/>
              </a:rPr>
              <a:t>, HBsAg, </a:t>
            </a:r>
            <a:r>
              <a:rPr lang="en-SG" sz="2800" b="1" dirty="0" err="1">
                <a:solidFill>
                  <a:srgbClr val="000090"/>
                </a:solidFill>
                <a:latin typeface="Arial" panose="020B0604020202020204" pitchFamily="34" charset="0"/>
                <a:cs typeface="Arial" panose="020B0604020202020204" pitchFamily="34" charset="0"/>
              </a:rPr>
              <a:t>HBeAg</a:t>
            </a:r>
            <a:r>
              <a:rPr lang="en-SG" sz="2800" b="1" dirty="0">
                <a:solidFill>
                  <a:srgbClr val="000090"/>
                </a:solidFill>
                <a:latin typeface="Arial" panose="020B0604020202020204" pitchFamily="34" charset="0"/>
                <a:cs typeface="Arial" panose="020B0604020202020204" pitchFamily="34" charset="0"/>
              </a:rPr>
              <a:t>, </a:t>
            </a:r>
            <a:r>
              <a:rPr lang="en-SG" sz="2800" b="1" dirty="0" err="1">
                <a:solidFill>
                  <a:srgbClr val="000090"/>
                </a:solidFill>
                <a:latin typeface="Arial" panose="020B0604020202020204" pitchFamily="34" charset="0"/>
                <a:cs typeface="Arial" panose="020B0604020202020204" pitchFamily="34" charset="0"/>
              </a:rPr>
              <a:t>HBcAg</a:t>
            </a:r>
            <a:r>
              <a:rPr lang="en-SG" sz="2800" b="1" dirty="0">
                <a:solidFill>
                  <a:srgbClr val="000090"/>
                </a:solidFill>
                <a:latin typeface="Arial" panose="020B0604020202020204" pitchFamily="34" charset="0"/>
                <a:cs typeface="Arial" panose="020B0604020202020204" pitchFamily="34" charset="0"/>
              </a:rPr>
              <a:t>) and DNA integration </a:t>
            </a:r>
          </a:p>
        </p:txBody>
      </p:sp>
      <p:sp>
        <p:nvSpPr>
          <p:cNvPr id="8" name="TextBox 7">
            <a:extLst>
              <a:ext uri="{FF2B5EF4-FFF2-40B4-BE49-F238E27FC236}">
                <a16:creationId xmlns:a16="http://schemas.microsoft.com/office/drawing/2014/main" id="{5C3B790E-3DCE-7845-8BB0-BF5E53728BF5}"/>
              </a:ext>
            </a:extLst>
          </p:cNvPr>
          <p:cNvSpPr txBox="1"/>
          <p:nvPr/>
        </p:nvSpPr>
        <p:spPr>
          <a:xfrm>
            <a:off x="9727082" y="6497123"/>
            <a:ext cx="2566215" cy="338554"/>
          </a:xfrm>
          <a:prstGeom prst="rect">
            <a:avLst/>
          </a:prstGeom>
          <a:noFill/>
        </p:spPr>
        <p:txBody>
          <a:bodyPr wrap="none" rtlCol="0">
            <a:spAutoFit/>
          </a:bodyPr>
          <a:lstStyle/>
          <a:p>
            <a:r>
              <a:rPr lang="en-US" sz="1600" i="1" dirty="0" err="1">
                <a:latin typeface="Arial" panose="020B0604020202020204" pitchFamily="34" charset="0"/>
                <a:cs typeface="Arial" panose="020B0604020202020204" pitchFamily="34" charset="0"/>
              </a:rPr>
              <a:t>D’souza</a:t>
            </a:r>
            <a:r>
              <a:rPr lang="en-US" sz="1600" i="1" dirty="0">
                <a:latin typeface="Arial" panose="020B0604020202020204" pitchFamily="34" charset="0"/>
                <a:cs typeface="Arial" panose="020B0604020202020204" pitchFamily="34" charset="0"/>
              </a:rPr>
              <a:t> et al., WJG 2020 </a:t>
            </a:r>
          </a:p>
        </p:txBody>
      </p:sp>
    </p:spTree>
    <p:extLst>
      <p:ext uri="{BB962C8B-B14F-4D97-AF65-F5344CB8AC3E}">
        <p14:creationId xmlns:p14="http://schemas.microsoft.com/office/powerpoint/2010/main" val="1084249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346896A-77FE-AF4F-BFB9-0EA1BCA91A85}"/>
              </a:ext>
            </a:extLst>
          </p:cNvPr>
          <p:cNvPicPr>
            <a:picLocks noChangeAspect="1"/>
          </p:cNvPicPr>
          <p:nvPr/>
        </p:nvPicPr>
        <p:blipFill>
          <a:blip r:embed="rId3"/>
          <a:stretch>
            <a:fillRect/>
          </a:stretch>
        </p:blipFill>
        <p:spPr>
          <a:xfrm>
            <a:off x="1556077" y="969533"/>
            <a:ext cx="9079846" cy="3859935"/>
          </a:xfrm>
          <a:prstGeom prst="rect">
            <a:avLst/>
          </a:prstGeom>
        </p:spPr>
      </p:pic>
      <p:sp>
        <p:nvSpPr>
          <p:cNvPr id="4" name="TextBox 3">
            <a:extLst>
              <a:ext uri="{FF2B5EF4-FFF2-40B4-BE49-F238E27FC236}">
                <a16:creationId xmlns:a16="http://schemas.microsoft.com/office/drawing/2014/main" id="{C5D711FE-407A-4242-9F09-6699B8154742}"/>
              </a:ext>
            </a:extLst>
          </p:cNvPr>
          <p:cNvSpPr txBox="1"/>
          <p:nvPr/>
        </p:nvSpPr>
        <p:spPr>
          <a:xfrm>
            <a:off x="521872" y="131180"/>
            <a:ext cx="11148257" cy="523220"/>
          </a:xfrm>
          <a:prstGeom prst="rect">
            <a:avLst/>
          </a:prstGeom>
          <a:noFill/>
        </p:spPr>
        <p:txBody>
          <a:bodyPr wrap="square" rtlCol="0">
            <a:spAutoFit/>
          </a:bodyPr>
          <a:lstStyle/>
          <a:p>
            <a:pPr algn="ctr"/>
            <a:r>
              <a:rPr lang="en-SG" sz="2800" b="1" dirty="0">
                <a:solidFill>
                  <a:srgbClr val="000090"/>
                </a:solidFill>
                <a:latin typeface="Arial" panose="020B0604020202020204" pitchFamily="34" charset="0"/>
                <a:cs typeface="Arial" panose="020B0604020202020204" pitchFamily="34" charset="0"/>
              </a:rPr>
              <a:t>Natural history of HBV infection and HCC risk</a:t>
            </a:r>
          </a:p>
        </p:txBody>
      </p:sp>
      <p:sp>
        <p:nvSpPr>
          <p:cNvPr id="5" name="Oval 4">
            <a:extLst>
              <a:ext uri="{FF2B5EF4-FFF2-40B4-BE49-F238E27FC236}">
                <a16:creationId xmlns:a16="http://schemas.microsoft.com/office/drawing/2014/main" id="{6501CFAB-36CE-B644-AEAD-9687398B5D8B}"/>
              </a:ext>
            </a:extLst>
          </p:cNvPr>
          <p:cNvSpPr/>
          <p:nvPr/>
        </p:nvSpPr>
        <p:spPr>
          <a:xfrm>
            <a:off x="8777514" y="772310"/>
            <a:ext cx="1738086" cy="692368"/>
          </a:xfrm>
          <a:prstGeom prst="ellipse">
            <a:avLst/>
          </a:prstGeom>
          <a:solidFill>
            <a:srgbClr val="C0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5213F82-FF3B-A64D-95FA-9D7A1FCC7EAF}"/>
              </a:ext>
            </a:extLst>
          </p:cNvPr>
          <p:cNvSpPr txBox="1"/>
          <p:nvPr/>
        </p:nvSpPr>
        <p:spPr>
          <a:xfrm>
            <a:off x="2225549" y="4934360"/>
            <a:ext cx="9444580" cy="954107"/>
          </a:xfrm>
          <a:prstGeom prst="rect">
            <a:avLst/>
          </a:prstGeom>
          <a:noFill/>
        </p:spPr>
        <p:txBody>
          <a:bodyPr wrap="square" rtlCol="0">
            <a:spAutoFit/>
          </a:bodyPr>
          <a:lstStyle/>
          <a:p>
            <a:pPr marL="457200" indent="-457200">
              <a:buFont typeface="Arial" panose="020B0604020202020204" pitchFamily="34" charset="0"/>
              <a:buChar char="•"/>
            </a:pPr>
            <a:r>
              <a:rPr lang="en-US" sz="2800" b="1" dirty="0">
                <a:solidFill>
                  <a:srgbClr val="C00000"/>
                </a:solidFill>
                <a:latin typeface="Arial" panose="020B0604020202020204" pitchFamily="34" charset="0"/>
                <a:cs typeface="Arial" panose="020B0604020202020204" pitchFamily="34" charset="0"/>
              </a:rPr>
              <a:t>HBsAg loss: </a:t>
            </a:r>
            <a:r>
              <a:rPr lang="en-US" sz="2800" b="1" i="1" dirty="0">
                <a:solidFill>
                  <a:srgbClr val="C00000"/>
                </a:solidFill>
                <a:latin typeface="Arial" panose="020B0604020202020204" pitchFamily="34" charset="0"/>
                <a:cs typeface="Arial" panose="020B0604020202020204" pitchFamily="34" charset="0"/>
              </a:rPr>
              <a:t>Functional cure </a:t>
            </a:r>
            <a:r>
              <a:rPr lang="en-US" sz="2800" b="1" dirty="0">
                <a:solidFill>
                  <a:srgbClr val="C00000"/>
                </a:solidFill>
                <a:latin typeface="Arial" panose="020B0604020202020204" pitchFamily="34" charset="0"/>
                <a:cs typeface="Arial" panose="020B0604020202020204" pitchFamily="34" charset="0"/>
              </a:rPr>
              <a:t>for HBV</a:t>
            </a:r>
          </a:p>
          <a:p>
            <a:pPr marL="457200" indent="-457200">
              <a:buFont typeface="Arial" panose="020B0604020202020204" pitchFamily="34" charset="0"/>
              <a:buChar char="•"/>
            </a:pPr>
            <a:r>
              <a:rPr lang="en-US" sz="2800" b="1" dirty="0">
                <a:solidFill>
                  <a:srgbClr val="C00000"/>
                </a:solidFill>
                <a:latin typeface="Arial" panose="020B0604020202020204" pitchFamily="34" charset="0"/>
                <a:cs typeface="Arial" panose="020B0604020202020204" pitchFamily="34" charset="0"/>
              </a:rPr>
              <a:t>minimal risk for progression to HCC</a:t>
            </a:r>
          </a:p>
        </p:txBody>
      </p:sp>
      <p:sp>
        <p:nvSpPr>
          <p:cNvPr id="7" name="TextBox 6">
            <a:extLst>
              <a:ext uri="{FF2B5EF4-FFF2-40B4-BE49-F238E27FC236}">
                <a16:creationId xmlns:a16="http://schemas.microsoft.com/office/drawing/2014/main" id="{05BDFAB6-223F-E4FA-AC2D-B0B358FCBD3B}"/>
              </a:ext>
            </a:extLst>
          </p:cNvPr>
          <p:cNvSpPr txBox="1"/>
          <p:nvPr/>
        </p:nvSpPr>
        <p:spPr>
          <a:xfrm>
            <a:off x="1131277" y="6049748"/>
            <a:ext cx="9929446" cy="553998"/>
          </a:xfrm>
          <a:prstGeom prst="rect">
            <a:avLst/>
          </a:prstGeom>
          <a:noFill/>
        </p:spPr>
        <p:txBody>
          <a:bodyPr wrap="square" rtlCol="0">
            <a:spAutoFit/>
          </a:bodyPr>
          <a:lstStyle/>
          <a:p>
            <a:pPr algn="ctr"/>
            <a:r>
              <a:rPr lang="en-US" sz="3000" b="1" i="1" dirty="0">
                <a:solidFill>
                  <a:srgbClr val="000090"/>
                </a:solidFill>
                <a:latin typeface="Arial" panose="020B0604020202020204" pitchFamily="34" charset="0"/>
                <a:cs typeface="Arial" panose="020B0604020202020204" pitchFamily="34" charset="0"/>
              </a:rPr>
              <a:t>Mechanisms underlying long-term functional cure?</a:t>
            </a:r>
          </a:p>
        </p:txBody>
      </p:sp>
    </p:spTree>
    <p:extLst>
      <p:ext uri="{BB962C8B-B14F-4D97-AF65-F5344CB8AC3E}">
        <p14:creationId xmlns:p14="http://schemas.microsoft.com/office/powerpoint/2010/main" val="1073064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9"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dissolv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1"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98FE364-45B5-4B3F-A3D3-D8CAA45C6175}"/>
              </a:ext>
            </a:extLst>
          </p:cNvPr>
          <p:cNvSpPr>
            <a:spLocks noGrp="1"/>
          </p:cNvSpPr>
          <p:nvPr>
            <p:ph type="title"/>
          </p:nvPr>
        </p:nvSpPr>
        <p:spPr>
          <a:xfrm>
            <a:off x="627116" y="90854"/>
            <a:ext cx="10515600" cy="985286"/>
          </a:xfrm>
        </p:spPr>
        <p:txBody>
          <a:bodyPr>
            <a:normAutofit/>
          </a:bodyPr>
          <a:lstStyle/>
          <a:p>
            <a:pPr algn="ctr"/>
            <a:r>
              <a:rPr lang="en-SG" sz="3200" b="1" dirty="0">
                <a:solidFill>
                  <a:srgbClr val="000090"/>
                </a:solidFill>
                <a:latin typeface="Arial" panose="020B0604020202020204" pitchFamily="34" charset="0"/>
                <a:cs typeface="Arial" panose="020B0604020202020204" pitchFamily="34" charset="0"/>
              </a:rPr>
              <a:t>Single cell atlas of immuno-pathological cell states associated with functionally cured CHB patients </a:t>
            </a:r>
          </a:p>
        </p:txBody>
      </p:sp>
      <p:pic>
        <p:nvPicPr>
          <p:cNvPr id="3" name="Picture 2">
            <a:extLst>
              <a:ext uri="{FF2B5EF4-FFF2-40B4-BE49-F238E27FC236}">
                <a16:creationId xmlns:a16="http://schemas.microsoft.com/office/drawing/2014/main" id="{6318681B-17D6-454C-B0E1-785EBC1D8810}"/>
              </a:ext>
            </a:extLst>
          </p:cNvPr>
          <p:cNvPicPr>
            <a:picLocks noChangeAspect="1"/>
          </p:cNvPicPr>
          <p:nvPr/>
        </p:nvPicPr>
        <p:blipFill>
          <a:blip r:embed="rId3"/>
          <a:stretch>
            <a:fillRect/>
          </a:stretch>
        </p:blipFill>
        <p:spPr>
          <a:xfrm>
            <a:off x="650562" y="1416598"/>
            <a:ext cx="10607911" cy="2139750"/>
          </a:xfrm>
          <a:prstGeom prst="rect">
            <a:avLst/>
          </a:prstGeom>
        </p:spPr>
      </p:pic>
      <p:pic>
        <p:nvPicPr>
          <p:cNvPr id="2" name="Picture 1">
            <a:extLst>
              <a:ext uri="{FF2B5EF4-FFF2-40B4-BE49-F238E27FC236}">
                <a16:creationId xmlns:a16="http://schemas.microsoft.com/office/drawing/2014/main" id="{FEFA3D16-925F-F49D-507D-10E0DBA0CB3A}"/>
              </a:ext>
            </a:extLst>
          </p:cNvPr>
          <p:cNvPicPr>
            <a:picLocks noChangeAspect="1"/>
          </p:cNvPicPr>
          <p:nvPr/>
        </p:nvPicPr>
        <p:blipFill>
          <a:blip r:embed="rId4"/>
          <a:stretch>
            <a:fillRect/>
          </a:stretch>
        </p:blipFill>
        <p:spPr>
          <a:xfrm>
            <a:off x="6291943" y="4647102"/>
            <a:ext cx="5116286" cy="1772748"/>
          </a:xfrm>
          <a:prstGeom prst="rect">
            <a:avLst/>
          </a:prstGeom>
        </p:spPr>
      </p:pic>
      <p:sp>
        <p:nvSpPr>
          <p:cNvPr id="5" name="TextBox 4">
            <a:extLst>
              <a:ext uri="{FF2B5EF4-FFF2-40B4-BE49-F238E27FC236}">
                <a16:creationId xmlns:a16="http://schemas.microsoft.com/office/drawing/2014/main" id="{94458109-21CC-627D-285D-B832D9CB8841}"/>
              </a:ext>
            </a:extLst>
          </p:cNvPr>
          <p:cNvSpPr txBox="1"/>
          <p:nvPr/>
        </p:nvSpPr>
        <p:spPr>
          <a:xfrm>
            <a:off x="7575004" y="6515687"/>
            <a:ext cx="3945311"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Balakrishnan, </a:t>
            </a:r>
            <a:r>
              <a:rPr lang="en-US" sz="1200" dirty="0" err="1">
                <a:latin typeface="Arial" panose="020B0604020202020204" pitchFamily="34" charset="0"/>
                <a:cs typeface="Arial" panose="020B0604020202020204" pitchFamily="34" charset="0"/>
              </a:rPr>
              <a:t>Khakpoor</a:t>
            </a:r>
            <a:r>
              <a:rPr lang="en-US" sz="1200" dirty="0">
                <a:latin typeface="Arial" panose="020B0604020202020204" pitchFamily="34" charset="0"/>
                <a:cs typeface="Arial" panose="020B0604020202020204" pitchFamily="34" charset="0"/>
              </a:rPr>
              <a:t> et al., </a:t>
            </a:r>
            <a:r>
              <a:rPr lang="en-US" sz="1200" i="1" dirty="0">
                <a:latin typeface="Arial" panose="020B0604020202020204" pitchFamily="34" charset="0"/>
                <a:cs typeface="Arial" panose="020B0604020202020204" pitchFamily="34" charset="0"/>
              </a:rPr>
              <a:t>manuscript under review</a:t>
            </a:r>
          </a:p>
        </p:txBody>
      </p:sp>
      <p:pic>
        <p:nvPicPr>
          <p:cNvPr id="7" name="Picture 6">
            <a:extLst>
              <a:ext uri="{FF2B5EF4-FFF2-40B4-BE49-F238E27FC236}">
                <a16:creationId xmlns:a16="http://schemas.microsoft.com/office/drawing/2014/main" id="{57B6D89F-78C7-E861-FE9A-13A462703658}"/>
              </a:ext>
            </a:extLst>
          </p:cNvPr>
          <p:cNvPicPr>
            <a:picLocks noChangeAspect="1"/>
          </p:cNvPicPr>
          <p:nvPr/>
        </p:nvPicPr>
        <p:blipFill rotWithShape="1">
          <a:blip r:embed="rId5"/>
          <a:srcRect b="17640"/>
          <a:stretch/>
        </p:blipFill>
        <p:spPr>
          <a:xfrm>
            <a:off x="6389917" y="4398909"/>
            <a:ext cx="1502228" cy="289493"/>
          </a:xfrm>
          <a:prstGeom prst="rect">
            <a:avLst/>
          </a:prstGeom>
        </p:spPr>
      </p:pic>
      <p:sp>
        <p:nvSpPr>
          <p:cNvPr id="9" name="TextBox 8">
            <a:extLst>
              <a:ext uri="{FF2B5EF4-FFF2-40B4-BE49-F238E27FC236}">
                <a16:creationId xmlns:a16="http://schemas.microsoft.com/office/drawing/2014/main" id="{8F7B98A0-3087-32C3-8C0D-66B5E82F4772}"/>
              </a:ext>
            </a:extLst>
          </p:cNvPr>
          <p:cNvSpPr txBox="1"/>
          <p:nvPr/>
        </p:nvSpPr>
        <p:spPr>
          <a:xfrm>
            <a:off x="350945" y="4398909"/>
            <a:ext cx="5908340" cy="2246769"/>
          </a:xfrm>
          <a:prstGeom prst="rect">
            <a:avLst/>
          </a:prstGeom>
          <a:noFill/>
        </p:spPr>
        <p:txBody>
          <a:bodyPr wrap="square">
            <a:spAutoFit/>
          </a:bodyPr>
          <a:lstStyle/>
          <a:p>
            <a:pPr marL="800100" lvl="1" indent="-342900">
              <a:buFont typeface="Arial" panose="020B0604020202020204" pitchFamily="34" charset="0"/>
              <a:buChar char="•"/>
            </a:pPr>
            <a:r>
              <a:rPr lang="en-US" sz="2000" dirty="0"/>
              <a:t>Investigate the specificity of these </a:t>
            </a:r>
            <a:r>
              <a:rPr lang="en-US" sz="2000" b="1" dirty="0"/>
              <a:t>“cell-state associated”</a:t>
            </a:r>
            <a:r>
              <a:rPr lang="en-US" sz="2000" dirty="0"/>
              <a:t> biomarkers </a:t>
            </a:r>
          </a:p>
          <a:p>
            <a:pPr marL="1200150" lvl="2" indent="-285750">
              <a:buFont typeface="Wingdings" panose="05000000000000000000" pitchFamily="2" charset="2"/>
              <a:buChar char="Ø"/>
            </a:pPr>
            <a:r>
              <a:rPr lang="en-US" sz="2000" b="1" dirty="0">
                <a:solidFill>
                  <a:srgbClr val="003087"/>
                </a:solidFill>
              </a:rPr>
              <a:t>Intrahepatic</a:t>
            </a:r>
            <a:r>
              <a:rPr lang="en-US" sz="2000" dirty="0"/>
              <a:t> (Tissue level marker)</a:t>
            </a:r>
          </a:p>
          <a:p>
            <a:pPr marL="1200150" lvl="2" indent="-285750">
              <a:buFont typeface="Wingdings" panose="05000000000000000000" pitchFamily="2" charset="2"/>
              <a:buChar char="Ø"/>
            </a:pPr>
            <a:r>
              <a:rPr lang="en-US" sz="2000" b="1" dirty="0">
                <a:solidFill>
                  <a:srgbClr val="003087"/>
                </a:solidFill>
              </a:rPr>
              <a:t>Circulating immune </a:t>
            </a:r>
            <a:r>
              <a:rPr lang="en-US" sz="2000" dirty="0"/>
              <a:t>compartment (Not reflective of tissue level changes)</a:t>
            </a:r>
          </a:p>
          <a:p>
            <a:pPr marL="1200150" lvl="2" indent="-285750">
              <a:buFont typeface="Wingdings" panose="05000000000000000000" pitchFamily="2" charset="2"/>
              <a:buChar char="Ø"/>
            </a:pPr>
            <a:r>
              <a:rPr lang="en-US" sz="2000" b="1" dirty="0">
                <a:solidFill>
                  <a:srgbClr val="003087"/>
                </a:solidFill>
              </a:rPr>
              <a:t>Present in both</a:t>
            </a:r>
            <a:r>
              <a:rPr lang="en-US" sz="2000" dirty="0">
                <a:solidFill>
                  <a:srgbClr val="003087"/>
                </a:solidFill>
              </a:rPr>
              <a:t> </a:t>
            </a:r>
            <a:r>
              <a:rPr lang="en-US" sz="2000" dirty="0"/>
              <a:t>(Reflective of tissue level changes; surrogate blood level marker)</a:t>
            </a:r>
            <a:endParaRPr lang="en-SG" sz="2000" dirty="0"/>
          </a:p>
        </p:txBody>
      </p:sp>
      <p:graphicFrame>
        <p:nvGraphicFramePr>
          <p:cNvPr id="10" name="Table 9">
            <a:extLst>
              <a:ext uri="{FF2B5EF4-FFF2-40B4-BE49-F238E27FC236}">
                <a16:creationId xmlns:a16="http://schemas.microsoft.com/office/drawing/2014/main" id="{12D7CC56-1F00-4AC6-F713-7D3F39D0C854}"/>
              </a:ext>
            </a:extLst>
          </p:cNvPr>
          <p:cNvGraphicFramePr>
            <a:graphicFrameLocks noGrp="1"/>
          </p:cNvGraphicFramePr>
          <p:nvPr>
            <p:extLst>
              <p:ext uri="{D42A27DB-BD31-4B8C-83A1-F6EECF244321}">
                <p14:modId xmlns:p14="http://schemas.microsoft.com/office/powerpoint/2010/main" val="561391459"/>
              </p:ext>
            </p:extLst>
          </p:nvPr>
        </p:nvGraphicFramePr>
        <p:xfrm>
          <a:off x="1870959" y="3556348"/>
          <a:ext cx="3256215" cy="731520"/>
        </p:xfrm>
        <a:graphic>
          <a:graphicData uri="http://schemas.openxmlformats.org/drawingml/2006/table">
            <a:tbl>
              <a:tblPr firstRow="1" bandRow="1">
                <a:tableStyleId>{5C22544A-7EE6-4342-B048-85BDC9FD1C3A}</a:tableStyleId>
              </a:tblPr>
              <a:tblGrid>
                <a:gridCol w="1085405">
                  <a:extLst>
                    <a:ext uri="{9D8B030D-6E8A-4147-A177-3AD203B41FA5}">
                      <a16:colId xmlns:a16="http://schemas.microsoft.com/office/drawing/2014/main" val="3601410857"/>
                    </a:ext>
                  </a:extLst>
                </a:gridCol>
                <a:gridCol w="1085405">
                  <a:extLst>
                    <a:ext uri="{9D8B030D-6E8A-4147-A177-3AD203B41FA5}">
                      <a16:colId xmlns:a16="http://schemas.microsoft.com/office/drawing/2014/main" val="3702055156"/>
                    </a:ext>
                  </a:extLst>
                </a:gridCol>
                <a:gridCol w="1085405">
                  <a:extLst>
                    <a:ext uri="{9D8B030D-6E8A-4147-A177-3AD203B41FA5}">
                      <a16:colId xmlns:a16="http://schemas.microsoft.com/office/drawing/2014/main" val="2689284626"/>
                    </a:ext>
                  </a:extLst>
                </a:gridCol>
              </a:tblGrid>
              <a:tr h="350444">
                <a:tc>
                  <a:txBody>
                    <a:bodyPr/>
                    <a:lstStyle/>
                    <a:p>
                      <a:r>
                        <a:rPr lang="en-US" sz="1600" dirty="0"/>
                        <a:t>n=23</a:t>
                      </a:r>
                    </a:p>
                  </a:txBody>
                  <a:tcPr marL="121920" marR="121920" marT="60960" marB="60960"/>
                </a:tc>
                <a:tc>
                  <a:txBody>
                    <a:bodyPr/>
                    <a:lstStyle/>
                    <a:p>
                      <a:r>
                        <a:rPr lang="en-US" sz="1600" dirty="0"/>
                        <a:t>Biopsy</a:t>
                      </a:r>
                    </a:p>
                  </a:txBody>
                  <a:tcPr marL="121920" marR="121920" marT="60960" marB="60960"/>
                </a:tc>
                <a:tc>
                  <a:txBody>
                    <a:bodyPr/>
                    <a:lstStyle/>
                    <a:p>
                      <a:r>
                        <a:rPr lang="en-US" sz="1600" dirty="0"/>
                        <a:t>PBMC</a:t>
                      </a:r>
                    </a:p>
                  </a:txBody>
                  <a:tcPr marL="121920" marR="121920" marT="60960" marB="60960"/>
                </a:tc>
                <a:extLst>
                  <a:ext uri="{0D108BD9-81ED-4DB2-BD59-A6C34878D82A}">
                    <a16:rowId xmlns:a16="http://schemas.microsoft.com/office/drawing/2014/main" val="2107443516"/>
                  </a:ext>
                </a:extLst>
              </a:tr>
              <a:tr h="350444">
                <a:tc>
                  <a:txBody>
                    <a:bodyPr/>
                    <a:lstStyle/>
                    <a:p>
                      <a:r>
                        <a:rPr lang="en-US" sz="1600" dirty="0"/>
                        <a:t>Cells</a:t>
                      </a:r>
                    </a:p>
                  </a:txBody>
                  <a:tcPr marL="121920" marR="121920" marT="60960" marB="60960"/>
                </a:tc>
                <a:tc>
                  <a:txBody>
                    <a:bodyPr/>
                    <a:lstStyle/>
                    <a:p>
                      <a:r>
                        <a:rPr lang="en-US" sz="1600" dirty="0"/>
                        <a:t>47562</a:t>
                      </a:r>
                    </a:p>
                  </a:txBody>
                  <a:tcPr marL="121920" marR="121920" marT="60960" marB="60960"/>
                </a:tc>
                <a:tc>
                  <a:txBody>
                    <a:bodyPr/>
                    <a:lstStyle/>
                    <a:p>
                      <a:r>
                        <a:rPr lang="en-US" sz="1600" dirty="0"/>
                        <a:t>56583</a:t>
                      </a:r>
                    </a:p>
                  </a:txBody>
                  <a:tcPr marL="121920" marR="121920" marT="60960" marB="60960"/>
                </a:tc>
                <a:extLst>
                  <a:ext uri="{0D108BD9-81ED-4DB2-BD59-A6C34878D82A}">
                    <a16:rowId xmlns:a16="http://schemas.microsoft.com/office/drawing/2014/main" val="781279562"/>
                  </a:ext>
                </a:extLst>
              </a:tr>
            </a:tbl>
          </a:graphicData>
        </a:graphic>
      </p:graphicFrame>
      <p:sp>
        <p:nvSpPr>
          <p:cNvPr id="11" name="TextBox 10">
            <a:extLst>
              <a:ext uri="{FF2B5EF4-FFF2-40B4-BE49-F238E27FC236}">
                <a16:creationId xmlns:a16="http://schemas.microsoft.com/office/drawing/2014/main" id="{847F0579-1113-FE2F-8E31-85BB145E2960}"/>
              </a:ext>
            </a:extLst>
          </p:cNvPr>
          <p:cNvSpPr txBox="1"/>
          <p:nvPr/>
        </p:nvSpPr>
        <p:spPr>
          <a:xfrm>
            <a:off x="2747384" y="1815079"/>
            <a:ext cx="471604" cy="246221"/>
          </a:xfrm>
          <a:prstGeom prst="rect">
            <a:avLst/>
          </a:prstGeom>
          <a:solidFill>
            <a:schemeClr val="bg1"/>
          </a:solidFill>
        </p:spPr>
        <p:txBody>
          <a:bodyPr wrap="none" rtlCol="0">
            <a:spAutoFit/>
          </a:bodyPr>
          <a:lstStyle/>
          <a:p>
            <a:r>
              <a:rPr lang="en-US" sz="1000" dirty="0">
                <a:latin typeface="Arial" panose="020B0604020202020204" pitchFamily="34" charset="0"/>
                <a:cs typeface="Arial" panose="020B0604020202020204" pitchFamily="34" charset="0"/>
              </a:rPr>
              <a:t>n=15</a:t>
            </a:r>
          </a:p>
        </p:txBody>
      </p:sp>
      <p:sp>
        <p:nvSpPr>
          <p:cNvPr id="12" name="TextBox 11">
            <a:extLst>
              <a:ext uri="{FF2B5EF4-FFF2-40B4-BE49-F238E27FC236}">
                <a16:creationId xmlns:a16="http://schemas.microsoft.com/office/drawing/2014/main" id="{76AB4608-1A22-816A-7AA4-4E84CF4528C8}"/>
              </a:ext>
            </a:extLst>
          </p:cNvPr>
          <p:cNvSpPr txBox="1"/>
          <p:nvPr/>
        </p:nvSpPr>
        <p:spPr>
          <a:xfrm>
            <a:off x="2747384" y="2491303"/>
            <a:ext cx="401072" cy="246221"/>
          </a:xfrm>
          <a:prstGeom prst="rect">
            <a:avLst/>
          </a:prstGeom>
          <a:solidFill>
            <a:schemeClr val="bg1"/>
          </a:solidFill>
        </p:spPr>
        <p:txBody>
          <a:bodyPr wrap="none" rtlCol="0">
            <a:spAutoFit/>
          </a:bodyPr>
          <a:lstStyle/>
          <a:p>
            <a:r>
              <a:rPr lang="en-US" sz="1000" dirty="0">
                <a:latin typeface="Arial" panose="020B0604020202020204" pitchFamily="34" charset="0"/>
                <a:cs typeface="Arial" panose="020B0604020202020204" pitchFamily="34" charset="0"/>
              </a:rPr>
              <a:t>n=8</a:t>
            </a:r>
          </a:p>
        </p:txBody>
      </p:sp>
    </p:spTree>
    <p:extLst>
      <p:ext uri="{BB962C8B-B14F-4D97-AF65-F5344CB8AC3E}">
        <p14:creationId xmlns:p14="http://schemas.microsoft.com/office/powerpoint/2010/main" val="1550605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EA04543-1E8E-F741-A4AD-FC384C835F8E}"/>
              </a:ext>
            </a:extLst>
          </p:cNvPr>
          <p:cNvPicPr>
            <a:picLocks noChangeAspect="1"/>
          </p:cNvPicPr>
          <p:nvPr/>
        </p:nvPicPr>
        <p:blipFill>
          <a:blip r:embed="rId3"/>
          <a:stretch>
            <a:fillRect/>
          </a:stretch>
        </p:blipFill>
        <p:spPr>
          <a:xfrm>
            <a:off x="847700" y="4718237"/>
            <a:ext cx="2900110" cy="1702454"/>
          </a:xfrm>
          <a:prstGeom prst="rect">
            <a:avLst/>
          </a:prstGeom>
        </p:spPr>
      </p:pic>
      <p:sp>
        <p:nvSpPr>
          <p:cNvPr id="4" name="TextBox 3">
            <a:extLst>
              <a:ext uri="{FF2B5EF4-FFF2-40B4-BE49-F238E27FC236}">
                <a16:creationId xmlns:a16="http://schemas.microsoft.com/office/drawing/2014/main" id="{B8072665-AC07-A24D-976F-FF72F2983CC1}"/>
              </a:ext>
            </a:extLst>
          </p:cNvPr>
          <p:cNvSpPr txBox="1"/>
          <p:nvPr/>
        </p:nvSpPr>
        <p:spPr>
          <a:xfrm>
            <a:off x="1524000" y="12828"/>
            <a:ext cx="9144000" cy="584775"/>
          </a:xfrm>
          <a:prstGeom prst="rect">
            <a:avLst/>
          </a:prstGeom>
          <a:noFill/>
        </p:spPr>
        <p:txBody>
          <a:bodyPr wrap="square" rtlCol="0">
            <a:spAutoFit/>
          </a:bodyPr>
          <a:lstStyle/>
          <a:p>
            <a:pPr algn="ctr" defTabSz="457200">
              <a:defRPr/>
            </a:pPr>
            <a:r>
              <a:rPr lang="en-SG" sz="3200" b="1" dirty="0">
                <a:solidFill>
                  <a:srgbClr val="000090"/>
                </a:solidFill>
                <a:latin typeface="Arial" panose="020B0604020202020204" pitchFamily="34" charset="0"/>
                <a:cs typeface="Arial" panose="020B0604020202020204" pitchFamily="34" charset="0"/>
              </a:rPr>
              <a:t>Why single cells?</a:t>
            </a:r>
          </a:p>
        </p:txBody>
      </p:sp>
      <p:pic>
        <p:nvPicPr>
          <p:cNvPr id="5" name="Picture 4">
            <a:extLst>
              <a:ext uri="{FF2B5EF4-FFF2-40B4-BE49-F238E27FC236}">
                <a16:creationId xmlns:a16="http://schemas.microsoft.com/office/drawing/2014/main" id="{1C00DA7A-9373-4E49-A0FA-48CE41925F05}"/>
              </a:ext>
            </a:extLst>
          </p:cNvPr>
          <p:cNvPicPr>
            <a:picLocks noChangeAspect="1"/>
          </p:cNvPicPr>
          <p:nvPr/>
        </p:nvPicPr>
        <p:blipFill>
          <a:blip r:embed="rId4"/>
          <a:stretch>
            <a:fillRect/>
          </a:stretch>
        </p:blipFill>
        <p:spPr>
          <a:xfrm>
            <a:off x="1228700" y="878489"/>
            <a:ext cx="5959500" cy="3178401"/>
          </a:xfrm>
          <a:prstGeom prst="rect">
            <a:avLst/>
          </a:prstGeom>
        </p:spPr>
      </p:pic>
      <p:pic>
        <p:nvPicPr>
          <p:cNvPr id="6" name="Picture 5">
            <a:extLst>
              <a:ext uri="{FF2B5EF4-FFF2-40B4-BE49-F238E27FC236}">
                <a16:creationId xmlns:a16="http://schemas.microsoft.com/office/drawing/2014/main" id="{2D605881-F587-0144-BEE8-0B769C7BBBE9}"/>
              </a:ext>
            </a:extLst>
          </p:cNvPr>
          <p:cNvPicPr>
            <a:picLocks noChangeAspect="1"/>
          </p:cNvPicPr>
          <p:nvPr/>
        </p:nvPicPr>
        <p:blipFill>
          <a:blip r:embed="rId5"/>
          <a:stretch>
            <a:fillRect/>
          </a:stretch>
        </p:blipFill>
        <p:spPr>
          <a:xfrm>
            <a:off x="7651955" y="3922943"/>
            <a:ext cx="3311345" cy="2227518"/>
          </a:xfrm>
          <a:prstGeom prst="rect">
            <a:avLst/>
          </a:prstGeom>
        </p:spPr>
      </p:pic>
      <p:sp>
        <p:nvSpPr>
          <p:cNvPr id="7" name="TextBox 6">
            <a:extLst>
              <a:ext uri="{FF2B5EF4-FFF2-40B4-BE49-F238E27FC236}">
                <a16:creationId xmlns:a16="http://schemas.microsoft.com/office/drawing/2014/main" id="{CBEC7685-95A6-0140-BC6F-9BD576BB4CD3}"/>
              </a:ext>
            </a:extLst>
          </p:cNvPr>
          <p:cNvSpPr txBox="1"/>
          <p:nvPr/>
        </p:nvSpPr>
        <p:spPr>
          <a:xfrm>
            <a:off x="7356655" y="1578758"/>
            <a:ext cx="3997145" cy="1631216"/>
          </a:xfrm>
          <a:prstGeom prst="rect">
            <a:avLst/>
          </a:prstGeom>
          <a:noFill/>
        </p:spPr>
        <p:txBody>
          <a:bodyPr wrap="square" rtlCol="0">
            <a:spAutoFit/>
          </a:bodyPr>
          <a:lstStyle/>
          <a:p>
            <a:pPr defTabSz="457200">
              <a:defRPr/>
            </a:pPr>
            <a:r>
              <a:rPr lang="en-US" sz="2000" dirty="0">
                <a:solidFill>
                  <a:srgbClr val="970013"/>
                </a:solidFill>
                <a:latin typeface="Arial" panose="020B0604020202020204" pitchFamily="34" charset="0"/>
                <a:cs typeface="Arial" panose="020B0604020202020204" pitchFamily="34" charset="0"/>
              </a:rPr>
              <a:t>Dissect heterogeneity/rare cell types/states</a:t>
            </a:r>
          </a:p>
          <a:p>
            <a:pPr defTabSz="457200">
              <a:defRPr/>
            </a:pPr>
            <a:r>
              <a:rPr lang="en-US" sz="2000" dirty="0">
                <a:solidFill>
                  <a:prstClr val="black"/>
                </a:solidFill>
                <a:latin typeface="Arial" panose="020B0604020202020204" pitchFamily="34" charset="0"/>
                <a:cs typeface="Arial" panose="020B0604020202020204" pitchFamily="34" charset="0"/>
              </a:rPr>
              <a:t>Identify all individual parts (cell types/cell states) and localize them in time and space…Atlas)</a:t>
            </a:r>
          </a:p>
        </p:txBody>
      </p:sp>
      <p:sp>
        <p:nvSpPr>
          <p:cNvPr id="8" name="TextBox 7">
            <a:extLst>
              <a:ext uri="{FF2B5EF4-FFF2-40B4-BE49-F238E27FC236}">
                <a16:creationId xmlns:a16="http://schemas.microsoft.com/office/drawing/2014/main" id="{17139B1E-7419-8A48-9C07-1B613707F695}"/>
              </a:ext>
            </a:extLst>
          </p:cNvPr>
          <p:cNvSpPr txBox="1"/>
          <p:nvPr/>
        </p:nvSpPr>
        <p:spPr>
          <a:xfrm>
            <a:off x="3521742" y="4130028"/>
            <a:ext cx="4199858" cy="1631216"/>
          </a:xfrm>
          <a:prstGeom prst="rect">
            <a:avLst/>
          </a:prstGeom>
          <a:noFill/>
        </p:spPr>
        <p:txBody>
          <a:bodyPr wrap="square" rtlCol="0">
            <a:spAutoFit/>
          </a:bodyPr>
          <a:lstStyle/>
          <a:p>
            <a:pPr defTabSz="457200">
              <a:defRPr/>
            </a:pPr>
            <a:r>
              <a:rPr lang="en-US" sz="2000" dirty="0">
                <a:solidFill>
                  <a:srgbClr val="970013"/>
                </a:solidFill>
                <a:latin typeface="Arial" panose="020B0604020202020204" pitchFamily="34" charset="0"/>
                <a:cs typeface="Arial" panose="020B0604020202020204" pitchFamily="34" charset="0"/>
              </a:rPr>
              <a:t>Identify regulatory interactions </a:t>
            </a:r>
            <a:r>
              <a:rPr lang="en-US" sz="2000" dirty="0">
                <a:solidFill>
                  <a:prstClr val="black"/>
                </a:solidFill>
                <a:latin typeface="Arial" panose="020B0604020202020204" pitchFamily="34" charset="0"/>
                <a:cs typeface="Arial" panose="020B0604020202020204" pitchFamily="34" charset="0"/>
              </a:rPr>
              <a:t>Figure out how they work together in time and space (cell-cell interaction; signaling nodes and networks)…Novel Biology</a:t>
            </a:r>
          </a:p>
        </p:txBody>
      </p:sp>
    </p:spTree>
    <p:extLst>
      <p:ext uri="{BB962C8B-B14F-4D97-AF65-F5344CB8AC3E}">
        <p14:creationId xmlns:p14="http://schemas.microsoft.com/office/powerpoint/2010/main" val="949022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BAAB6FF-60A5-4994-ABE8-F2E65B7992E7}"/>
              </a:ext>
            </a:extLst>
          </p:cNvPr>
          <p:cNvSpPr>
            <a:spLocks noGrp="1"/>
          </p:cNvSpPr>
          <p:nvPr>
            <p:ph type="title"/>
          </p:nvPr>
        </p:nvSpPr>
        <p:spPr>
          <a:xfrm>
            <a:off x="677517" y="9293"/>
            <a:ext cx="10836965" cy="1019408"/>
          </a:xfrm>
        </p:spPr>
        <p:txBody>
          <a:bodyPr>
            <a:noAutofit/>
          </a:bodyPr>
          <a:lstStyle/>
          <a:p>
            <a:pPr algn="ctr"/>
            <a:r>
              <a:rPr lang="en-US" sz="3200" b="1" dirty="0">
                <a:solidFill>
                  <a:srgbClr val="000090"/>
                </a:solidFill>
                <a:latin typeface="Arial" charset="0"/>
                <a:ea typeface="ＭＳ Ｐゴシック" charset="0"/>
              </a:rPr>
              <a:t>Intrahepatic atlas reveals unique cell states and alterations that may not reflected in PBMC</a:t>
            </a:r>
            <a:endParaRPr lang="en-SG" sz="3200" dirty="0"/>
          </a:p>
        </p:txBody>
      </p:sp>
      <p:pic>
        <p:nvPicPr>
          <p:cNvPr id="11" name="Picture 10">
            <a:extLst>
              <a:ext uri="{FF2B5EF4-FFF2-40B4-BE49-F238E27FC236}">
                <a16:creationId xmlns:a16="http://schemas.microsoft.com/office/drawing/2014/main" id="{9AC995EC-FA5C-6EE0-0400-DBD9FE6B3148}"/>
              </a:ext>
            </a:extLst>
          </p:cNvPr>
          <p:cNvPicPr>
            <a:picLocks noChangeAspect="1"/>
          </p:cNvPicPr>
          <p:nvPr/>
        </p:nvPicPr>
        <p:blipFill rotWithShape="1">
          <a:blip r:embed="rId3"/>
          <a:srcRect b="49607"/>
          <a:stretch/>
        </p:blipFill>
        <p:spPr>
          <a:xfrm>
            <a:off x="7854469" y="1829070"/>
            <a:ext cx="3496546" cy="1411843"/>
          </a:xfrm>
          <a:prstGeom prst="rect">
            <a:avLst/>
          </a:prstGeom>
        </p:spPr>
      </p:pic>
      <p:pic>
        <p:nvPicPr>
          <p:cNvPr id="12" name="Picture 11">
            <a:extLst>
              <a:ext uri="{FF2B5EF4-FFF2-40B4-BE49-F238E27FC236}">
                <a16:creationId xmlns:a16="http://schemas.microsoft.com/office/drawing/2014/main" id="{B0F53A33-87C3-E403-2B8D-EB6E7A2B854C}"/>
              </a:ext>
            </a:extLst>
          </p:cNvPr>
          <p:cNvPicPr>
            <a:picLocks noChangeAspect="1"/>
          </p:cNvPicPr>
          <p:nvPr/>
        </p:nvPicPr>
        <p:blipFill rotWithShape="1">
          <a:blip r:embed="rId4"/>
          <a:srcRect r="9533"/>
          <a:stretch/>
        </p:blipFill>
        <p:spPr>
          <a:xfrm>
            <a:off x="889786" y="1155478"/>
            <a:ext cx="6683322" cy="5375950"/>
          </a:xfrm>
          <a:prstGeom prst="rect">
            <a:avLst/>
          </a:prstGeom>
        </p:spPr>
      </p:pic>
      <p:pic>
        <p:nvPicPr>
          <p:cNvPr id="13" name="Picture 12">
            <a:extLst>
              <a:ext uri="{FF2B5EF4-FFF2-40B4-BE49-F238E27FC236}">
                <a16:creationId xmlns:a16="http://schemas.microsoft.com/office/drawing/2014/main" id="{3D29C5EB-6F6E-9CE9-9968-B326E9D749F6}"/>
              </a:ext>
            </a:extLst>
          </p:cNvPr>
          <p:cNvPicPr>
            <a:picLocks noChangeAspect="1"/>
          </p:cNvPicPr>
          <p:nvPr/>
        </p:nvPicPr>
        <p:blipFill rotWithShape="1">
          <a:blip r:embed="rId5"/>
          <a:srcRect t="50667" b="-1060"/>
          <a:stretch/>
        </p:blipFill>
        <p:spPr>
          <a:xfrm>
            <a:off x="7805673" y="4218384"/>
            <a:ext cx="3496541" cy="1411842"/>
          </a:xfrm>
          <a:prstGeom prst="rect">
            <a:avLst/>
          </a:prstGeom>
        </p:spPr>
      </p:pic>
      <p:sp>
        <p:nvSpPr>
          <p:cNvPr id="14" name="Arrow: Down 46">
            <a:extLst>
              <a:ext uri="{FF2B5EF4-FFF2-40B4-BE49-F238E27FC236}">
                <a16:creationId xmlns:a16="http://schemas.microsoft.com/office/drawing/2014/main" id="{F9676750-9459-758F-581B-6D2AE00168BD}"/>
              </a:ext>
            </a:extLst>
          </p:cNvPr>
          <p:cNvSpPr>
            <a:spLocks noChangeAspect="1"/>
          </p:cNvSpPr>
          <p:nvPr/>
        </p:nvSpPr>
        <p:spPr>
          <a:xfrm>
            <a:off x="8677354" y="2506744"/>
            <a:ext cx="122969" cy="178584"/>
          </a:xfrm>
          <a:prstGeom prst="downArrow">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solidFill>
                <a:schemeClr val="tx1"/>
              </a:solidFill>
            </a:endParaRPr>
          </a:p>
        </p:txBody>
      </p:sp>
      <p:sp>
        <p:nvSpPr>
          <p:cNvPr id="15" name="Arrow: Down 48">
            <a:extLst>
              <a:ext uri="{FF2B5EF4-FFF2-40B4-BE49-F238E27FC236}">
                <a16:creationId xmlns:a16="http://schemas.microsoft.com/office/drawing/2014/main" id="{72B6ABF4-825A-9269-CA3D-6E08BCF93FDD}"/>
              </a:ext>
            </a:extLst>
          </p:cNvPr>
          <p:cNvSpPr>
            <a:spLocks noChangeAspect="1"/>
          </p:cNvSpPr>
          <p:nvPr/>
        </p:nvSpPr>
        <p:spPr>
          <a:xfrm rot="10800000">
            <a:off x="9297756" y="2513564"/>
            <a:ext cx="122969" cy="178584"/>
          </a:xfrm>
          <a:prstGeom prst="downArrow">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6" name="Arrow: Down 54">
            <a:extLst>
              <a:ext uri="{FF2B5EF4-FFF2-40B4-BE49-F238E27FC236}">
                <a16:creationId xmlns:a16="http://schemas.microsoft.com/office/drawing/2014/main" id="{722198DB-6DCE-4115-6AEF-F8B42386AEB5}"/>
              </a:ext>
            </a:extLst>
          </p:cNvPr>
          <p:cNvSpPr>
            <a:spLocks noChangeAspect="1"/>
          </p:cNvSpPr>
          <p:nvPr/>
        </p:nvSpPr>
        <p:spPr>
          <a:xfrm rot="10800000">
            <a:off x="9811126" y="2508190"/>
            <a:ext cx="122969" cy="178584"/>
          </a:xfrm>
          <a:prstGeom prst="downArrow">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pic>
        <p:nvPicPr>
          <p:cNvPr id="25" name="Picture 24">
            <a:extLst>
              <a:ext uri="{FF2B5EF4-FFF2-40B4-BE49-F238E27FC236}">
                <a16:creationId xmlns:a16="http://schemas.microsoft.com/office/drawing/2014/main" id="{5623E7C2-E0A5-FE02-022B-E1CE51733A4B}"/>
              </a:ext>
            </a:extLst>
          </p:cNvPr>
          <p:cNvPicPr>
            <a:picLocks noChangeAspect="1"/>
          </p:cNvPicPr>
          <p:nvPr/>
        </p:nvPicPr>
        <p:blipFill>
          <a:blip r:embed="rId6"/>
          <a:stretch>
            <a:fillRect/>
          </a:stretch>
        </p:blipFill>
        <p:spPr>
          <a:xfrm>
            <a:off x="7513763" y="2341828"/>
            <a:ext cx="403128" cy="329832"/>
          </a:xfrm>
          <a:prstGeom prst="rect">
            <a:avLst/>
          </a:prstGeom>
        </p:spPr>
      </p:pic>
      <p:pic>
        <p:nvPicPr>
          <p:cNvPr id="26" name="Picture 25">
            <a:extLst>
              <a:ext uri="{FF2B5EF4-FFF2-40B4-BE49-F238E27FC236}">
                <a16:creationId xmlns:a16="http://schemas.microsoft.com/office/drawing/2014/main" id="{CA3D68A2-D15E-B16E-4005-6C1A74796CED}"/>
              </a:ext>
            </a:extLst>
          </p:cNvPr>
          <p:cNvPicPr>
            <a:picLocks noChangeAspect="1"/>
          </p:cNvPicPr>
          <p:nvPr/>
        </p:nvPicPr>
        <p:blipFill>
          <a:blip r:embed="rId7"/>
          <a:stretch>
            <a:fillRect/>
          </a:stretch>
        </p:blipFill>
        <p:spPr>
          <a:xfrm>
            <a:off x="7452879" y="5005881"/>
            <a:ext cx="403128" cy="329832"/>
          </a:xfrm>
          <a:prstGeom prst="rect">
            <a:avLst/>
          </a:prstGeom>
        </p:spPr>
      </p:pic>
    </p:spTree>
    <p:extLst>
      <p:ext uri="{BB962C8B-B14F-4D97-AF65-F5344CB8AC3E}">
        <p14:creationId xmlns:p14="http://schemas.microsoft.com/office/powerpoint/2010/main" val="1818071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25231A-E09A-9004-9B30-CB0CE9EBAB06}"/>
              </a:ext>
            </a:extLst>
          </p:cNvPr>
          <p:cNvPicPr>
            <a:picLocks noChangeAspect="1"/>
          </p:cNvPicPr>
          <p:nvPr/>
        </p:nvPicPr>
        <p:blipFill>
          <a:blip r:embed="rId2"/>
          <a:stretch>
            <a:fillRect/>
          </a:stretch>
        </p:blipFill>
        <p:spPr>
          <a:xfrm>
            <a:off x="919704" y="1155642"/>
            <a:ext cx="4080558" cy="1507676"/>
          </a:xfrm>
          <a:prstGeom prst="rect">
            <a:avLst/>
          </a:prstGeom>
        </p:spPr>
      </p:pic>
      <p:pic>
        <p:nvPicPr>
          <p:cNvPr id="8" name="Picture 7">
            <a:extLst>
              <a:ext uri="{FF2B5EF4-FFF2-40B4-BE49-F238E27FC236}">
                <a16:creationId xmlns:a16="http://schemas.microsoft.com/office/drawing/2014/main" id="{2BC45825-56F1-FD39-F46F-80912E949D20}"/>
              </a:ext>
            </a:extLst>
          </p:cNvPr>
          <p:cNvPicPr>
            <a:picLocks noChangeAspect="1"/>
          </p:cNvPicPr>
          <p:nvPr/>
        </p:nvPicPr>
        <p:blipFill>
          <a:blip r:embed="rId3"/>
          <a:stretch>
            <a:fillRect/>
          </a:stretch>
        </p:blipFill>
        <p:spPr>
          <a:xfrm>
            <a:off x="1136374" y="2839804"/>
            <a:ext cx="4013776" cy="647700"/>
          </a:xfrm>
          <a:prstGeom prst="rect">
            <a:avLst/>
          </a:prstGeom>
        </p:spPr>
      </p:pic>
      <p:sp>
        <p:nvSpPr>
          <p:cNvPr id="15" name="Title 7">
            <a:extLst>
              <a:ext uri="{FF2B5EF4-FFF2-40B4-BE49-F238E27FC236}">
                <a16:creationId xmlns:a16="http://schemas.microsoft.com/office/drawing/2014/main" id="{6BC96113-AF96-8E65-F4CB-1258482BD9A7}"/>
              </a:ext>
            </a:extLst>
          </p:cNvPr>
          <p:cNvSpPr>
            <a:spLocks noGrp="1"/>
          </p:cNvSpPr>
          <p:nvPr>
            <p:ph type="title"/>
          </p:nvPr>
        </p:nvSpPr>
        <p:spPr>
          <a:xfrm>
            <a:off x="677517" y="9293"/>
            <a:ext cx="10836965" cy="1019408"/>
          </a:xfrm>
        </p:spPr>
        <p:txBody>
          <a:bodyPr>
            <a:noAutofit/>
          </a:bodyPr>
          <a:lstStyle/>
          <a:p>
            <a:pPr algn="ctr"/>
            <a:r>
              <a:rPr lang="en-US" sz="3200" b="1" dirty="0">
                <a:solidFill>
                  <a:srgbClr val="000090"/>
                </a:solidFill>
                <a:latin typeface="Arial" charset="0"/>
                <a:ea typeface="ＭＳ Ｐゴシック" charset="0"/>
              </a:rPr>
              <a:t>An “altered” adaptive immune response in FC patients marked by the emergence of CD4-CTLs! </a:t>
            </a:r>
            <a:endParaRPr lang="en-SG" sz="3200" dirty="0"/>
          </a:p>
        </p:txBody>
      </p:sp>
      <p:grpSp>
        <p:nvGrpSpPr>
          <p:cNvPr id="20" name="Group 19">
            <a:extLst>
              <a:ext uri="{FF2B5EF4-FFF2-40B4-BE49-F238E27FC236}">
                <a16:creationId xmlns:a16="http://schemas.microsoft.com/office/drawing/2014/main" id="{94FFBE47-499D-19D3-9A52-3CD473293DA0}"/>
              </a:ext>
            </a:extLst>
          </p:cNvPr>
          <p:cNvGrpSpPr/>
          <p:nvPr/>
        </p:nvGrpSpPr>
        <p:grpSpPr>
          <a:xfrm>
            <a:off x="5979132" y="1221796"/>
            <a:ext cx="5620503" cy="4651465"/>
            <a:chOff x="5979132" y="1221796"/>
            <a:chExt cx="5620503" cy="4651465"/>
          </a:xfrm>
        </p:grpSpPr>
        <p:pic>
          <p:nvPicPr>
            <p:cNvPr id="9" name="Picture 8">
              <a:extLst>
                <a:ext uri="{FF2B5EF4-FFF2-40B4-BE49-F238E27FC236}">
                  <a16:creationId xmlns:a16="http://schemas.microsoft.com/office/drawing/2014/main" id="{DBA6BAD6-0132-8944-5A78-476CA07A1AF4}"/>
                </a:ext>
              </a:extLst>
            </p:cNvPr>
            <p:cNvPicPr>
              <a:picLocks noChangeAspect="1"/>
            </p:cNvPicPr>
            <p:nvPr/>
          </p:nvPicPr>
          <p:blipFill>
            <a:blip r:embed="rId4"/>
            <a:stretch>
              <a:fillRect/>
            </a:stretch>
          </p:blipFill>
          <p:spPr>
            <a:xfrm>
              <a:off x="5979132" y="1221796"/>
              <a:ext cx="4013776" cy="1585350"/>
            </a:xfrm>
            <a:prstGeom prst="rect">
              <a:avLst/>
            </a:prstGeom>
          </p:spPr>
        </p:pic>
        <p:pic>
          <p:nvPicPr>
            <p:cNvPr id="13" name="Picture 12">
              <a:extLst>
                <a:ext uri="{FF2B5EF4-FFF2-40B4-BE49-F238E27FC236}">
                  <a16:creationId xmlns:a16="http://schemas.microsoft.com/office/drawing/2014/main" id="{22CC434F-674B-E80A-A64B-801BCD35CDA5}"/>
                </a:ext>
              </a:extLst>
            </p:cNvPr>
            <p:cNvPicPr>
              <a:picLocks noChangeAspect="1"/>
            </p:cNvPicPr>
            <p:nvPr/>
          </p:nvPicPr>
          <p:blipFill>
            <a:blip r:embed="rId5"/>
            <a:stretch>
              <a:fillRect/>
            </a:stretch>
          </p:blipFill>
          <p:spPr>
            <a:xfrm>
              <a:off x="6112691" y="2839804"/>
              <a:ext cx="5486944" cy="647700"/>
            </a:xfrm>
            <a:prstGeom prst="rect">
              <a:avLst/>
            </a:prstGeom>
          </p:spPr>
        </p:pic>
        <p:pic>
          <p:nvPicPr>
            <p:cNvPr id="16" name="Picture 4">
              <a:extLst>
                <a:ext uri="{FF2B5EF4-FFF2-40B4-BE49-F238E27FC236}">
                  <a16:creationId xmlns:a16="http://schemas.microsoft.com/office/drawing/2014/main" id="{19050EB2-6068-E7B6-07DB-B31A2927366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8488" y="3869617"/>
              <a:ext cx="2982678" cy="2003644"/>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1493181C-45A1-B31E-5AD2-8008D26868D0}"/>
                </a:ext>
              </a:extLst>
            </p:cNvPr>
            <p:cNvSpPr txBox="1"/>
            <p:nvPr/>
          </p:nvSpPr>
          <p:spPr>
            <a:xfrm>
              <a:off x="9266319" y="4178941"/>
              <a:ext cx="2333316" cy="1384995"/>
            </a:xfrm>
            <a:prstGeom prst="rect">
              <a:avLst/>
            </a:prstGeom>
            <a:noFill/>
          </p:spPr>
          <p:txBody>
            <a:bodyPr wrap="square" rtlCol="0">
              <a:spAutoFit/>
            </a:bodyPr>
            <a:lstStyle/>
            <a:p>
              <a:r>
                <a:rPr lang="en-SG" sz="1200" dirty="0">
                  <a:latin typeface="Arial" panose="020B0604020202020204" pitchFamily="34" charset="0"/>
                  <a:cs typeface="Arial" panose="020B0604020202020204" pitchFamily="34" charset="0"/>
                </a:rPr>
                <a:t>CD4-CTL population is marked by increased expression of </a:t>
              </a:r>
              <a:r>
                <a:rPr lang="en-SG" sz="1200" b="1" dirty="0">
                  <a:solidFill>
                    <a:srgbClr val="C00000"/>
                  </a:solidFill>
                  <a:latin typeface="Arial" panose="020B0604020202020204" pitchFamily="34" charset="0"/>
                  <a:cs typeface="Arial" panose="020B0604020202020204" pitchFamily="34" charset="0"/>
                </a:rPr>
                <a:t>IL7R, KLRG1, PRF1, TNF, IFNG and NCR3</a:t>
              </a:r>
            </a:p>
            <a:p>
              <a:endParaRPr lang="en-SG" sz="1200" b="1" dirty="0">
                <a:latin typeface="Arial" panose="020B0604020202020204" pitchFamily="34" charset="0"/>
                <a:cs typeface="Arial" panose="020B0604020202020204" pitchFamily="34" charset="0"/>
              </a:endParaRPr>
            </a:p>
            <a:p>
              <a:r>
                <a:rPr lang="en-SG" sz="1200" b="1" dirty="0">
                  <a:latin typeface="Arial" panose="020B0604020202020204" pitchFamily="34" charset="0"/>
                  <a:cs typeface="Arial" panose="020B0604020202020204" pitchFamily="34" charset="0"/>
                </a:rPr>
                <a:t>CD4-CTLs gain innate-like function</a:t>
              </a:r>
            </a:p>
          </p:txBody>
        </p:sp>
      </p:grpSp>
      <p:pic>
        <p:nvPicPr>
          <p:cNvPr id="18" name="Picture 17">
            <a:extLst>
              <a:ext uri="{FF2B5EF4-FFF2-40B4-BE49-F238E27FC236}">
                <a16:creationId xmlns:a16="http://schemas.microsoft.com/office/drawing/2014/main" id="{5D2E8C1C-CE9E-C45B-CF72-E55AEBDE01BB}"/>
              </a:ext>
            </a:extLst>
          </p:cNvPr>
          <p:cNvPicPr>
            <a:picLocks noChangeAspect="1"/>
          </p:cNvPicPr>
          <p:nvPr/>
        </p:nvPicPr>
        <p:blipFill>
          <a:blip r:embed="rId7"/>
          <a:stretch>
            <a:fillRect/>
          </a:stretch>
        </p:blipFill>
        <p:spPr>
          <a:xfrm>
            <a:off x="677517" y="4032738"/>
            <a:ext cx="5301615" cy="1794414"/>
          </a:xfrm>
          <a:prstGeom prst="rect">
            <a:avLst/>
          </a:prstGeom>
        </p:spPr>
      </p:pic>
      <p:sp>
        <p:nvSpPr>
          <p:cNvPr id="19" name="TextBox 18">
            <a:extLst>
              <a:ext uri="{FF2B5EF4-FFF2-40B4-BE49-F238E27FC236}">
                <a16:creationId xmlns:a16="http://schemas.microsoft.com/office/drawing/2014/main" id="{84E88F78-31D0-9E5E-1DC5-86866DE0D54E}"/>
              </a:ext>
            </a:extLst>
          </p:cNvPr>
          <p:cNvSpPr txBox="1"/>
          <p:nvPr/>
        </p:nvSpPr>
        <p:spPr>
          <a:xfrm>
            <a:off x="919704" y="5702358"/>
            <a:ext cx="4595446" cy="584775"/>
          </a:xfrm>
          <a:prstGeom prst="rect">
            <a:avLst/>
          </a:prstGeom>
          <a:noFill/>
        </p:spPr>
        <p:txBody>
          <a:bodyPr wrap="square" rtlCol="0">
            <a:spAutoFit/>
          </a:bodyPr>
          <a:lstStyle/>
          <a:p>
            <a:r>
              <a:rPr lang="en-SG" sz="1600" b="1" dirty="0">
                <a:solidFill>
                  <a:srgbClr val="C00000"/>
                </a:solidFill>
                <a:latin typeface="Arial" panose="020B0604020202020204" pitchFamily="34" charset="0"/>
                <a:cs typeface="Arial" panose="020B0604020202020204" pitchFamily="34" charset="0"/>
              </a:rPr>
              <a:t>Dominant peptide specific CD4 effector response in FC patients </a:t>
            </a:r>
            <a:endParaRPr lang="en-US" sz="1600" b="1" dirty="0">
              <a:solidFill>
                <a:srgbClr val="C00000"/>
              </a:solidFill>
            </a:endParaRPr>
          </a:p>
        </p:txBody>
      </p:sp>
      <p:sp>
        <p:nvSpPr>
          <p:cNvPr id="21" name="TextBox 20">
            <a:extLst>
              <a:ext uri="{FF2B5EF4-FFF2-40B4-BE49-F238E27FC236}">
                <a16:creationId xmlns:a16="http://schemas.microsoft.com/office/drawing/2014/main" id="{0275B3E2-E8FF-5B72-0D21-6141A41399ED}"/>
              </a:ext>
            </a:extLst>
          </p:cNvPr>
          <p:cNvSpPr txBox="1"/>
          <p:nvPr/>
        </p:nvSpPr>
        <p:spPr>
          <a:xfrm>
            <a:off x="919704" y="3487504"/>
            <a:ext cx="4595446" cy="338554"/>
          </a:xfrm>
          <a:prstGeom prst="rect">
            <a:avLst/>
          </a:prstGeom>
          <a:noFill/>
        </p:spPr>
        <p:txBody>
          <a:bodyPr wrap="square" rtlCol="0">
            <a:spAutoFit/>
          </a:bodyPr>
          <a:lstStyle/>
          <a:p>
            <a:r>
              <a:rPr lang="en-SG" sz="1600" b="1" dirty="0">
                <a:solidFill>
                  <a:srgbClr val="C00000"/>
                </a:solidFill>
                <a:latin typeface="Arial" panose="020B0604020202020204" pitchFamily="34" charset="0"/>
                <a:cs typeface="Arial" panose="020B0604020202020204" pitchFamily="34" charset="0"/>
              </a:rPr>
              <a:t>Loss of exhausted CD8 T cells and Tregs</a:t>
            </a:r>
            <a:endParaRPr lang="en-US" sz="1600" b="1" dirty="0">
              <a:solidFill>
                <a:srgbClr val="C00000"/>
              </a:solidFill>
            </a:endParaRPr>
          </a:p>
        </p:txBody>
      </p:sp>
      <p:sp>
        <p:nvSpPr>
          <p:cNvPr id="22" name="TextBox 21">
            <a:extLst>
              <a:ext uri="{FF2B5EF4-FFF2-40B4-BE49-F238E27FC236}">
                <a16:creationId xmlns:a16="http://schemas.microsoft.com/office/drawing/2014/main" id="{C4190D27-E4CC-1F79-68A6-0A8BC4FBFBCD}"/>
              </a:ext>
            </a:extLst>
          </p:cNvPr>
          <p:cNvSpPr txBox="1"/>
          <p:nvPr/>
        </p:nvSpPr>
        <p:spPr>
          <a:xfrm>
            <a:off x="6304504" y="5994745"/>
            <a:ext cx="4595446" cy="338554"/>
          </a:xfrm>
          <a:prstGeom prst="rect">
            <a:avLst/>
          </a:prstGeom>
          <a:noFill/>
        </p:spPr>
        <p:txBody>
          <a:bodyPr wrap="square" rtlCol="0">
            <a:spAutoFit/>
          </a:bodyPr>
          <a:lstStyle/>
          <a:p>
            <a:r>
              <a:rPr lang="en-SG" sz="1600" b="1" dirty="0">
                <a:solidFill>
                  <a:srgbClr val="C00000"/>
                </a:solidFill>
                <a:latin typeface="Arial" panose="020B0604020202020204" pitchFamily="34" charset="0"/>
                <a:cs typeface="Arial" panose="020B0604020202020204" pitchFamily="34" charset="0"/>
              </a:rPr>
              <a:t>Gain of innate-like CD4-CTLs</a:t>
            </a:r>
            <a:endParaRPr lang="en-US" sz="1600" b="1" dirty="0">
              <a:solidFill>
                <a:srgbClr val="C00000"/>
              </a:solidFill>
            </a:endParaRPr>
          </a:p>
        </p:txBody>
      </p:sp>
    </p:spTree>
    <p:extLst>
      <p:ext uri="{BB962C8B-B14F-4D97-AF65-F5344CB8AC3E}">
        <p14:creationId xmlns:p14="http://schemas.microsoft.com/office/powerpoint/2010/main" val="574336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EDD86A-2A89-8B13-C1F7-BCC74CFB3AE5}"/>
              </a:ext>
            </a:extLst>
          </p:cNvPr>
          <p:cNvPicPr>
            <a:picLocks noChangeAspect="1"/>
          </p:cNvPicPr>
          <p:nvPr/>
        </p:nvPicPr>
        <p:blipFill>
          <a:blip r:embed="rId2"/>
          <a:stretch>
            <a:fillRect/>
          </a:stretch>
        </p:blipFill>
        <p:spPr>
          <a:xfrm>
            <a:off x="759103" y="1084783"/>
            <a:ext cx="4663239" cy="4168800"/>
          </a:xfrm>
          <a:prstGeom prst="rect">
            <a:avLst/>
          </a:prstGeom>
        </p:spPr>
      </p:pic>
      <p:pic>
        <p:nvPicPr>
          <p:cNvPr id="4" name="Picture 3">
            <a:extLst>
              <a:ext uri="{FF2B5EF4-FFF2-40B4-BE49-F238E27FC236}">
                <a16:creationId xmlns:a16="http://schemas.microsoft.com/office/drawing/2014/main" id="{ECD81B92-C782-6673-D9F3-60BC098B6656}"/>
              </a:ext>
            </a:extLst>
          </p:cNvPr>
          <p:cNvPicPr>
            <a:picLocks noChangeAspect="1"/>
          </p:cNvPicPr>
          <p:nvPr/>
        </p:nvPicPr>
        <p:blipFill>
          <a:blip r:embed="rId3"/>
          <a:stretch>
            <a:fillRect/>
          </a:stretch>
        </p:blipFill>
        <p:spPr>
          <a:xfrm>
            <a:off x="6078302" y="1097165"/>
            <a:ext cx="5592998" cy="3920781"/>
          </a:xfrm>
          <a:prstGeom prst="rect">
            <a:avLst/>
          </a:prstGeom>
        </p:spPr>
      </p:pic>
      <p:sp>
        <p:nvSpPr>
          <p:cNvPr id="5" name="TextBox 4">
            <a:extLst>
              <a:ext uri="{FF2B5EF4-FFF2-40B4-BE49-F238E27FC236}">
                <a16:creationId xmlns:a16="http://schemas.microsoft.com/office/drawing/2014/main" id="{7455355E-DA5A-75A5-61B3-20728FFF4612}"/>
              </a:ext>
            </a:extLst>
          </p:cNvPr>
          <p:cNvSpPr txBox="1"/>
          <p:nvPr/>
        </p:nvSpPr>
        <p:spPr>
          <a:xfrm rot="16200000">
            <a:off x="5519939" y="2891284"/>
            <a:ext cx="1116727"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LIVER</a:t>
            </a:r>
          </a:p>
        </p:txBody>
      </p:sp>
      <p:sp>
        <p:nvSpPr>
          <p:cNvPr id="6" name="TextBox 5">
            <a:extLst>
              <a:ext uri="{FF2B5EF4-FFF2-40B4-BE49-F238E27FC236}">
                <a16:creationId xmlns:a16="http://schemas.microsoft.com/office/drawing/2014/main" id="{F896DC1D-602D-43DC-A23C-E0D1B032ACE5}"/>
              </a:ext>
            </a:extLst>
          </p:cNvPr>
          <p:cNvSpPr txBox="1"/>
          <p:nvPr/>
        </p:nvSpPr>
        <p:spPr>
          <a:xfrm>
            <a:off x="992025" y="5354503"/>
            <a:ext cx="10515600" cy="1345048"/>
          </a:xfrm>
          <a:prstGeom prst="rect">
            <a:avLst/>
          </a:prstGeom>
          <a:noFill/>
        </p:spPr>
        <p:txBody>
          <a:bodyPr wrap="square" rtlCol="0">
            <a:spAutoFit/>
          </a:bodyPr>
          <a:lstStyle/>
          <a:p>
            <a:pPr>
              <a:lnSpc>
                <a:spcPct val="150000"/>
              </a:lnSpc>
            </a:pPr>
            <a:r>
              <a:rPr lang="en-SG" sz="1400" dirty="0">
                <a:latin typeface="Arial" panose="020B0604020202020204" pitchFamily="34" charset="0"/>
                <a:cs typeface="Arial" panose="020B0604020202020204" pitchFamily="34" charset="0"/>
              </a:rPr>
              <a:t>Ex- vivo multiparametric Flow Cytometry analysis on total NK cells:</a:t>
            </a:r>
          </a:p>
          <a:p>
            <a:pPr marL="171450" indent="-171450">
              <a:lnSpc>
                <a:spcPct val="150000"/>
              </a:lnSpc>
              <a:buFont typeface="Wingdings" panose="05000000000000000000" pitchFamily="2" charset="2"/>
              <a:buChar char="q"/>
            </a:pPr>
            <a:r>
              <a:rPr lang="en-SG" sz="1400" dirty="0">
                <a:latin typeface="Arial" panose="020B0604020202020204" pitchFamily="34" charset="0"/>
                <a:cs typeface="Arial" panose="020B0604020202020204" pitchFamily="34" charset="0"/>
              </a:rPr>
              <a:t>Gradual enrichment of clusters representing LR-NK (cluster 1) and </a:t>
            </a:r>
            <a:r>
              <a:rPr lang="en-SG" sz="1400" dirty="0" err="1">
                <a:latin typeface="Arial" panose="020B0604020202020204" pitchFamily="34" charset="0"/>
                <a:cs typeface="Arial" panose="020B0604020202020204" pitchFamily="34" charset="0"/>
              </a:rPr>
              <a:t>cNK</a:t>
            </a:r>
            <a:r>
              <a:rPr lang="en-SG" sz="1400" dirty="0">
                <a:latin typeface="Arial" panose="020B0604020202020204" pitchFamily="34" charset="0"/>
                <a:cs typeface="Arial" panose="020B0604020202020204" pitchFamily="34" charset="0"/>
              </a:rPr>
              <a:t> (cluster 4) cells in correlation with reduced </a:t>
            </a:r>
            <a:r>
              <a:rPr lang="en-SG" sz="1400" dirty="0" err="1">
                <a:latin typeface="Arial" panose="020B0604020202020204" pitchFamily="34" charset="0"/>
                <a:cs typeface="Arial" panose="020B0604020202020204" pitchFamily="34" charset="0"/>
              </a:rPr>
              <a:t>qHBsAg</a:t>
            </a:r>
            <a:endParaRPr lang="en-SG" sz="1400" dirty="0">
              <a:latin typeface="Arial" panose="020B0604020202020204" pitchFamily="34" charset="0"/>
              <a:cs typeface="Arial" panose="020B0604020202020204" pitchFamily="34" charset="0"/>
            </a:endParaRPr>
          </a:p>
          <a:p>
            <a:pPr marL="171450" indent="-171450">
              <a:lnSpc>
                <a:spcPct val="150000"/>
              </a:lnSpc>
              <a:buFont typeface="Wingdings" panose="05000000000000000000" pitchFamily="2" charset="2"/>
              <a:buChar char="q"/>
            </a:pPr>
            <a:r>
              <a:rPr lang="en-SG" sz="1400" dirty="0">
                <a:latin typeface="Arial" panose="020B0604020202020204" pitchFamily="34" charset="0"/>
                <a:cs typeface="Arial" panose="020B0604020202020204" pitchFamily="34" charset="0"/>
              </a:rPr>
              <a:t>LR-NK and </a:t>
            </a:r>
            <a:r>
              <a:rPr lang="en-SG" sz="1400" dirty="0" err="1">
                <a:latin typeface="Arial" panose="020B0604020202020204" pitchFamily="34" charset="0"/>
                <a:cs typeface="Arial" panose="020B0604020202020204" pitchFamily="34" charset="0"/>
              </a:rPr>
              <a:t>cNKs</a:t>
            </a:r>
            <a:r>
              <a:rPr lang="en-SG" sz="1400" dirty="0">
                <a:latin typeface="Arial" panose="020B0604020202020204" pitchFamily="34" charset="0"/>
                <a:cs typeface="Arial" panose="020B0604020202020204" pitchFamily="34" charset="0"/>
              </a:rPr>
              <a:t> display increased expression of activating receptors (NKP46, CD38, NKG2D and TRAIL) and lower expression of inhibitory receptors such as TIM3 (cl4)</a:t>
            </a:r>
          </a:p>
        </p:txBody>
      </p:sp>
      <p:sp>
        <p:nvSpPr>
          <p:cNvPr id="7" name="TextBox 6">
            <a:extLst>
              <a:ext uri="{FF2B5EF4-FFF2-40B4-BE49-F238E27FC236}">
                <a16:creationId xmlns:a16="http://schemas.microsoft.com/office/drawing/2014/main" id="{DA75A3F1-1D37-F55E-5BE0-A4856545C189}"/>
              </a:ext>
            </a:extLst>
          </p:cNvPr>
          <p:cNvSpPr txBox="1"/>
          <p:nvPr/>
        </p:nvSpPr>
        <p:spPr>
          <a:xfrm>
            <a:off x="542345" y="11029"/>
            <a:ext cx="11107311" cy="1077218"/>
          </a:xfrm>
          <a:prstGeom prst="rect">
            <a:avLst/>
          </a:prstGeom>
          <a:noFill/>
        </p:spPr>
        <p:txBody>
          <a:bodyPr wrap="square" rtlCol="0">
            <a:spAutoFit/>
          </a:bodyPr>
          <a:lstStyle/>
          <a:p>
            <a:pPr algn="ctr"/>
            <a:r>
              <a:rPr lang="en-SG" sz="3200" b="1" dirty="0">
                <a:solidFill>
                  <a:srgbClr val="000090"/>
                </a:solidFill>
                <a:latin typeface="Arial" panose="020B0604020202020204" pitchFamily="34" charset="0"/>
                <a:cs typeface="Arial" panose="020B0604020202020204" pitchFamily="34" charset="0"/>
              </a:rPr>
              <a:t>Enhanced innate immune activation and priming towards memory-like NK cells in FC patients </a:t>
            </a:r>
            <a:endParaRPr lang="en-SG" sz="3200" b="1" dirty="0">
              <a:solidFill>
                <a:srgbClr val="000090"/>
              </a:solidFill>
            </a:endParaRPr>
          </a:p>
        </p:txBody>
      </p:sp>
      <p:sp>
        <p:nvSpPr>
          <p:cNvPr id="8" name="TextBox 7">
            <a:extLst>
              <a:ext uri="{FF2B5EF4-FFF2-40B4-BE49-F238E27FC236}">
                <a16:creationId xmlns:a16="http://schemas.microsoft.com/office/drawing/2014/main" id="{2BE95EC9-AFA7-F998-C667-FC7DECEE5C81}"/>
              </a:ext>
            </a:extLst>
          </p:cNvPr>
          <p:cNvSpPr txBox="1"/>
          <p:nvPr/>
        </p:nvSpPr>
        <p:spPr>
          <a:xfrm>
            <a:off x="4028606" y="4410858"/>
            <a:ext cx="1568058" cy="246221"/>
          </a:xfrm>
          <a:prstGeom prst="rect">
            <a:avLst/>
          </a:prstGeom>
          <a:noFill/>
        </p:spPr>
        <p:txBody>
          <a:bodyPr wrap="none" rtlCol="0">
            <a:spAutoFit/>
          </a:bodyPr>
          <a:lstStyle/>
          <a:p>
            <a:r>
              <a:rPr lang="en-US" sz="1000" dirty="0">
                <a:latin typeface="Arial" panose="020B0604020202020204" pitchFamily="34" charset="0"/>
                <a:cs typeface="Arial" panose="020B0604020202020204" pitchFamily="34" charset="0"/>
              </a:rPr>
              <a:t>(CXCR6, EOMES, </a:t>
            </a:r>
            <a:r>
              <a:rPr lang="en-US" sz="1000" dirty="0" err="1">
                <a:latin typeface="Arial" panose="020B0604020202020204" pitchFamily="34" charset="0"/>
                <a:cs typeface="Arial" panose="020B0604020202020204" pitchFamily="34" charset="0"/>
              </a:rPr>
              <a:t>IFN</a:t>
            </a:r>
            <a:r>
              <a:rPr lang="en-US" sz="1000" dirty="0" err="1">
                <a:latin typeface="Symbol" pitchFamily="2" charset="2"/>
                <a:cs typeface="Arial" panose="020B0604020202020204" pitchFamily="34" charset="0"/>
              </a:rPr>
              <a:t>g</a:t>
            </a:r>
            <a:r>
              <a:rPr lang="en-US" sz="1000" dirty="0">
                <a:latin typeface="Arial" panose="020B0604020202020204" pitchFamily="34" charset="0"/>
                <a:cs typeface="Arial" panose="020B0604020202020204" pitchFamily="34" charset="0"/>
              </a:rPr>
              <a:t>)</a:t>
            </a:r>
          </a:p>
        </p:txBody>
      </p:sp>
      <p:sp>
        <p:nvSpPr>
          <p:cNvPr id="9" name="TextBox 8">
            <a:extLst>
              <a:ext uri="{FF2B5EF4-FFF2-40B4-BE49-F238E27FC236}">
                <a16:creationId xmlns:a16="http://schemas.microsoft.com/office/drawing/2014/main" id="{2C7CFD29-93E5-27E1-7B9B-DC92D0CCB91F}"/>
              </a:ext>
            </a:extLst>
          </p:cNvPr>
          <p:cNvSpPr txBox="1"/>
          <p:nvPr/>
        </p:nvSpPr>
        <p:spPr>
          <a:xfrm>
            <a:off x="4028606" y="4598464"/>
            <a:ext cx="1628972" cy="246221"/>
          </a:xfrm>
          <a:prstGeom prst="rect">
            <a:avLst/>
          </a:prstGeom>
          <a:noFill/>
        </p:spPr>
        <p:txBody>
          <a:bodyPr wrap="none" rtlCol="0">
            <a:spAutoFit/>
          </a:bodyPr>
          <a:lstStyle/>
          <a:p>
            <a:r>
              <a:rPr lang="en-US" sz="1000" dirty="0">
                <a:latin typeface="Arial" panose="020B0604020202020204" pitchFamily="34" charset="0"/>
                <a:cs typeface="Arial" panose="020B0604020202020204" pitchFamily="34" charset="0"/>
              </a:rPr>
              <a:t>(FCGR3A, GZMB, PRF1)</a:t>
            </a:r>
          </a:p>
        </p:txBody>
      </p:sp>
    </p:spTree>
    <p:extLst>
      <p:ext uri="{BB962C8B-B14F-4D97-AF65-F5344CB8AC3E}">
        <p14:creationId xmlns:p14="http://schemas.microsoft.com/office/powerpoint/2010/main" val="824867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66082B25-A77A-7792-40F7-AD4C00D521F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840" t="4901" r="-384" b="5329"/>
          <a:stretch/>
        </p:blipFill>
        <p:spPr bwMode="auto">
          <a:xfrm>
            <a:off x="787134" y="1606576"/>
            <a:ext cx="2857581" cy="247729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A869DDBF-81BB-35EB-07F8-3AF746330AB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952"/>
          <a:stretch/>
        </p:blipFill>
        <p:spPr bwMode="auto">
          <a:xfrm rot="16200000">
            <a:off x="3035776" y="2172033"/>
            <a:ext cx="2529292" cy="136789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59052FB-53E7-4A75-FB80-4024B5CA559F}"/>
              </a:ext>
            </a:extLst>
          </p:cNvPr>
          <p:cNvSpPr txBox="1"/>
          <p:nvPr/>
        </p:nvSpPr>
        <p:spPr>
          <a:xfrm>
            <a:off x="1350740" y="4702480"/>
            <a:ext cx="9490520" cy="1323439"/>
          </a:xfrm>
          <a:prstGeom prst="rect">
            <a:avLst/>
          </a:prstGeom>
          <a:noFill/>
        </p:spPr>
        <p:txBody>
          <a:bodyPr wrap="square" rtlCol="0">
            <a:spAutoFit/>
          </a:bodyPr>
          <a:lstStyle/>
          <a:p>
            <a:pPr marL="285750" indent="-285750">
              <a:buFont typeface="Wingdings" panose="05000000000000000000" pitchFamily="2" charset="2"/>
              <a:buChar char="Ø"/>
            </a:pPr>
            <a:r>
              <a:rPr lang="en-SG" sz="2000" b="1" dirty="0">
                <a:latin typeface="Arial" panose="020B0604020202020204" pitchFamily="34" charset="0"/>
                <a:cs typeface="Arial" panose="020B0604020202020204" pitchFamily="34" charset="0"/>
              </a:rPr>
              <a:t>Gain of marginated neutrophils</a:t>
            </a:r>
            <a:r>
              <a:rPr lang="en-SG" sz="2000" dirty="0">
                <a:latin typeface="Arial" panose="020B0604020202020204" pitchFamily="34" charset="0"/>
                <a:cs typeface="Arial" panose="020B0604020202020204" pitchFamily="34" charset="0"/>
              </a:rPr>
              <a:t> in FC liver</a:t>
            </a:r>
          </a:p>
          <a:p>
            <a:pPr marL="285750" indent="-285750">
              <a:buFont typeface="Wingdings" panose="05000000000000000000" pitchFamily="2" charset="2"/>
              <a:buChar char="Ø"/>
            </a:pPr>
            <a:r>
              <a:rPr lang="en-SG" sz="2000" dirty="0">
                <a:latin typeface="Arial" panose="020B0604020202020204" pitchFamily="34" charset="0"/>
                <a:cs typeface="Arial" panose="020B0604020202020204" pitchFamily="34" charset="0"/>
              </a:rPr>
              <a:t>Likely recruited and retained by CXCL12 expressing endothelial cells via </a:t>
            </a:r>
            <a:r>
              <a:rPr lang="en-SG" sz="2000" b="1" dirty="0">
                <a:latin typeface="Arial" panose="020B0604020202020204" pitchFamily="34" charset="0"/>
                <a:cs typeface="Arial" panose="020B0604020202020204" pitchFamily="34" charset="0"/>
              </a:rPr>
              <a:t>CXCL12-CXCR4</a:t>
            </a:r>
            <a:r>
              <a:rPr lang="en-SG" sz="2000" dirty="0">
                <a:latin typeface="Arial" panose="020B0604020202020204" pitchFamily="34" charset="0"/>
                <a:cs typeface="Arial" panose="020B0604020202020204" pitchFamily="34" charset="0"/>
              </a:rPr>
              <a:t> interaction (</a:t>
            </a:r>
            <a:r>
              <a:rPr lang="en-SG" sz="2000" dirty="0" err="1">
                <a:latin typeface="Arial" panose="020B0604020202020204" pitchFamily="34" charset="0"/>
                <a:cs typeface="Arial" panose="020B0604020202020204" pitchFamily="34" charset="0"/>
              </a:rPr>
              <a:t>CellPhoneDB</a:t>
            </a:r>
            <a:r>
              <a:rPr lang="en-SG" sz="2000" dirty="0">
                <a:latin typeface="Arial" panose="020B0604020202020204" pitchFamily="34" charset="0"/>
                <a:cs typeface="Arial" panose="020B0604020202020204" pitchFamily="34" charset="0"/>
              </a:rPr>
              <a:t>): Activation of immune response</a:t>
            </a:r>
          </a:p>
          <a:p>
            <a:pPr marL="285750" indent="-285750">
              <a:buFont typeface="Wingdings" panose="05000000000000000000" pitchFamily="2" charset="2"/>
              <a:buChar char="Ø"/>
            </a:pPr>
            <a:r>
              <a:rPr lang="en-SG" sz="2000" dirty="0">
                <a:latin typeface="Arial" panose="020B0604020202020204" pitchFamily="34" charset="0"/>
                <a:cs typeface="Arial" panose="020B0604020202020204" pitchFamily="34" charset="0"/>
              </a:rPr>
              <a:t>Loss of CXCL2-CXCR1/2 interaction (immuno-suppressive)</a:t>
            </a:r>
          </a:p>
        </p:txBody>
      </p:sp>
      <p:sp>
        <p:nvSpPr>
          <p:cNvPr id="6" name="Title 3">
            <a:extLst>
              <a:ext uri="{FF2B5EF4-FFF2-40B4-BE49-F238E27FC236}">
                <a16:creationId xmlns:a16="http://schemas.microsoft.com/office/drawing/2014/main" id="{6BD2FD67-22D8-84AB-B83B-486FAD82548C}"/>
              </a:ext>
            </a:extLst>
          </p:cNvPr>
          <p:cNvSpPr>
            <a:spLocks noGrp="1"/>
          </p:cNvSpPr>
          <p:nvPr>
            <p:ph type="title"/>
          </p:nvPr>
        </p:nvSpPr>
        <p:spPr>
          <a:xfrm>
            <a:off x="568159" y="-29284"/>
            <a:ext cx="10515600" cy="1145837"/>
          </a:xfrm>
        </p:spPr>
        <p:txBody>
          <a:bodyPr>
            <a:normAutofit fontScale="90000"/>
          </a:bodyPr>
          <a:lstStyle/>
          <a:p>
            <a:pPr algn="ctr"/>
            <a:r>
              <a:rPr lang="en-SG" sz="3600" b="1" dirty="0">
                <a:solidFill>
                  <a:srgbClr val="000090"/>
                </a:solidFill>
                <a:latin typeface="Arial" panose="020B0604020202020204" pitchFamily="34" charset="0"/>
                <a:cs typeface="Arial" panose="020B0604020202020204" pitchFamily="34" charset="0"/>
              </a:rPr>
              <a:t>Enhanced innate immune activation: </a:t>
            </a:r>
            <a:br>
              <a:rPr lang="en-SG" sz="3600" b="1" dirty="0">
                <a:solidFill>
                  <a:srgbClr val="000090"/>
                </a:solidFill>
                <a:latin typeface="Arial" panose="020B0604020202020204" pitchFamily="34" charset="0"/>
                <a:cs typeface="Arial" panose="020B0604020202020204" pitchFamily="34" charset="0"/>
              </a:rPr>
            </a:br>
            <a:r>
              <a:rPr lang="en-SG" sz="3600" b="1" u="sng" dirty="0">
                <a:solidFill>
                  <a:srgbClr val="000090"/>
                </a:solidFill>
                <a:latin typeface="Arial" panose="020B0604020202020204" pitchFamily="34" charset="0"/>
                <a:cs typeface="Arial" panose="020B0604020202020204" pitchFamily="34" charset="0"/>
              </a:rPr>
              <a:t>marginated neutrophils </a:t>
            </a:r>
            <a:r>
              <a:rPr lang="en-SG" sz="3600" b="1" dirty="0">
                <a:solidFill>
                  <a:srgbClr val="000090"/>
                </a:solidFill>
                <a:latin typeface="Arial" panose="020B0604020202020204" pitchFamily="34" charset="0"/>
                <a:cs typeface="Arial" panose="020B0604020202020204" pitchFamily="34" charset="0"/>
              </a:rPr>
              <a:t>in the liver of FC patients</a:t>
            </a:r>
            <a:r>
              <a:rPr lang="en-SG" sz="3600" dirty="0">
                <a:solidFill>
                  <a:schemeClr val="tx2">
                    <a:lumMod val="50000"/>
                  </a:schemeClr>
                </a:solidFill>
                <a:latin typeface="Arial" panose="020B0604020202020204" pitchFamily="34" charset="0"/>
                <a:cs typeface="Arial" panose="020B0604020202020204" pitchFamily="34" charset="0"/>
              </a:rPr>
              <a:t> </a:t>
            </a:r>
          </a:p>
        </p:txBody>
      </p:sp>
      <p:pic>
        <p:nvPicPr>
          <p:cNvPr id="7" name="Picture 6">
            <a:extLst>
              <a:ext uri="{FF2B5EF4-FFF2-40B4-BE49-F238E27FC236}">
                <a16:creationId xmlns:a16="http://schemas.microsoft.com/office/drawing/2014/main" id="{08126367-9743-ED48-D70E-1C2D47428456}"/>
              </a:ext>
            </a:extLst>
          </p:cNvPr>
          <p:cNvPicPr>
            <a:picLocks noChangeAspect="1"/>
          </p:cNvPicPr>
          <p:nvPr/>
        </p:nvPicPr>
        <p:blipFill>
          <a:blip r:embed="rId4"/>
          <a:stretch>
            <a:fillRect/>
          </a:stretch>
        </p:blipFill>
        <p:spPr>
          <a:xfrm>
            <a:off x="5248086" y="1836398"/>
            <a:ext cx="3140120" cy="2032717"/>
          </a:xfrm>
          <a:prstGeom prst="rect">
            <a:avLst/>
          </a:prstGeom>
        </p:spPr>
      </p:pic>
      <p:pic>
        <p:nvPicPr>
          <p:cNvPr id="2" name="Picture 1">
            <a:extLst>
              <a:ext uri="{FF2B5EF4-FFF2-40B4-BE49-F238E27FC236}">
                <a16:creationId xmlns:a16="http://schemas.microsoft.com/office/drawing/2014/main" id="{E1D5E262-1953-9015-9B2C-94BA41F33347}"/>
              </a:ext>
            </a:extLst>
          </p:cNvPr>
          <p:cNvPicPr>
            <a:picLocks noChangeAspect="1"/>
          </p:cNvPicPr>
          <p:nvPr/>
        </p:nvPicPr>
        <p:blipFill>
          <a:blip r:embed="rId5"/>
          <a:stretch>
            <a:fillRect/>
          </a:stretch>
        </p:blipFill>
        <p:spPr>
          <a:xfrm>
            <a:off x="8754907" y="1591336"/>
            <a:ext cx="2590812" cy="2758735"/>
          </a:xfrm>
          <a:prstGeom prst="rect">
            <a:avLst/>
          </a:prstGeom>
        </p:spPr>
      </p:pic>
      <p:sp>
        <p:nvSpPr>
          <p:cNvPr id="9" name="TextBox 8">
            <a:extLst>
              <a:ext uri="{FF2B5EF4-FFF2-40B4-BE49-F238E27FC236}">
                <a16:creationId xmlns:a16="http://schemas.microsoft.com/office/drawing/2014/main" id="{1C113838-0D30-39C6-9F9D-9937EA721688}"/>
              </a:ext>
            </a:extLst>
          </p:cNvPr>
          <p:cNvSpPr txBox="1"/>
          <p:nvPr/>
        </p:nvSpPr>
        <p:spPr>
          <a:xfrm>
            <a:off x="6098382" y="6558534"/>
            <a:ext cx="6093618" cy="276999"/>
          </a:xfrm>
          <a:prstGeom prst="rect">
            <a:avLst/>
          </a:prstGeom>
          <a:noFill/>
        </p:spPr>
        <p:txBody>
          <a:bodyPr wrap="square">
            <a:spAutoFit/>
          </a:bodyPr>
          <a:lstStyle/>
          <a:p>
            <a:pPr algn="r"/>
            <a:r>
              <a:rPr lang="en-SG" sz="1200" i="1" u="none" strike="noStrike" dirty="0">
                <a:solidFill>
                  <a:srgbClr val="222222"/>
                </a:solidFill>
                <a:effectLst/>
                <a:latin typeface="Arial" panose="020B0604020202020204" pitchFamily="34" charset="0"/>
                <a:cs typeface="Arial" panose="020B0604020202020204" pitchFamily="34" charset="0"/>
              </a:rPr>
              <a:t>Kohli</a:t>
            </a:r>
            <a:r>
              <a:rPr lang="en-SG" sz="1200" i="1" dirty="0">
                <a:solidFill>
                  <a:srgbClr val="222222"/>
                </a:solidFill>
                <a:latin typeface="Arial" panose="020B0604020202020204" pitchFamily="34" charset="0"/>
                <a:cs typeface="Arial" panose="020B0604020202020204" pitchFamily="34" charset="0"/>
              </a:rPr>
              <a:t> et al.,</a:t>
            </a:r>
            <a:r>
              <a:rPr lang="en-SG" sz="1200" i="1" u="none" strike="noStrike" dirty="0">
                <a:solidFill>
                  <a:srgbClr val="222222"/>
                </a:solidFill>
                <a:effectLst/>
                <a:latin typeface="Arial" panose="020B0604020202020204" pitchFamily="34" charset="0"/>
                <a:cs typeface="Arial" panose="020B0604020202020204" pitchFamily="34" charset="0"/>
              </a:rPr>
              <a:t> Cancer Gene </a:t>
            </a:r>
            <a:r>
              <a:rPr lang="en-SG" sz="1200" i="1" u="none" strike="noStrike" dirty="0" err="1">
                <a:solidFill>
                  <a:srgbClr val="222222"/>
                </a:solidFill>
                <a:effectLst/>
                <a:latin typeface="Arial" panose="020B0604020202020204" pitchFamily="34" charset="0"/>
                <a:cs typeface="Arial" panose="020B0604020202020204" pitchFamily="34" charset="0"/>
              </a:rPr>
              <a:t>Ther</a:t>
            </a:r>
            <a:r>
              <a:rPr lang="en-SG" sz="1200" i="1" u="none" strike="noStrike" dirty="0">
                <a:solidFill>
                  <a:srgbClr val="222222"/>
                </a:solidFill>
                <a:effectLst/>
                <a:latin typeface="Arial" panose="020B0604020202020204" pitchFamily="34" charset="0"/>
                <a:cs typeface="Arial" panose="020B0604020202020204" pitchFamily="34" charset="0"/>
              </a:rPr>
              <a:t> 29, 10–21 (2022)</a:t>
            </a:r>
            <a:endParaRPr lang="en-US" sz="12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16061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510053BA-BD08-411E-99E9-8FE5117E031F}"/>
              </a:ext>
            </a:extLst>
          </p:cNvPr>
          <p:cNvSpPr>
            <a:spLocks noGrp="1"/>
          </p:cNvSpPr>
          <p:nvPr>
            <p:ph type="title"/>
          </p:nvPr>
        </p:nvSpPr>
        <p:spPr>
          <a:xfrm>
            <a:off x="838200" y="15093"/>
            <a:ext cx="10515600" cy="1370342"/>
          </a:xfrm>
        </p:spPr>
        <p:txBody>
          <a:bodyPr>
            <a:normAutofit fontScale="90000"/>
          </a:bodyPr>
          <a:lstStyle/>
          <a:p>
            <a:pPr algn="ctr"/>
            <a:r>
              <a:rPr lang="en-SG" sz="3200" b="1" dirty="0">
                <a:solidFill>
                  <a:srgbClr val="000090"/>
                </a:solidFill>
                <a:latin typeface="Arial" panose="020B0604020202020204" pitchFamily="34" charset="0"/>
                <a:cs typeface="Arial" panose="020B0604020202020204" pitchFamily="34" charset="0"/>
              </a:rPr>
              <a:t>Shift from immune-suppressed to immune-active state in FC liver (Myeloid profiling by </a:t>
            </a:r>
            <a:r>
              <a:rPr lang="en-SG" sz="3200" b="1" dirty="0" err="1">
                <a:solidFill>
                  <a:srgbClr val="000090"/>
                </a:solidFill>
                <a:latin typeface="Arial" panose="020B0604020202020204" pitchFamily="34" charset="0"/>
                <a:cs typeface="Arial" panose="020B0604020202020204" pitchFamily="34" charset="0"/>
              </a:rPr>
              <a:t>scRNA-seq</a:t>
            </a:r>
            <a:r>
              <a:rPr lang="en-SG" sz="3200" b="1" dirty="0">
                <a:solidFill>
                  <a:srgbClr val="000090"/>
                </a:solidFill>
                <a:latin typeface="Arial" panose="020B0604020202020204" pitchFamily="34" charset="0"/>
                <a:cs typeface="Arial" panose="020B0604020202020204" pitchFamily="34" charset="0"/>
              </a:rPr>
              <a:t>)</a:t>
            </a:r>
            <a:br>
              <a:rPr lang="en-SG" sz="3200" b="1" dirty="0">
                <a:solidFill>
                  <a:srgbClr val="000090"/>
                </a:solidFill>
                <a:latin typeface="Arial" panose="020B0604020202020204" pitchFamily="34" charset="0"/>
                <a:cs typeface="Arial" panose="020B0604020202020204" pitchFamily="34" charset="0"/>
              </a:rPr>
            </a:br>
            <a:r>
              <a:rPr lang="en-SG" sz="2700" b="1" dirty="0">
                <a:solidFill>
                  <a:srgbClr val="C00000"/>
                </a:solidFill>
                <a:latin typeface="Arial" panose="020B0604020202020204" pitchFamily="34" charset="0"/>
                <a:cs typeface="Arial" panose="020B0604020202020204" pitchFamily="34" charset="0"/>
              </a:rPr>
              <a:t>“</a:t>
            </a:r>
            <a:r>
              <a:rPr lang="en-SG" sz="2700" b="1" i="1" dirty="0">
                <a:solidFill>
                  <a:srgbClr val="C00000"/>
                </a:solidFill>
                <a:latin typeface="Arial" panose="020B0604020202020204" pitchFamily="34" charset="0"/>
                <a:cs typeface="Arial" panose="020B0604020202020204" pitchFamily="34" charset="0"/>
              </a:rPr>
              <a:t>gain of APC function and presence of low grade inflammation</a:t>
            </a:r>
            <a:r>
              <a:rPr lang="en-SG" sz="3200" b="1" i="1" dirty="0">
                <a:solidFill>
                  <a:srgbClr val="C00000"/>
                </a:solidFill>
                <a:latin typeface="Arial" panose="020B0604020202020204" pitchFamily="34" charset="0"/>
                <a:cs typeface="Arial" panose="020B0604020202020204" pitchFamily="34" charset="0"/>
              </a:rPr>
              <a:t>”</a:t>
            </a:r>
          </a:p>
        </p:txBody>
      </p:sp>
      <p:pic>
        <p:nvPicPr>
          <p:cNvPr id="4" name="Picture 3">
            <a:extLst>
              <a:ext uri="{FF2B5EF4-FFF2-40B4-BE49-F238E27FC236}">
                <a16:creationId xmlns:a16="http://schemas.microsoft.com/office/drawing/2014/main" id="{73A38093-63F3-4DC9-9106-8FF4913C8E11}"/>
              </a:ext>
            </a:extLst>
          </p:cNvPr>
          <p:cNvPicPr>
            <a:picLocks noChangeAspect="1"/>
          </p:cNvPicPr>
          <p:nvPr/>
        </p:nvPicPr>
        <p:blipFill>
          <a:blip r:embed="rId2"/>
          <a:stretch>
            <a:fillRect/>
          </a:stretch>
        </p:blipFill>
        <p:spPr>
          <a:xfrm>
            <a:off x="556282" y="1385435"/>
            <a:ext cx="4551141" cy="2453096"/>
          </a:xfrm>
          <a:prstGeom prst="rect">
            <a:avLst/>
          </a:prstGeom>
        </p:spPr>
      </p:pic>
      <p:pic>
        <p:nvPicPr>
          <p:cNvPr id="5" name="Picture 4">
            <a:extLst>
              <a:ext uri="{FF2B5EF4-FFF2-40B4-BE49-F238E27FC236}">
                <a16:creationId xmlns:a16="http://schemas.microsoft.com/office/drawing/2014/main" id="{744A29E4-B09D-4D5F-8A3E-8588BF0285A7}"/>
              </a:ext>
            </a:extLst>
          </p:cNvPr>
          <p:cNvPicPr>
            <a:picLocks noChangeAspect="1"/>
          </p:cNvPicPr>
          <p:nvPr/>
        </p:nvPicPr>
        <p:blipFill>
          <a:blip r:embed="rId3"/>
          <a:stretch>
            <a:fillRect/>
          </a:stretch>
        </p:blipFill>
        <p:spPr>
          <a:xfrm>
            <a:off x="5048161" y="3210100"/>
            <a:ext cx="6839039" cy="2498361"/>
          </a:xfrm>
          <a:prstGeom prst="rect">
            <a:avLst/>
          </a:prstGeom>
        </p:spPr>
      </p:pic>
      <p:sp>
        <p:nvSpPr>
          <p:cNvPr id="6" name="TextBox 5">
            <a:extLst>
              <a:ext uri="{FF2B5EF4-FFF2-40B4-BE49-F238E27FC236}">
                <a16:creationId xmlns:a16="http://schemas.microsoft.com/office/drawing/2014/main" id="{FB55BEB2-F473-4BF2-A85F-92538D2C47F4}"/>
              </a:ext>
            </a:extLst>
          </p:cNvPr>
          <p:cNvSpPr txBox="1"/>
          <p:nvPr/>
        </p:nvSpPr>
        <p:spPr>
          <a:xfrm>
            <a:off x="5214363" y="2006185"/>
            <a:ext cx="6672837" cy="954107"/>
          </a:xfrm>
          <a:prstGeom prst="rect">
            <a:avLst/>
          </a:prstGeom>
          <a:noFill/>
        </p:spPr>
        <p:txBody>
          <a:bodyPr wrap="square" rtlCol="0">
            <a:spAutoFit/>
          </a:bodyPr>
          <a:lstStyle/>
          <a:p>
            <a:pPr marL="285750" indent="-285750">
              <a:buFont typeface="Wingdings" panose="05000000000000000000" pitchFamily="2" charset="2"/>
              <a:buChar char="Ø"/>
            </a:pPr>
            <a:r>
              <a:rPr lang="en-SG" sz="1400" b="1" dirty="0">
                <a:latin typeface="Arial" panose="020B0604020202020204" pitchFamily="34" charset="0"/>
                <a:cs typeface="Arial" panose="020B0604020202020204" pitchFamily="34" charset="0"/>
              </a:rPr>
              <a:t>Gain of pro-inflammatory classical monocytes </a:t>
            </a:r>
            <a:r>
              <a:rPr lang="en-SG" sz="1400" dirty="0">
                <a:latin typeface="Arial" panose="020B0604020202020204" pitchFamily="34" charset="0"/>
                <a:cs typeface="Arial" panose="020B0604020202020204" pitchFamily="34" charset="0"/>
              </a:rPr>
              <a:t>and reduction of anti-inflammatory non-classical monocytes in FC patients</a:t>
            </a:r>
          </a:p>
          <a:p>
            <a:pPr marL="285750" indent="-285750">
              <a:buFont typeface="Wingdings" panose="05000000000000000000" pitchFamily="2" charset="2"/>
              <a:buChar char="Ø"/>
            </a:pPr>
            <a:r>
              <a:rPr lang="en-SG" sz="1400" b="1" dirty="0">
                <a:latin typeface="Arial" panose="020B0604020202020204" pitchFamily="34" charset="0"/>
                <a:cs typeface="Arial" panose="020B0604020202020204" pitchFamily="34" charset="0"/>
              </a:rPr>
              <a:t>Gain of a FOLR2, VSIG4 Kupffer cell </a:t>
            </a:r>
            <a:r>
              <a:rPr lang="en-SG" sz="1400" dirty="0">
                <a:latin typeface="Arial" panose="020B0604020202020204" pitchFamily="34" charset="0"/>
                <a:cs typeface="Arial" panose="020B0604020202020204" pitchFamily="34" charset="0"/>
              </a:rPr>
              <a:t>subtype in FC liver (marked by ESAM, MRC1, TIMD4 and ADGRE1)</a:t>
            </a:r>
          </a:p>
        </p:txBody>
      </p:sp>
      <p:sp>
        <p:nvSpPr>
          <p:cNvPr id="2" name="Oval 1">
            <a:extLst>
              <a:ext uri="{FF2B5EF4-FFF2-40B4-BE49-F238E27FC236}">
                <a16:creationId xmlns:a16="http://schemas.microsoft.com/office/drawing/2014/main" id="{00C25E69-3466-4721-35E3-C08498AB462C}"/>
              </a:ext>
            </a:extLst>
          </p:cNvPr>
          <p:cNvSpPr/>
          <p:nvPr/>
        </p:nvSpPr>
        <p:spPr>
          <a:xfrm>
            <a:off x="1943100" y="2185237"/>
            <a:ext cx="697230" cy="697230"/>
          </a:xfrm>
          <a:prstGeom prst="ellipse">
            <a:avLst/>
          </a:prstGeom>
          <a:solidFill>
            <a:srgbClr val="C00000">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Timeline&#10;&#10;Description automatically generated">
            <a:extLst>
              <a:ext uri="{FF2B5EF4-FFF2-40B4-BE49-F238E27FC236}">
                <a16:creationId xmlns:a16="http://schemas.microsoft.com/office/drawing/2014/main" id="{A54FDCBF-67BC-D3A4-29A8-2AA41D0547E0}"/>
              </a:ext>
            </a:extLst>
          </p:cNvPr>
          <p:cNvPicPr>
            <a:picLocks noChangeAspect="1"/>
          </p:cNvPicPr>
          <p:nvPr/>
        </p:nvPicPr>
        <p:blipFill rotWithShape="1">
          <a:blip r:embed="rId4">
            <a:extLst>
              <a:ext uri="{28A0092B-C50C-407E-A947-70E740481C1C}">
                <a14:useLocalDpi xmlns:a14="http://schemas.microsoft.com/office/drawing/2010/main" val="0"/>
              </a:ext>
            </a:extLst>
          </a:blip>
          <a:srcRect b="11415"/>
          <a:stretch/>
        </p:blipFill>
        <p:spPr>
          <a:xfrm>
            <a:off x="1380109" y="4008401"/>
            <a:ext cx="2280106" cy="2015881"/>
          </a:xfrm>
          <a:prstGeom prst="rect">
            <a:avLst/>
          </a:prstGeom>
        </p:spPr>
      </p:pic>
      <p:sp>
        <p:nvSpPr>
          <p:cNvPr id="8" name="TextBox 7">
            <a:extLst>
              <a:ext uri="{FF2B5EF4-FFF2-40B4-BE49-F238E27FC236}">
                <a16:creationId xmlns:a16="http://schemas.microsoft.com/office/drawing/2014/main" id="{476C478F-D917-4D22-2AC8-6C26CEB81472}"/>
              </a:ext>
            </a:extLst>
          </p:cNvPr>
          <p:cNvSpPr txBox="1"/>
          <p:nvPr/>
        </p:nvSpPr>
        <p:spPr>
          <a:xfrm>
            <a:off x="927593" y="6024282"/>
            <a:ext cx="3425474" cy="523220"/>
          </a:xfrm>
          <a:prstGeom prst="rect">
            <a:avLst/>
          </a:prstGeom>
          <a:noFill/>
        </p:spPr>
        <p:txBody>
          <a:bodyPr wrap="square" rtlCol="0">
            <a:spAutoFit/>
          </a:bodyPr>
          <a:lstStyle/>
          <a:p>
            <a:pPr algn="ctr"/>
            <a:r>
              <a:rPr lang="en-US" sz="1400" i="1" dirty="0" err="1">
                <a:latin typeface="Arial" panose="020B0604020202020204" pitchFamily="34" charset="0"/>
                <a:cs typeface="Arial" panose="020B0604020202020204" pitchFamily="34" charset="0"/>
              </a:rPr>
              <a:t>Giorgia</a:t>
            </a:r>
            <a:r>
              <a:rPr lang="en-US" sz="1400" i="1" dirty="0">
                <a:latin typeface="Arial" panose="020B0604020202020204" pitchFamily="34" charset="0"/>
                <a:cs typeface="Arial" panose="020B0604020202020204" pitchFamily="34" charset="0"/>
              </a:rPr>
              <a:t> De Simone,.., Matteo </a:t>
            </a:r>
            <a:r>
              <a:rPr lang="en-US" sz="1400" i="1" dirty="0" err="1">
                <a:latin typeface="Arial" panose="020B0604020202020204" pitchFamily="34" charset="0"/>
                <a:cs typeface="Arial" panose="020B0604020202020204" pitchFamily="34" charset="0"/>
              </a:rPr>
              <a:t>Iannacone</a:t>
            </a:r>
            <a:r>
              <a:rPr lang="en-US" sz="1400" i="1" dirty="0">
                <a:latin typeface="Arial" panose="020B0604020202020204" pitchFamily="34" charset="0"/>
                <a:cs typeface="Arial" panose="020B0604020202020204" pitchFamily="34" charset="0"/>
              </a:rPr>
              <a:t> et al. Immunity 2021</a:t>
            </a:r>
            <a:endParaRPr lang="en-SG" sz="1400" i="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FFFB62C5-9C95-B69B-EB42-966FD1C40B7A}"/>
              </a:ext>
            </a:extLst>
          </p:cNvPr>
          <p:cNvSpPr txBox="1"/>
          <p:nvPr/>
        </p:nvSpPr>
        <p:spPr>
          <a:xfrm>
            <a:off x="4751294" y="5958269"/>
            <a:ext cx="7135906" cy="584775"/>
          </a:xfrm>
          <a:prstGeom prst="rect">
            <a:avLst/>
          </a:prstGeom>
          <a:noFill/>
        </p:spPr>
        <p:txBody>
          <a:bodyPr wrap="square" rtlCol="0">
            <a:spAutoFit/>
          </a:bodyPr>
          <a:lstStyle/>
          <a:p>
            <a:r>
              <a:rPr lang="en-SG" sz="1600" b="1" dirty="0">
                <a:solidFill>
                  <a:srgbClr val="C00000"/>
                </a:solidFill>
                <a:latin typeface="Arial" panose="020B0604020202020204" pitchFamily="34" charset="0"/>
                <a:cs typeface="Arial" panose="020B0604020202020204" pitchFamily="34" charset="0"/>
              </a:rPr>
              <a:t>Re-invigoration of dysfunctional CD8 (via cross-presentation) and enhanced presentation to CD4 T cells in FC patients?</a:t>
            </a:r>
            <a:endParaRPr lang="en-US" sz="1600"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4582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0.00143 -4.44444E-6 L 0.19362 -4.44444E-6 " pathEditMode="relative" ptsTypes="AA">
                                      <p:cBhvr>
                                        <p:cTn id="6" dur="2000" fill="hold"/>
                                        <p:tgtEl>
                                          <p:spTgt spid="2"/>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1B3AFB6B-009F-F2A4-EC91-7E4C44735313}"/>
              </a:ext>
            </a:extLst>
          </p:cNvPr>
          <p:cNvPicPr>
            <a:picLocks noChangeAspect="1"/>
          </p:cNvPicPr>
          <p:nvPr/>
        </p:nvPicPr>
        <p:blipFill>
          <a:blip r:embed="rId2"/>
          <a:stretch>
            <a:fillRect/>
          </a:stretch>
        </p:blipFill>
        <p:spPr>
          <a:xfrm>
            <a:off x="810900" y="1405078"/>
            <a:ext cx="7886700" cy="2875123"/>
          </a:xfrm>
          <a:prstGeom prst="rect">
            <a:avLst/>
          </a:prstGeom>
        </p:spPr>
      </p:pic>
      <p:pic>
        <p:nvPicPr>
          <p:cNvPr id="16" name="Picture 15">
            <a:extLst>
              <a:ext uri="{FF2B5EF4-FFF2-40B4-BE49-F238E27FC236}">
                <a16:creationId xmlns:a16="http://schemas.microsoft.com/office/drawing/2014/main" id="{F24A525F-CEB4-44AD-090D-E82310A63864}"/>
              </a:ext>
            </a:extLst>
          </p:cNvPr>
          <p:cNvPicPr>
            <a:picLocks noChangeAspect="1"/>
          </p:cNvPicPr>
          <p:nvPr/>
        </p:nvPicPr>
        <p:blipFill>
          <a:blip r:embed="rId3"/>
          <a:stretch>
            <a:fillRect/>
          </a:stretch>
        </p:blipFill>
        <p:spPr>
          <a:xfrm>
            <a:off x="8599800" y="1405078"/>
            <a:ext cx="2781300" cy="2909176"/>
          </a:xfrm>
          <a:prstGeom prst="rect">
            <a:avLst/>
          </a:prstGeom>
        </p:spPr>
      </p:pic>
      <p:pic>
        <p:nvPicPr>
          <p:cNvPr id="17" name="Picture 2">
            <a:extLst>
              <a:ext uri="{FF2B5EF4-FFF2-40B4-BE49-F238E27FC236}">
                <a16:creationId xmlns:a16="http://schemas.microsoft.com/office/drawing/2014/main" id="{99D29FD8-625F-FAE2-D2DA-7B19B8ED4C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800" y="4068477"/>
            <a:ext cx="8323494" cy="1445051"/>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119CC094-6D86-A64B-76D4-DB00010F3ADA}"/>
              </a:ext>
            </a:extLst>
          </p:cNvPr>
          <p:cNvSpPr txBox="1"/>
          <p:nvPr/>
        </p:nvSpPr>
        <p:spPr>
          <a:xfrm>
            <a:off x="210414" y="91926"/>
            <a:ext cx="11771171" cy="954107"/>
          </a:xfrm>
          <a:prstGeom prst="rect">
            <a:avLst/>
          </a:prstGeom>
          <a:noFill/>
        </p:spPr>
        <p:txBody>
          <a:bodyPr wrap="none" rtlCol="0">
            <a:spAutoFit/>
          </a:bodyPr>
          <a:lstStyle/>
          <a:p>
            <a:pPr algn="ctr"/>
            <a:r>
              <a:rPr lang="en-US" sz="3200" b="1" dirty="0">
                <a:solidFill>
                  <a:srgbClr val="000090"/>
                </a:solidFill>
                <a:latin typeface="Arial" panose="020B0604020202020204" pitchFamily="34" charset="0"/>
                <a:cs typeface="Arial" panose="020B0604020202020204" pitchFamily="34" charset="0"/>
              </a:rPr>
              <a:t>Emergence of MHCII expressing hepatocytes in FC patients</a:t>
            </a:r>
          </a:p>
          <a:p>
            <a:pPr algn="ctr"/>
            <a:r>
              <a:rPr lang="en-US" sz="2400" b="1" i="1" dirty="0">
                <a:solidFill>
                  <a:srgbClr val="C00000"/>
                </a:solidFill>
                <a:latin typeface="Arial" panose="020B0604020202020204" pitchFamily="34" charset="0"/>
                <a:cs typeface="Arial" panose="020B0604020202020204" pitchFamily="34" charset="0"/>
              </a:rPr>
              <a:t>display enhanced interactions with CD4-CTLs</a:t>
            </a:r>
          </a:p>
        </p:txBody>
      </p:sp>
      <p:sp>
        <p:nvSpPr>
          <p:cNvPr id="19" name="TextBox 18">
            <a:extLst>
              <a:ext uri="{FF2B5EF4-FFF2-40B4-BE49-F238E27FC236}">
                <a16:creationId xmlns:a16="http://schemas.microsoft.com/office/drawing/2014/main" id="{924BFCAF-C5D0-FBBF-FC25-7C6002C73859}"/>
              </a:ext>
            </a:extLst>
          </p:cNvPr>
          <p:cNvSpPr txBox="1"/>
          <p:nvPr/>
        </p:nvSpPr>
        <p:spPr>
          <a:xfrm>
            <a:off x="2075622" y="5822946"/>
            <a:ext cx="8040791" cy="461665"/>
          </a:xfrm>
          <a:prstGeom prst="rect">
            <a:avLst/>
          </a:prstGeom>
          <a:noFill/>
        </p:spPr>
        <p:txBody>
          <a:bodyPr wrap="none" rtlCol="0">
            <a:spAutoFit/>
          </a:bodyPr>
          <a:lstStyle/>
          <a:p>
            <a:pPr algn="ctr"/>
            <a:r>
              <a:rPr lang="en-US" sz="2400" b="1" i="1" dirty="0">
                <a:solidFill>
                  <a:srgbClr val="C00000"/>
                </a:solidFill>
                <a:latin typeface="Arial" panose="020B0604020202020204" pitchFamily="34" charset="0"/>
                <a:cs typeface="Arial" panose="020B0604020202020204" pitchFamily="34" charset="0"/>
              </a:rPr>
              <a:t>Hepatocytes gain APC function upon </a:t>
            </a:r>
            <a:r>
              <a:rPr lang="en-US" sz="2400" b="1" i="1" dirty="0" err="1">
                <a:solidFill>
                  <a:srgbClr val="C00000"/>
                </a:solidFill>
                <a:latin typeface="Arial" panose="020B0604020202020204" pitchFamily="34" charset="0"/>
                <a:cs typeface="Arial" panose="020B0604020202020204" pitchFamily="34" charset="0"/>
              </a:rPr>
              <a:t>IFN</a:t>
            </a:r>
            <a:r>
              <a:rPr lang="en-US" sz="2400" b="1" i="1" dirty="0" err="1">
                <a:solidFill>
                  <a:srgbClr val="C00000"/>
                </a:solidFill>
                <a:latin typeface="Symbol" pitchFamily="2" charset="2"/>
                <a:cs typeface="Arial" panose="020B0604020202020204" pitchFamily="34" charset="0"/>
              </a:rPr>
              <a:t>a</a:t>
            </a:r>
            <a:r>
              <a:rPr lang="en-US" sz="2400" b="1" i="1" dirty="0">
                <a:solidFill>
                  <a:srgbClr val="C00000"/>
                </a:solidFill>
                <a:latin typeface="Arial" panose="020B0604020202020204" pitchFamily="34" charset="0"/>
                <a:cs typeface="Arial" panose="020B0604020202020204" pitchFamily="34" charset="0"/>
              </a:rPr>
              <a:t> treatment?</a:t>
            </a:r>
          </a:p>
        </p:txBody>
      </p:sp>
    </p:spTree>
    <p:extLst>
      <p:ext uri="{BB962C8B-B14F-4D97-AF65-F5344CB8AC3E}">
        <p14:creationId xmlns:p14="http://schemas.microsoft.com/office/powerpoint/2010/main" val="2221571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CA9D8E-1AB4-B147-CDE1-D62403B4702E}"/>
              </a:ext>
            </a:extLst>
          </p:cNvPr>
          <p:cNvSpPr txBox="1"/>
          <p:nvPr/>
        </p:nvSpPr>
        <p:spPr>
          <a:xfrm>
            <a:off x="4527015" y="91926"/>
            <a:ext cx="3137975" cy="584775"/>
          </a:xfrm>
          <a:prstGeom prst="rect">
            <a:avLst/>
          </a:prstGeom>
          <a:noFill/>
        </p:spPr>
        <p:txBody>
          <a:bodyPr wrap="none" rtlCol="0">
            <a:spAutoFit/>
          </a:bodyPr>
          <a:lstStyle/>
          <a:p>
            <a:pPr algn="ctr"/>
            <a:r>
              <a:rPr lang="en-US" sz="3200" b="1" dirty="0">
                <a:solidFill>
                  <a:srgbClr val="000090"/>
                </a:solidFill>
                <a:latin typeface="Arial" panose="020B0604020202020204" pitchFamily="34" charset="0"/>
                <a:cs typeface="Arial" panose="020B0604020202020204" pitchFamily="34" charset="0"/>
              </a:rPr>
              <a:t>Working model</a:t>
            </a:r>
            <a:endParaRPr lang="en-US" sz="2400" b="1" i="1" dirty="0">
              <a:solidFill>
                <a:srgbClr val="C00000"/>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BB49C1A6-D6CD-6649-F9F3-9FE51D1D80C8}"/>
              </a:ext>
            </a:extLst>
          </p:cNvPr>
          <p:cNvPicPr>
            <a:picLocks noChangeAspect="1"/>
          </p:cNvPicPr>
          <p:nvPr/>
        </p:nvPicPr>
        <p:blipFill>
          <a:blip r:embed="rId2"/>
          <a:stretch>
            <a:fillRect/>
          </a:stretch>
        </p:blipFill>
        <p:spPr>
          <a:xfrm>
            <a:off x="927289" y="882650"/>
            <a:ext cx="10337421" cy="5092700"/>
          </a:xfrm>
          <a:prstGeom prst="rect">
            <a:avLst/>
          </a:prstGeom>
        </p:spPr>
      </p:pic>
      <p:sp>
        <p:nvSpPr>
          <p:cNvPr id="5" name="Rectangle 4">
            <a:extLst>
              <a:ext uri="{FF2B5EF4-FFF2-40B4-BE49-F238E27FC236}">
                <a16:creationId xmlns:a16="http://schemas.microsoft.com/office/drawing/2014/main" id="{29296313-9318-107C-709E-B4038945A1EE}"/>
              </a:ext>
            </a:extLst>
          </p:cNvPr>
          <p:cNvSpPr/>
          <p:nvPr/>
        </p:nvSpPr>
        <p:spPr>
          <a:xfrm>
            <a:off x="4953000" y="1435100"/>
            <a:ext cx="6527800" cy="469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9050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grpId="0" nodeType="clickEffect">
                                  <p:stCondLst>
                                    <p:cond delay="0"/>
                                  </p:stCondLst>
                                  <p:childTnLst>
                                    <p:animEffect transition="out" filter="checkerboard(across)">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surrounded&#10;&#10;Description automatically generated">
            <a:extLst>
              <a:ext uri="{FF2B5EF4-FFF2-40B4-BE49-F238E27FC236}">
                <a16:creationId xmlns:a16="http://schemas.microsoft.com/office/drawing/2014/main" id="{4F2D7EBE-CD89-AED3-D43E-4D12446FF75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6190" r="9090" b="12607"/>
          <a:stretch/>
        </p:blipFill>
        <p:spPr>
          <a:xfrm>
            <a:off x="3523488" y="10"/>
            <a:ext cx="8668512" cy="6857990"/>
          </a:xfrm>
          <a:prstGeom prst="rect">
            <a:avLst/>
          </a:prstGeom>
        </p:spPr>
      </p:pic>
      <p:sp>
        <p:nvSpPr>
          <p:cNvPr id="21" name="Rectangle 20">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5" name="Rectangle 2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DF8C6A8B-0A1B-6CDB-6F7D-6FD838A12567}"/>
              </a:ext>
            </a:extLst>
          </p:cNvPr>
          <p:cNvGrpSpPr/>
          <p:nvPr/>
        </p:nvGrpSpPr>
        <p:grpSpPr>
          <a:xfrm rot="222466">
            <a:off x="5368609" y="1503970"/>
            <a:ext cx="2154195" cy="2071633"/>
            <a:chOff x="8624537" y="1189843"/>
            <a:chExt cx="2089848" cy="2009751"/>
          </a:xfrm>
        </p:grpSpPr>
        <p:pic>
          <p:nvPicPr>
            <p:cNvPr id="15" name="Picture 14">
              <a:extLst>
                <a:ext uri="{FF2B5EF4-FFF2-40B4-BE49-F238E27FC236}">
                  <a16:creationId xmlns:a16="http://schemas.microsoft.com/office/drawing/2014/main" id="{75A73F57-635A-20CB-994B-333388717809}"/>
                </a:ext>
              </a:extLst>
            </p:cNvPr>
            <p:cNvPicPr>
              <a:picLocks noChangeAspect="1"/>
            </p:cNvPicPr>
            <p:nvPr/>
          </p:nvPicPr>
          <p:blipFill rotWithShape="1">
            <a:blip r:embed="rId3"/>
            <a:srcRect l="9213" t="3202" r="19808" b="32191"/>
            <a:stretch/>
          </p:blipFill>
          <p:spPr>
            <a:xfrm>
              <a:off x="8624537" y="1189843"/>
              <a:ext cx="1568630" cy="1617267"/>
            </a:xfrm>
            <a:prstGeom prst="rect">
              <a:avLst/>
            </a:prstGeom>
          </p:spPr>
        </p:pic>
        <p:sp>
          <p:nvSpPr>
            <p:cNvPr id="16" name="TextBox 15">
              <a:extLst>
                <a:ext uri="{FF2B5EF4-FFF2-40B4-BE49-F238E27FC236}">
                  <a16:creationId xmlns:a16="http://schemas.microsoft.com/office/drawing/2014/main" id="{C36A8850-3D44-7116-41A3-853B6FBA5AE8}"/>
                </a:ext>
              </a:extLst>
            </p:cNvPr>
            <p:cNvSpPr txBox="1"/>
            <p:nvPr/>
          </p:nvSpPr>
          <p:spPr>
            <a:xfrm>
              <a:off x="8719650" y="2799485"/>
              <a:ext cx="1994735" cy="400109"/>
            </a:xfrm>
            <a:prstGeom prst="rect">
              <a:avLst/>
            </a:prstGeom>
            <a:noFill/>
          </p:spPr>
          <p:txBody>
            <a:bodyPr wrap="none" rtlCol="0">
              <a:spAutoFit/>
            </a:bodyPr>
            <a:lstStyle/>
            <a:p>
              <a:r>
                <a:rPr lang="en-US" sz="1350" dirty="0"/>
                <a:t>Prof. Lim Seng Gee</a:t>
              </a:r>
              <a:endParaRPr lang="en-SG" sz="1350" dirty="0"/>
            </a:p>
          </p:txBody>
        </p:sp>
      </p:grpSp>
      <p:grpSp>
        <p:nvGrpSpPr>
          <p:cNvPr id="17" name="Group 16">
            <a:extLst>
              <a:ext uri="{FF2B5EF4-FFF2-40B4-BE49-F238E27FC236}">
                <a16:creationId xmlns:a16="http://schemas.microsoft.com/office/drawing/2014/main" id="{C0EDCDE8-27B1-751D-D001-6962F7734EA0}"/>
              </a:ext>
            </a:extLst>
          </p:cNvPr>
          <p:cNvGrpSpPr/>
          <p:nvPr/>
        </p:nvGrpSpPr>
        <p:grpSpPr>
          <a:xfrm>
            <a:off x="3674098" y="3626504"/>
            <a:ext cx="1192222" cy="1639046"/>
            <a:chOff x="7540445" y="5009824"/>
            <a:chExt cx="1086804" cy="1494119"/>
          </a:xfrm>
        </p:grpSpPr>
        <p:pic>
          <p:nvPicPr>
            <p:cNvPr id="18" name="Picture 2" descr="John Connolly, PhD - Parker Institute for Cancer Immunotherapy">
              <a:extLst>
                <a:ext uri="{FF2B5EF4-FFF2-40B4-BE49-F238E27FC236}">
                  <a16:creationId xmlns:a16="http://schemas.microsoft.com/office/drawing/2014/main" id="{A506FC7F-B9EE-AE20-F959-B2611D062DE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358" t="7497" r="8907" b="6861"/>
            <a:stretch/>
          </p:blipFill>
          <p:spPr bwMode="auto">
            <a:xfrm>
              <a:off x="7540445" y="5009824"/>
              <a:ext cx="1086804" cy="1212952"/>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BFC3033D-B2AA-317F-320C-FF2BEE974293}"/>
                </a:ext>
              </a:extLst>
            </p:cNvPr>
            <p:cNvSpPr txBox="1"/>
            <p:nvPr/>
          </p:nvSpPr>
          <p:spPr>
            <a:xfrm>
              <a:off x="7545957" y="6230395"/>
              <a:ext cx="1065553" cy="273548"/>
            </a:xfrm>
            <a:prstGeom prst="rect">
              <a:avLst/>
            </a:prstGeom>
            <a:noFill/>
          </p:spPr>
          <p:txBody>
            <a:bodyPr wrap="none" rtlCol="0">
              <a:spAutoFit/>
            </a:bodyPr>
            <a:lstStyle/>
            <a:p>
              <a:r>
                <a:rPr lang="en-US" sz="1350" dirty="0"/>
                <a:t>John Connolly</a:t>
              </a:r>
              <a:endParaRPr lang="en-SG" sz="1350" dirty="0"/>
            </a:p>
          </p:txBody>
        </p:sp>
      </p:grpSp>
      <p:pic>
        <p:nvPicPr>
          <p:cNvPr id="22" name="Picture 21">
            <a:extLst>
              <a:ext uri="{FF2B5EF4-FFF2-40B4-BE49-F238E27FC236}">
                <a16:creationId xmlns:a16="http://schemas.microsoft.com/office/drawing/2014/main" id="{814007A9-9DED-7376-D73C-6713B16C4B43}"/>
              </a:ext>
            </a:extLst>
          </p:cNvPr>
          <p:cNvPicPr>
            <a:picLocks noChangeAspect="1"/>
          </p:cNvPicPr>
          <p:nvPr/>
        </p:nvPicPr>
        <p:blipFill rotWithShape="1">
          <a:blip r:embed="rId5"/>
          <a:srcRect l="-1" t="9115" r="14777" b="28646"/>
          <a:stretch/>
        </p:blipFill>
        <p:spPr>
          <a:xfrm rot="182749">
            <a:off x="2275704" y="1491274"/>
            <a:ext cx="1283706" cy="1666674"/>
          </a:xfrm>
          <a:prstGeom prst="rect">
            <a:avLst/>
          </a:prstGeom>
        </p:spPr>
      </p:pic>
      <p:pic>
        <p:nvPicPr>
          <p:cNvPr id="24" name="Picture 4" descr="Sriram NARAYANAN | Senior Research Fellow | PhD | Agency for Science,  Technology and Research (A*STAR), Singapore | A*Star | Singapore Immunology  Network (SIgN)">
            <a:extLst>
              <a:ext uri="{FF2B5EF4-FFF2-40B4-BE49-F238E27FC236}">
                <a16:creationId xmlns:a16="http://schemas.microsoft.com/office/drawing/2014/main" id="{CC84A972-79C6-CE00-12F6-993B368E9839}"/>
              </a:ext>
            </a:extLst>
          </p:cNvPr>
          <p:cNvPicPr>
            <a:picLocks noChangeArrowheads="1"/>
          </p:cNvPicPr>
          <p:nvPr/>
        </p:nvPicPr>
        <p:blipFill>
          <a:blip r:embed="rId6">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2190581" y="3638028"/>
            <a:ext cx="1186758" cy="1213200"/>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8191016F-F478-8333-4FE3-90CAA614CA40}"/>
              </a:ext>
            </a:extLst>
          </p:cNvPr>
          <p:cNvSpPr txBox="1"/>
          <p:nvPr/>
        </p:nvSpPr>
        <p:spPr>
          <a:xfrm>
            <a:off x="2192878" y="3133280"/>
            <a:ext cx="1363578" cy="300082"/>
          </a:xfrm>
          <a:prstGeom prst="rect">
            <a:avLst/>
          </a:prstGeom>
          <a:noFill/>
        </p:spPr>
        <p:txBody>
          <a:bodyPr wrap="none" rtlCol="0">
            <a:spAutoFit/>
          </a:bodyPr>
          <a:lstStyle/>
          <a:p>
            <a:r>
              <a:rPr lang="en-US" sz="1350" dirty="0"/>
              <a:t>Atefeh Khakpoor</a:t>
            </a:r>
            <a:endParaRPr lang="en-SG" sz="1350" dirty="0"/>
          </a:p>
        </p:txBody>
      </p:sp>
      <p:sp>
        <p:nvSpPr>
          <p:cNvPr id="27" name="TextBox 26">
            <a:extLst>
              <a:ext uri="{FF2B5EF4-FFF2-40B4-BE49-F238E27FC236}">
                <a16:creationId xmlns:a16="http://schemas.microsoft.com/office/drawing/2014/main" id="{4612AEE8-B07C-56CC-9F32-35D8B5720D34}"/>
              </a:ext>
            </a:extLst>
          </p:cNvPr>
          <p:cNvSpPr txBox="1"/>
          <p:nvPr/>
        </p:nvSpPr>
        <p:spPr>
          <a:xfrm>
            <a:off x="1899995" y="4886789"/>
            <a:ext cx="1672381" cy="300082"/>
          </a:xfrm>
          <a:prstGeom prst="rect">
            <a:avLst/>
          </a:prstGeom>
          <a:noFill/>
        </p:spPr>
        <p:txBody>
          <a:bodyPr wrap="none" rtlCol="0">
            <a:spAutoFit/>
          </a:bodyPr>
          <a:lstStyle/>
          <a:p>
            <a:r>
              <a:rPr lang="en-US" sz="1350" dirty="0"/>
              <a:t>Dr. Sriram Narayanan</a:t>
            </a:r>
            <a:endParaRPr lang="en-SG" sz="1350" dirty="0"/>
          </a:p>
        </p:txBody>
      </p:sp>
      <p:pic>
        <p:nvPicPr>
          <p:cNvPr id="28" name="Picture 27">
            <a:extLst>
              <a:ext uri="{FF2B5EF4-FFF2-40B4-BE49-F238E27FC236}">
                <a16:creationId xmlns:a16="http://schemas.microsoft.com/office/drawing/2014/main" id="{242DA98C-C53D-DB66-F2F9-77CF45D4C540}"/>
              </a:ext>
            </a:extLst>
          </p:cNvPr>
          <p:cNvPicPr>
            <a:picLocks noChangeAspect="1"/>
          </p:cNvPicPr>
          <p:nvPr/>
        </p:nvPicPr>
        <p:blipFill>
          <a:blip r:embed="rId8"/>
          <a:stretch>
            <a:fillRect/>
          </a:stretch>
        </p:blipFill>
        <p:spPr>
          <a:xfrm rot="21360634">
            <a:off x="728626" y="1452135"/>
            <a:ext cx="1285330" cy="1642364"/>
          </a:xfrm>
          <a:prstGeom prst="rect">
            <a:avLst/>
          </a:prstGeom>
        </p:spPr>
      </p:pic>
      <p:pic>
        <p:nvPicPr>
          <p:cNvPr id="29" name="Picture 28">
            <a:extLst>
              <a:ext uri="{FF2B5EF4-FFF2-40B4-BE49-F238E27FC236}">
                <a16:creationId xmlns:a16="http://schemas.microsoft.com/office/drawing/2014/main" id="{1CC27B1C-74C3-376B-9D2B-7C5D36BE7A50}"/>
              </a:ext>
            </a:extLst>
          </p:cNvPr>
          <p:cNvPicPr>
            <a:picLocks noChangeAspect="1"/>
          </p:cNvPicPr>
          <p:nvPr/>
        </p:nvPicPr>
        <p:blipFill>
          <a:blip r:embed="rId9"/>
          <a:stretch>
            <a:fillRect/>
          </a:stretch>
        </p:blipFill>
        <p:spPr>
          <a:xfrm rot="21300178">
            <a:off x="3796145" y="1421949"/>
            <a:ext cx="1302622" cy="1759542"/>
          </a:xfrm>
          <a:prstGeom prst="rect">
            <a:avLst/>
          </a:prstGeom>
        </p:spPr>
      </p:pic>
      <p:sp>
        <p:nvSpPr>
          <p:cNvPr id="30" name="TextBox 29">
            <a:extLst>
              <a:ext uri="{FF2B5EF4-FFF2-40B4-BE49-F238E27FC236}">
                <a16:creationId xmlns:a16="http://schemas.microsoft.com/office/drawing/2014/main" id="{C957420C-1799-AF50-1A7C-3CE1CEFF8D1A}"/>
              </a:ext>
            </a:extLst>
          </p:cNvPr>
          <p:cNvSpPr txBox="1"/>
          <p:nvPr/>
        </p:nvSpPr>
        <p:spPr>
          <a:xfrm>
            <a:off x="3730371" y="3196807"/>
            <a:ext cx="1658596" cy="300082"/>
          </a:xfrm>
          <a:prstGeom prst="rect">
            <a:avLst/>
          </a:prstGeom>
          <a:noFill/>
        </p:spPr>
        <p:txBody>
          <a:bodyPr wrap="none" rtlCol="0">
            <a:spAutoFit/>
          </a:bodyPr>
          <a:lstStyle/>
          <a:p>
            <a:r>
              <a:rPr lang="en-US" sz="1350" dirty="0"/>
              <a:t>Niranjan </a:t>
            </a:r>
            <a:r>
              <a:rPr lang="en-US" sz="1350" dirty="0" err="1"/>
              <a:t>Shirgaonkar</a:t>
            </a:r>
            <a:endParaRPr lang="en-SG" sz="1350" dirty="0"/>
          </a:p>
        </p:txBody>
      </p:sp>
      <p:sp>
        <p:nvSpPr>
          <p:cNvPr id="31" name="TextBox 30">
            <a:extLst>
              <a:ext uri="{FF2B5EF4-FFF2-40B4-BE49-F238E27FC236}">
                <a16:creationId xmlns:a16="http://schemas.microsoft.com/office/drawing/2014/main" id="{2A7E9484-AC86-3057-70AA-62E1832B174D}"/>
              </a:ext>
            </a:extLst>
          </p:cNvPr>
          <p:cNvSpPr txBox="1"/>
          <p:nvPr/>
        </p:nvSpPr>
        <p:spPr>
          <a:xfrm>
            <a:off x="448534" y="3137221"/>
            <a:ext cx="1781257" cy="300082"/>
          </a:xfrm>
          <a:prstGeom prst="rect">
            <a:avLst/>
          </a:prstGeom>
          <a:noFill/>
        </p:spPr>
        <p:txBody>
          <a:bodyPr wrap="none" rtlCol="0">
            <a:spAutoFit/>
          </a:bodyPr>
          <a:lstStyle/>
          <a:p>
            <a:r>
              <a:rPr lang="en-US" sz="1350" dirty="0"/>
              <a:t>Narmada Balakrishnan</a:t>
            </a:r>
            <a:endParaRPr lang="en-SG" sz="1350" dirty="0"/>
          </a:p>
        </p:txBody>
      </p:sp>
      <p:sp>
        <p:nvSpPr>
          <p:cNvPr id="32" name="TextBox 31">
            <a:extLst>
              <a:ext uri="{FF2B5EF4-FFF2-40B4-BE49-F238E27FC236}">
                <a16:creationId xmlns:a16="http://schemas.microsoft.com/office/drawing/2014/main" id="{D31CFCAD-70AA-BB5A-7395-9779B7ADBECA}"/>
              </a:ext>
            </a:extLst>
          </p:cNvPr>
          <p:cNvSpPr txBox="1"/>
          <p:nvPr/>
        </p:nvSpPr>
        <p:spPr>
          <a:xfrm>
            <a:off x="380490" y="91926"/>
            <a:ext cx="4031874" cy="584775"/>
          </a:xfrm>
          <a:prstGeom prst="rect">
            <a:avLst/>
          </a:prstGeom>
          <a:noFill/>
        </p:spPr>
        <p:txBody>
          <a:bodyPr wrap="none" rtlCol="0">
            <a:spAutoFit/>
          </a:bodyPr>
          <a:lstStyle/>
          <a:p>
            <a:pPr algn="ctr"/>
            <a:r>
              <a:rPr lang="en-US" sz="3200" b="1" dirty="0">
                <a:solidFill>
                  <a:srgbClr val="000090"/>
                </a:solidFill>
                <a:latin typeface="Arial" panose="020B0604020202020204" pitchFamily="34" charset="0"/>
                <a:cs typeface="Arial" panose="020B0604020202020204" pitchFamily="34" charset="0"/>
              </a:rPr>
              <a:t>Acknowledgements</a:t>
            </a:r>
            <a:endParaRPr lang="en-US" sz="2400" b="1" i="1" dirty="0">
              <a:solidFill>
                <a:srgbClr val="C00000"/>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D79972AD-BFA7-2F74-2132-8E73C9469ECA}"/>
              </a:ext>
            </a:extLst>
          </p:cNvPr>
          <p:cNvPicPr>
            <a:picLocks noChangeAspect="1"/>
          </p:cNvPicPr>
          <p:nvPr/>
        </p:nvPicPr>
        <p:blipFill>
          <a:blip r:embed="rId10"/>
          <a:stretch>
            <a:fillRect/>
          </a:stretch>
        </p:blipFill>
        <p:spPr>
          <a:xfrm>
            <a:off x="673051" y="5567633"/>
            <a:ext cx="7106511" cy="1165271"/>
          </a:xfrm>
          <a:prstGeom prst="rect">
            <a:avLst/>
          </a:prstGeom>
          <a:solidFill>
            <a:schemeClr val="bg1"/>
          </a:solidFill>
        </p:spPr>
      </p:pic>
    </p:spTree>
    <p:extLst>
      <p:ext uri="{BB962C8B-B14F-4D97-AF65-F5344CB8AC3E}">
        <p14:creationId xmlns:p14="http://schemas.microsoft.com/office/powerpoint/2010/main" val="512841826"/>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15AAA40FBF0BB4E93E31C83EB571B65" ma:contentTypeVersion="18" ma:contentTypeDescription="Create a new document." ma:contentTypeScope="" ma:versionID="d41d6113c490142d36fa31566c8f3232">
  <xsd:schema xmlns:xsd="http://www.w3.org/2001/XMLSchema" xmlns:xs="http://www.w3.org/2001/XMLSchema" xmlns:p="http://schemas.microsoft.com/office/2006/metadata/properties" xmlns:ns2="296c7afe-f355-4e52-aae5-beb159fdc873" xmlns:ns3="f76de12f-14cb-468b-afdf-bfce3bcf6cc1" targetNamespace="http://schemas.microsoft.com/office/2006/metadata/properties" ma:root="true" ma:fieldsID="fd45ccf76bf84295546a2bfab1c53eeb" ns2:_="" ns3:_="">
    <xsd:import namespace="296c7afe-f355-4e52-aae5-beb159fdc873"/>
    <xsd:import namespace="f76de12f-14cb-468b-afdf-bfce3bcf6cc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_Flow_SignoffStatu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6c7afe-f355-4e52-aae5-beb159fdc8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hidden="true"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hidden="true" ma:internalName="MediaServiceKeyPoint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hidden="true" ma:internalName="MediaServiceOCR" ma:readOnly="true">
      <xsd:simpleType>
        <xsd:restriction base="dms:Note"/>
      </xsd:simpleType>
    </xsd:element>
    <xsd:element name="MediaServiceLocation" ma:index="17" nillable="true" ma:displayName="Location" ma:internalName="MediaServiceLocation" ma:readOnly="true">
      <xsd:simpleType>
        <xsd:restriction base="dms:Text"/>
      </xsd:simpleType>
    </xsd:element>
    <xsd:element name="_Flow_SignoffStatus" ma:index="20" nillable="true" ma:displayName="Sign-off status" ma:internalName="Sign_x002d_off_x0020_status">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302a4cf-1533-46b9-ae83-357b1fac95c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76de12f-14cb-468b-afdf-bfce3bcf6cc1"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dc32c87-a4f8-4c70-a21a-7804850a24ff}" ma:internalName="TaxCatchAll" ma:showField="CatchAllData" ma:web="f76de12f-14cb-468b-afdf-bfce3bcf6cc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96c7afe-f355-4e52-aae5-beb159fdc873">
      <Terms xmlns="http://schemas.microsoft.com/office/infopath/2007/PartnerControls"/>
    </lcf76f155ced4ddcb4097134ff3c332f>
    <TaxCatchAll xmlns="f76de12f-14cb-468b-afdf-bfce3bcf6cc1" xsi:nil="true"/>
    <_Flow_SignoffStatus xmlns="296c7afe-f355-4e52-aae5-beb159fdc873" xsi:nil="true"/>
  </documentManagement>
</p:properties>
</file>

<file path=customXml/itemProps1.xml><?xml version="1.0" encoding="utf-8"?>
<ds:datastoreItem xmlns:ds="http://schemas.openxmlformats.org/officeDocument/2006/customXml" ds:itemID="{6C5D8BBD-FB5D-4007-922D-3D4AD0F00103}"/>
</file>

<file path=customXml/itemProps2.xml><?xml version="1.0" encoding="utf-8"?>
<ds:datastoreItem xmlns:ds="http://schemas.openxmlformats.org/officeDocument/2006/customXml" ds:itemID="{5F4FED3E-3F26-448E-90B9-6D2BC9D70EE2}"/>
</file>

<file path=customXml/itemProps3.xml><?xml version="1.0" encoding="utf-8"?>
<ds:datastoreItem xmlns:ds="http://schemas.openxmlformats.org/officeDocument/2006/customXml" ds:itemID="{1B478585-8C28-408D-8EED-C073A1049DBF}"/>
</file>

<file path=docProps/app.xml><?xml version="1.0" encoding="utf-8"?>
<Properties xmlns="http://schemas.openxmlformats.org/officeDocument/2006/extended-properties" xmlns:vt="http://schemas.openxmlformats.org/officeDocument/2006/docPropsVTypes">
  <TotalTime>4161</TotalTime>
  <Words>960</Words>
  <Application>Microsoft Macintosh PowerPoint</Application>
  <PresentationFormat>Widescreen</PresentationFormat>
  <Paragraphs>86</Paragraphs>
  <Slides>15</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Symbol</vt:lpstr>
      <vt:lpstr>Wingdings</vt:lpstr>
      <vt:lpstr>Office Theme</vt:lpstr>
      <vt:lpstr>PowerPoint Presentation</vt:lpstr>
      <vt:lpstr>PowerPoint Presentation</vt:lpstr>
      <vt:lpstr>PowerPoint Presentation</vt:lpstr>
      <vt:lpstr>PowerPoint Presentation</vt:lpstr>
      <vt:lpstr>PowerPoint Presentation</vt:lpstr>
      <vt:lpstr>Single cell atlas of immuno-pathological cell states associated with functionally cured CHB patients </vt:lpstr>
      <vt:lpstr>PowerPoint Presentation</vt:lpstr>
      <vt:lpstr>Intrahepatic atlas reveals unique cell states and alterations that may not reflected in PBMC</vt:lpstr>
      <vt:lpstr>An “altered” adaptive immune response in FC patients marked by the emergence of CD4-CTLs! </vt:lpstr>
      <vt:lpstr>PowerPoint Presentation</vt:lpstr>
      <vt:lpstr>Enhanced innate immune activation:  marginated neutrophils in the liver of FC patients </vt:lpstr>
      <vt:lpstr>Shift from immune-suppressed to immune-active state in FC liver (Myeloid profiling by scRNA-seq) “gain of APC function and presence of low grade inflammation”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DasGupta Ramanuj</dc:creator>
  <cp:lastModifiedBy>DasGupta Ramanuj</cp:lastModifiedBy>
  <cp:revision>20</cp:revision>
  <dcterms:created xsi:type="dcterms:W3CDTF">2021-09-17T09:47:02Z</dcterms:created>
  <dcterms:modified xsi:type="dcterms:W3CDTF">2022-05-30T05:54:25Z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0x010100615AAA40FBF0BB4E93E31C83EB571B65</vt:lpwstr>
  </property>
</Properties>
</file>